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9"/>
  </p:notesMasterIdLst>
  <p:sldIdLst>
    <p:sldId id="256" r:id="rId5"/>
    <p:sldId id="328" r:id="rId6"/>
    <p:sldId id="327" r:id="rId7"/>
    <p:sldId id="326" r:id="rId8"/>
    <p:sldId id="325" r:id="rId9"/>
    <p:sldId id="323" r:id="rId10"/>
    <p:sldId id="258" r:id="rId11"/>
    <p:sldId id="286" r:id="rId12"/>
    <p:sldId id="287" r:id="rId13"/>
    <p:sldId id="288" r:id="rId14"/>
    <p:sldId id="289" r:id="rId15"/>
    <p:sldId id="295" r:id="rId16"/>
    <p:sldId id="334" r:id="rId17"/>
    <p:sldId id="297" r:id="rId18"/>
    <p:sldId id="294" r:id="rId19"/>
    <p:sldId id="291" r:id="rId20"/>
    <p:sldId id="293" r:id="rId21"/>
    <p:sldId id="332" r:id="rId22"/>
    <p:sldId id="298" r:id="rId23"/>
    <p:sldId id="330" r:id="rId24"/>
    <p:sldId id="299" r:id="rId25"/>
    <p:sldId id="331" r:id="rId26"/>
    <p:sldId id="300" r:id="rId27"/>
    <p:sldId id="301" r:id="rId28"/>
    <p:sldId id="307" r:id="rId29"/>
    <p:sldId id="314" r:id="rId30"/>
    <p:sldId id="375" r:id="rId31"/>
    <p:sldId id="374" r:id="rId32"/>
    <p:sldId id="340" r:id="rId33"/>
    <p:sldId id="339" r:id="rId34"/>
    <p:sldId id="338" r:id="rId35"/>
    <p:sldId id="337" r:id="rId36"/>
    <p:sldId id="336" r:id="rId37"/>
    <p:sldId id="335" r:id="rId38"/>
    <p:sldId id="342" r:id="rId39"/>
    <p:sldId id="353" r:id="rId40"/>
    <p:sldId id="352" r:id="rId41"/>
    <p:sldId id="351" r:id="rId42"/>
    <p:sldId id="350" r:id="rId43"/>
    <p:sldId id="349" r:id="rId44"/>
    <p:sldId id="348" r:id="rId45"/>
    <p:sldId id="347" r:id="rId46"/>
    <p:sldId id="346" r:id="rId47"/>
    <p:sldId id="345" r:id="rId48"/>
    <p:sldId id="344" r:id="rId49"/>
    <p:sldId id="343" r:id="rId50"/>
    <p:sldId id="316" r:id="rId51"/>
    <p:sldId id="358" r:id="rId52"/>
    <p:sldId id="357" r:id="rId53"/>
    <p:sldId id="356" r:id="rId54"/>
    <p:sldId id="355" r:id="rId55"/>
    <p:sldId id="354" r:id="rId56"/>
    <p:sldId id="317" r:id="rId57"/>
    <p:sldId id="362" r:id="rId58"/>
    <p:sldId id="361" r:id="rId59"/>
    <p:sldId id="360" r:id="rId60"/>
    <p:sldId id="359" r:id="rId61"/>
    <p:sldId id="318" r:id="rId62"/>
    <p:sldId id="366" r:id="rId63"/>
    <p:sldId id="365" r:id="rId64"/>
    <p:sldId id="364" r:id="rId65"/>
    <p:sldId id="363" r:id="rId66"/>
    <p:sldId id="371" r:id="rId67"/>
    <p:sldId id="372" r:id="rId68"/>
    <p:sldId id="373" r:id="rId69"/>
    <p:sldId id="369" r:id="rId70"/>
    <p:sldId id="308" r:id="rId71"/>
    <p:sldId id="368" r:id="rId72"/>
    <p:sldId id="367" r:id="rId73"/>
    <p:sldId id="309" r:id="rId74"/>
    <p:sldId id="370" r:id="rId75"/>
    <p:sldId id="383" r:id="rId76"/>
    <p:sldId id="384" r:id="rId77"/>
    <p:sldId id="385" r:id="rId78"/>
    <p:sldId id="386" r:id="rId79"/>
    <p:sldId id="387" r:id="rId80"/>
    <p:sldId id="388" r:id="rId81"/>
    <p:sldId id="402" r:id="rId82"/>
    <p:sldId id="403" r:id="rId83"/>
    <p:sldId id="404" r:id="rId84"/>
    <p:sldId id="405" r:id="rId85"/>
    <p:sldId id="406" r:id="rId86"/>
    <p:sldId id="407" r:id="rId87"/>
    <p:sldId id="389" r:id="rId88"/>
    <p:sldId id="390" r:id="rId89"/>
    <p:sldId id="391" r:id="rId90"/>
    <p:sldId id="392" r:id="rId91"/>
    <p:sldId id="393" r:id="rId92"/>
    <p:sldId id="394" r:id="rId93"/>
    <p:sldId id="395" r:id="rId94"/>
    <p:sldId id="396" r:id="rId95"/>
    <p:sldId id="397" r:id="rId96"/>
    <p:sldId id="398" r:id="rId97"/>
    <p:sldId id="399" r:id="rId98"/>
    <p:sldId id="400" r:id="rId99"/>
    <p:sldId id="401" r:id="rId100"/>
    <p:sldId id="408" r:id="rId101"/>
    <p:sldId id="409" r:id="rId102"/>
    <p:sldId id="412" r:id="rId103"/>
    <p:sldId id="410" r:id="rId104"/>
    <p:sldId id="411" r:id="rId105"/>
    <p:sldId id="413" r:id="rId106"/>
    <p:sldId id="414" r:id="rId107"/>
    <p:sldId id="415" r:id="rId108"/>
    <p:sldId id="416" r:id="rId109"/>
    <p:sldId id="417" r:id="rId110"/>
    <p:sldId id="418" r:id="rId111"/>
    <p:sldId id="437" r:id="rId112"/>
    <p:sldId id="419" r:id="rId113"/>
    <p:sldId id="420" r:id="rId114"/>
    <p:sldId id="421" r:id="rId115"/>
    <p:sldId id="422" r:id="rId116"/>
    <p:sldId id="423" r:id="rId117"/>
    <p:sldId id="424" r:id="rId118"/>
    <p:sldId id="425" r:id="rId119"/>
    <p:sldId id="426" r:id="rId120"/>
    <p:sldId id="427" r:id="rId121"/>
    <p:sldId id="428" r:id="rId122"/>
    <p:sldId id="429" r:id="rId123"/>
    <p:sldId id="430" r:id="rId124"/>
    <p:sldId id="431" r:id="rId125"/>
    <p:sldId id="432" r:id="rId126"/>
    <p:sldId id="433" r:id="rId127"/>
    <p:sldId id="434" r:id="rId128"/>
    <p:sldId id="376" r:id="rId129"/>
    <p:sldId id="377" r:id="rId130"/>
    <p:sldId id="378" r:id="rId131"/>
    <p:sldId id="379" r:id="rId132"/>
    <p:sldId id="380" r:id="rId133"/>
    <p:sldId id="381" r:id="rId134"/>
    <p:sldId id="382" r:id="rId135"/>
    <p:sldId id="435" r:id="rId136"/>
    <p:sldId id="436" r:id="rId137"/>
    <p:sldId id="438" r:id="rId138"/>
    <p:sldId id="439" r:id="rId139"/>
    <p:sldId id="441" r:id="rId140"/>
    <p:sldId id="440" r:id="rId141"/>
    <p:sldId id="442" r:id="rId142"/>
    <p:sldId id="443" r:id="rId143"/>
    <p:sldId id="444" r:id="rId144"/>
    <p:sldId id="445" r:id="rId145"/>
    <p:sldId id="446" r:id="rId146"/>
    <p:sldId id="449" r:id="rId147"/>
    <p:sldId id="450" r:id="rId148"/>
    <p:sldId id="448" r:id="rId149"/>
    <p:sldId id="447" r:id="rId150"/>
    <p:sldId id="452" r:id="rId151"/>
    <p:sldId id="453" r:id="rId152"/>
    <p:sldId id="462" r:id="rId153"/>
    <p:sldId id="463" r:id="rId154"/>
    <p:sldId id="464" r:id="rId155"/>
    <p:sldId id="455" r:id="rId156"/>
    <p:sldId id="451" r:id="rId157"/>
    <p:sldId id="457" r:id="rId158"/>
    <p:sldId id="456" r:id="rId159"/>
    <p:sldId id="458" r:id="rId160"/>
    <p:sldId id="461" r:id="rId161"/>
    <p:sldId id="465" r:id="rId162"/>
    <p:sldId id="466" r:id="rId163"/>
    <p:sldId id="467" r:id="rId164"/>
    <p:sldId id="460" r:id="rId165"/>
    <p:sldId id="468" r:id="rId166"/>
    <p:sldId id="469" r:id="rId167"/>
    <p:sldId id="470" r:id="rId168"/>
    <p:sldId id="471" r:id="rId169"/>
    <p:sldId id="472" r:id="rId170"/>
    <p:sldId id="473" r:id="rId171"/>
    <p:sldId id="477" r:id="rId172"/>
    <p:sldId id="474" r:id="rId173"/>
    <p:sldId id="475" r:id="rId174"/>
    <p:sldId id="476" r:id="rId175"/>
    <p:sldId id="478" r:id="rId176"/>
    <p:sldId id="479" r:id="rId177"/>
    <p:sldId id="480" r:id="rId178"/>
    <p:sldId id="481" r:id="rId179"/>
    <p:sldId id="482" r:id="rId180"/>
    <p:sldId id="483" r:id="rId181"/>
    <p:sldId id="484" r:id="rId182"/>
    <p:sldId id="486" r:id="rId183"/>
    <p:sldId id="487" r:id="rId184"/>
    <p:sldId id="488" r:id="rId185"/>
    <p:sldId id="489" r:id="rId186"/>
    <p:sldId id="490" r:id="rId187"/>
    <p:sldId id="491" r:id="rId188"/>
    <p:sldId id="495" r:id="rId189"/>
    <p:sldId id="496" r:id="rId190"/>
    <p:sldId id="497" r:id="rId191"/>
    <p:sldId id="498" r:id="rId192"/>
    <p:sldId id="499" r:id="rId193"/>
    <p:sldId id="500" r:id="rId194"/>
    <p:sldId id="501" r:id="rId195"/>
    <p:sldId id="492" r:id="rId196"/>
    <p:sldId id="493" r:id="rId197"/>
    <p:sldId id="494" r:id="rId19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67" autoAdjust="0"/>
    <p:restoredTop sz="94660"/>
  </p:normalViewPr>
  <p:slideViewPr>
    <p:cSldViewPr snapToGrid="0">
      <p:cViewPr varScale="1">
        <p:scale>
          <a:sx n="80" d="100"/>
          <a:sy n="80" d="100"/>
        </p:scale>
        <p:origin x="200"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notesMaster" Target="notesMasters/notesMaster1.xml"/><Relationship Id="rId203"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theme" Target="theme/theme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Sloupec3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5625000000000049E-3"/>
                  <c:y val="2.3235801918752817E-2"/>
                </c:manualLayout>
              </c:layout>
              <c:tx>
                <c:rich>
                  <a:bodyPr/>
                  <a:lstStyle/>
                  <a:p>
                    <a:r>
                      <a:rPr lang="en-US" dirty="0"/>
                      <a:t>1820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8EE-486A-A4AA-E92D9B35CEC3}"/>
                </c:ext>
              </c:extLst>
            </c:dLbl>
            <c:dLbl>
              <c:idx val="1"/>
              <c:layout>
                <c:manualLayout>
                  <c:x val="4.6874999999999998E-3"/>
                  <c:y val="2.3235801918752682E-2"/>
                </c:manualLayout>
              </c:layout>
              <c:tx>
                <c:rich>
                  <a:bodyPr/>
                  <a:lstStyle/>
                  <a:p>
                    <a:r>
                      <a:rPr lang="en-US" dirty="0"/>
                      <a:t>1860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8EE-486A-A4AA-E92D9B35CEC3}"/>
                </c:ext>
              </c:extLst>
            </c:dLbl>
            <c:dLbl>
              <c:idx val="2"/>
              <c:layout>
                <c:manualLayout>
                  <c:x val="4.6875000000000571E-3"/>
                  <c:y val="2.5817557687503219E-2"/>
                </c:manualLayout>
              </c:layout>
              <c:tx>
                <c:rich>
                  <a:bodyPr/>
                  <a:lstStyle/>
                  <a:p>
                    <a:r>
                      <a:rPr lang="en-US" dirty="0"/>
                      <a:t>1880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8EE-486A-A4AA-E92D9B35CEC3}"/>
                </c:ext>
              </c:extLst>
            </c:dLbl>
            <c:dLbl>
              <c:idx val="3"/>
              <c:layout>
                <c:manualLayout>
                  <c:x val="4.6874999999999998E-3"/>
                  <c:y val="2.8399313456253478E-2"/>
                </c:manualLayout>
              </c:layout>
              <c:tx>
                <c:rich>
                  <a:bodyPr/>
                  <a:lstStyle/>
                  <a:p>
                    <a:r>
                      <a:rPr lang="en-US" dirty="0"/>
                      <a:t>1920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8EE-486A-A4AA-E92D9B35CEC3}"/>
                </c:ext>
              </c:extLst>
            </c:dLbl>
            <c:dLbl>
              <c:idx val="4"/>
              <c:layout>
                <c:manualLayout>
                  <c:x val="4.6874999999999998E-3"/>
                  <c:y val="2.839931345625353E-2"/>
                </c:manualLayout>
              </c:layout>
              <c:tx>
                <c:rich>
                  <a:bodyPr/>
                  <a:lstStyle/>
                  <a:p>
                    <a:r>
                      <a:rPr lang="en-US" dirty="0"/>
                      <a:t>1940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8EE-486A-A4AA-E92D9B35CEC3}"/>
                </c:ext>
              </c:extLst>
            </c:dLbl>
            <c:dLbl>
              <c:idx val="5"/>
              <c:layout>
                <c:manualLayout>
                  <c:x val="4.6874999999999998E-3"/>
                  <c:y val="3.0981069225003786E-2"/>
                </c:manualLayout>
              </c:layout>
              <c:tx>
                <c:rich>
                  <a:bodyPr/>
                  <a:lstStyle/>
                  <a:p>
                    <a:r>
                      <a:rPr lang="en-US" dirty="0"/>
                      <a:t>1980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8EE-486A-A4AA-E92D9B35CEC3}"/>
                </c:ext>
              </c:extLst>
            </c:dLbl>
            <c:dLbl>
              <c:idx val="6"/>
              <c:layout>
                <c:manualLayout>
                  <c:x val="7.4422507710347873E-3"/>
                  <c:y val="2.1653294508903481E-17"/>
                </c:manualLayout>
              </c:layout>
              <c:tx>
                <c:rich>
                  <a:bodyPr/>
                  <a:lstStyle/>
                  <a:p>
                    <a:r>
                      <a:rPr lang="en-US" dirty="0"/>
                      <a:t>2000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8EE-486A-A4AA-E92D9B35CEC3}"/>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List1!$A$2:$A$8</c:f>
              <c:numCache>
                <c:formatCode>#,##0</c:formatCode>
                <c:ptCount val="7"/>
                <c:pt idx="0">
                  <c:v>35000</c:v>
                </c:pt>
                <c:pt idx="1">
                  <c:v>45000</c:v>
                </c:pt>
                <c:pt idx="2">
                  <c:v>20000</c:v>
                </c:pt>
                <c:pt idx="3">
                  <c:v>15000</c:v>
                </c:pt>
                <c:pt idx="4">
                  <c:v>5000</c:v>
                </c:pt>
                <c:pt idx="5" formatCode="General">
                  <c:v>400</c:v>
                </c:pt>
                <c:pt idx="6" formatCode="General">
                  <c:v>17</c:v>
                </c:pt>
              </c:numCache>
            </c:numRef>
          </c:cat>
          <c:val>
            <c:numRef>
              <c:f>List1!$B$2:$B$8</c:f>
              <c:numCache>
                <c:formatCode>General</c:formatCode>
                <c:ptCount val="7"/>
                <c:pt idx="0">
                  <c:v>14.25</c:v>
                </c:pt>
                <c:pt idx="1">
                  <c:v>14.5</c:v>
                </c:pt>
                <c:pt idx="2">
                  <c:v>14.75</c:v>
                </c:pt>
                <c:pt idx="3">
                  <c:v>15</c:v>
                </c:pt>
                <c:pt idx="4">
                  <c:v>15.25</c:v>
                </c:pt>
                <c:pt idx="5">
                  <c:v>15.5</c:v>
                </c:pt>
                <c:pt idx="6">
                  <c:v>15.9</c:v>
                </c:pt>
              </c:numCache>
            </c:numRef>
          </c:val>
          <c:smooth val="0"/>
          <c:extLst>
            <c:ext xmlns:c16="http://schemas.microsoft.com/office/drawing/2014/chart" uri="{C3380CC4-5D6E-409C-BE32-E72D297353CC}">
              <c16:uniqueId val="{00000007-78EE-486A-A4AA-E92D9B35CEC3}"/>
            </c:ext>
          </c:extLst>
        </c:ser>
        <c:dLbls>
          <c:showLegendKey val="0"/>
          <c:showVal val="0"/>
          <c:showCatName val="0"/>
          <c:showSerName val="0"/>
          <c:showPercent val="0"/>
          <c:showBubbleSize val="0"/>
        </c:dLbls>
        <c:marker val="1"/>
        <c:smooth val="0"/>
        <c:axId val="152064384"/>
        <c:axId val="152065920"/>
        <c:extLst>
          <c:ext xmlns:c15="http://schemas.microsoft.com/office/drawing/2012/chart" uri="{02D57815-91ED-43cb-92C2-25804820EDAC}">
            <c15:filteredLineSeries>
              <c15:ser>
                <c:idx val="1"/>
                <c:order val="1"/>
                <c:tx>
                  <c:strRef>
                    <c:extLst>
                      <c:ext uri="{02D57815-91ED-43cb-92C2-25804820EDAC}">
                        <c15:formulaRef>
                          <c15:sqref>List1!$C$1</c15:sqref>
                        </c15:formulaRef>
                      </c:ext>
                    </c:extLst>
                    <c:strCache>
                      <c:ptCount val="1"/>
                      <c:pt idx="0">
                        <c:v>Sloupec2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List1!$A$2:$A$8</c15:sqref>
                        </c15:formulaRef>
                      </c:ext>
                    </c:extLst>
                    <c:numCache>
                      <c:formatCode>#,##0</c:formatCode>
                      <c:ptCount val="7"/>
                      <c:pt idx="0">
                        <c:v>35000</c:v>
                      </c:pt>
                      <c:pt idx="1">
                        <c:v>45000</c:v>
                      </c:pt>
                      <c:pt idx="2">
                        <c:v>20000</c:v>
                      </c:pt>
                      <c:pt idx="3">
                        <c:v>15000</c:v>
                      </c:pt>
                      <c:pt idx="4">
                        <c:v>5000</c:v>
                      </c:pt>
                      <c:pt idx="5" formatCode="General">
                        <c:v>400</c:v>
                      </c:pt>
                      <c:pt idx="6" formatCode="General">
                        <c:v>17</c:v>
                      </c:pt>
                    </c:numCache>
                  </c:numRef>
                </c:cat>
                <c:val>
                  <c:numRef>
                    <c:extLst>
                      <c:ext uri="{02D57815-91ED-43cb-92C2-25804820EDAC}">
                        <c15:formulaRef>
                          <c15:sqref>List1!$C$2:$C$8</c15:sqref>
                        </c15:formulaRef>
                      </c:ext>
                    </c:extLst>
                    <c:numCache>
                      <c:formatCode>General</c:formatCode>
                      <c:ptCount val="7"/>
                      <c:pt idx="0">
                        <c:v>1820</c:v>
                      </c:pt>
                      <c:pt idx="1">
                        <c:v>1860</c:v>
                      </c:pt>
                      <c:pt idx="2">
                        <c:v>1880</c:v>
                      </c:pt>
                      <c:pt idx="3">
                        <c:v>1920</c:v>
                      </c:pt>
                      <c:pt idx="4">
                        <c:v>1940</c:v>
                      </c:pt>
                      <c:pt idx="5">
                        <c:v>1980</c:v>
                      </c:pt>
                      <c:pt idx="6">
                        <c:v>2000</c:v>
                      </c:pt>
                    </c:numCache>
                  </c:numRef>
                </c:val>
                <c:smooth val="0"/>
                <c:extLst>
                  <c:ext xmlns:c16="http://schemas.microsoft.com/office/drawing/2014/chart" uri="{C3380CC4-5D6E-409C-BE32-E72D297353CC}">
                    <c16:uniqueId val="{00000008-78EE-486A-A4AA-E92D9B35CEC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List1!$D$1</c15:sqref>
                        </c15:formulaRef>
                      </c:ext>
                    </c:extLst>
                    <c:strCache>
                      <c:ptCount val="1"/>
                      <c:pt idx="0">
                        <c:v>Sloupec1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List1!$A$2:$A$8</c15:sqref>
                        </c15:formulaRef>
                      </c:ext>
                    </c:extLst>
                    <c:numCache>
                      <c:formatCode>#,##0</c:formatCode>
                      <c:ptCount val="7"/>
                      <c:pt idx="0">
                        <c:v>35000</c:v>
                      </c:pt>
                      <c:pt idx="1">
                        <c:v>45000</c:v>
                      </c:pt>
                      <c:pt idx="2">
                        <c:v>20000</c:v>
                      </c:pt>
                      <c:pt idx="3">
                        <c:v>15000</c:v>
                      </c:pt>
                      <c:pt idx="4">
                        <c:v>5000</c:v>
                      </c:pt>
                      <c:pt idx="5" formatCode="General">
                        <c:v>400</c:v>
                      </c:pt>
                      <c:pt idx="6" formatCode="General">
                        <c:v>17</c:v>
                      </c:pt>
                    </c:numCache>
                  </c:numRef>
                </c:cat>
                <c:val>
                  <c:numRef>
                    <c:extLst xmlns:c15="http://schemas.microsoft.com/office/drawing/2012/chart">
                      <c:ext xmlns:c15="http://schemas.microsoft.com/office/drawing/2012/chart" uri="{02D57815-91ED-43cb-92C2-25804820EDAC}">
                        <c15:formulaRef>
                          <c15:sqref>List1!$D$2:$D$8</c15:sqref>
                        </c15:formulaRef>
                      </c:ext>
                    </c:extLst>
                    <c:numCache>
                      <c:formatCode>General</c:formatCode>
                      <c:ptCount val="7"/>
                    </c:numCache>
                  </c:numRef>
                </c:val>
                <c:smooth val="0"/>
                <c:extLst xmlns:c15="http://schemas.microsoft.com/office/drawing/2012/chart">
                  <c:ext xmlns:c16="http://schemas.microsoft.com/office/drawing/2014/chart" uri="{C3380CC4-5D6E-409C-BE32-E72D297353CC}">
                    <c16:uniqueId val="{00000009-78EE-486A-A4AA-E92D9B35CEC3}"/>
                  </c:ext>
                </c:extLst>
              </c15:ser>
            </c15:filteredLineSeries>
          </c:ext>
        </c:extLst>
      </c:lineChart>
      <c:catAx>
        <c:axId val="15206438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cs-CZ" sz="1197" b="1" i="0" u="none" strike="noStrike" kern="1200" baseline="0">
                <a:solidFill>
                  <a:schemeClr val="accent2"/>
                </a:solidFill>
                <a:latin typeface="+mn-lt"/>
                <a:ea typeface="+mn-ea"/>
                <a:cs typeface="+mn-cs"/>
              </a:defRPr>
            </a:pPr>
            <a:endParaRPr lang="en-US"/>
          </a:p>
        </c:txPr>
        <c:crossAx val="152065920"/>
        <c:crosses val="autoZero"/>
        <c:auto val="1"/>
        <c:lblAlgn val="ctr"/>
        <c:lblOffset val="100"/>
        <c:noMultiLvlLbl val="0"/>
      </c:catAx>
      <c:valAx>
        <c:axId val="152065920"/>
        <c:scaling>
          <c:orientation val="minMax"/>
        </c:scaling>
        <c:delete val="0"/>
        <c:axPos val="l"/>
        <c:majorGridlines>
          <c:spPr>
            <a:ln w="9525" cap="flat" cmpd="sng" algn="ctr">
              <a:solidFill>
                <a:schemeClr val="tx1">
                  <a:lumMod val="15000"/>
                  <a:lumOff val="85000"/>
                </a:schemeClr>
              </a:solidFill>
              <a:round/>
            </a:ln>
            <a:effectLst/>
          </c:spPr>
        </c:majorGridlines>
        <c:numFmt formatCode="#.##\°\C;\-#.##\°\C" sourceLinked="0"/>
        <c:majorTickMark val="none"/>
        <c:minorTickMark val="none"/>
        <c:tickLblPos val="nextTo"/>
        <c:spPr>
          <a:noFill/>
          <a:ln>
            <a:noFill/>
          </a:ln>
          <a:effectLst/>
        </c:spPr>
        <c:txPr>
          <a:bodyPr rot="-60000000" spcFirstLastPara="1" vertOverflow="ellipsis" vert="horz" wrap="square" anchor="ctr" anchorCtr="1"/>
          <a:lstStyle/>
          <a:p>
            <a:pPr>
              <a:defRPr lang="cs-CZ" sz="1197" b="0" i="0" u="none" strike="noStrike" kern="1200" baseline="0">
                <a:solidFill>
                  <a:schemeClr val="tx2"/>
                </a:solidFill>
                <a:latin typeface="+mn-lt"/>
                <a:ea typeface="+mn-ea"/>
                <a:cs typeface="+mn-cs"/>
              </a:defRPr>
            </a:pPr>
            <a:endParaRPr lang="en-US"/>
          </a:p>
        </c:txPr>
        <c:crossAx val="15206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napadnutia žralokmi</c:v>
                </c:pt>
              </c:strCache>
            </c:strRef>
          </c:tx>
          <c:spPr>
            <a:solidFill>
              <a:srgbClr val="00B0F0"/>
            </a:solidFill>
            <a:ln>
              <a:noFill/>
            </a:ln>
            <a:effectLst/>
          </c:spPr>
          <c:invertIfNegative val="0"/>
          <c:cat>
            <c:strRef>
              <c:f>List1!$A$2:$A$7</c:f>
              <c:strCache>
                <c:ptCount val="6"/>
                <c:pt idx="0">
                  <c:v>január</c:v>
                </c:pt>
                <c:pt idx="1">
                  <c:v>marec</c:v>
                </c:pt>
                <c:pt idx="2">
                  <c:v>máj</c:v>
                </c:pt>
                <c:pt idx="3">
                  <c:v>júl</c:v>
                </c:pt>
                <c:pt idx="4">
                  <c:v>september</c:v>
                </c:pt>
                <c:pt idx="5">
                  <c:v>november</c:v>
                </c:pt>
              </c:strCache>
            </c:strRef>
          </c:cat>
          <c:val>
            <c:numRef>
              <c:f>List1!$B$2:$B$7</c:f>
              <c:numCache>
                <c:formatCode>General</c:formatCode>
                <c:ptCount val="6"/>
                <c:pt idx="0">
                  <c:v>1</c:v>
                </c:pt>
                <c:pt idx="1">
                  <c:v>30</c:v>
                </c:pt>
                <c:pt idx="2">
                  <c:v>43</c:v>
                </c:pt>
                <c:pt idx="3">
                  <c:v>53</c:v>
                </c:pt>
                <c:pt idx="4">
                  <c:v>40</c:v>
                </c:pt>
                <c:pt idx="5">
                  <c:v>15</c:v>
                </c:pt>
              </c:numCache>
            </c:numRef>
          </c:val>
          <c:extLst>
            <c:ext xmlns:c16="http://schemas.microsoft.com/office/drawing/2014/chart" uri="{C3380CC4-5D6E-409C-BE32-E72D297353CC}">
              <c16:uniqueId val="{00000000-95B4-41C9-8FF2-58E5CCB84C8B}"/>
            </c:ext>
          </c:extLst>
        </c:ser>
        <c:ser>
          <c:idx val="1"/>
          <c:order val="1"/>
          <c:tx>
            <c:strRef>
              <c:f>List1!$C$1</c:f>
              <c:strCache>
                <c:ptCount val="1"/>
                <c:pt idx="0">
                  <c:v>predaj zmrzliny</c:v>
                </c:pt>
              </c:strCache>
            </c:strRef>
          </c:tx>
          <c:spPr>
            <a:solidFill>
              <a:schemeClr val="accent2"/>
            </a:solidFill>
            <a:ln>
              <a:noFill/>
            </a:ln>
            <a:effectLst/>
          </c:spPr>
          <c:invertIfNegative val="0"/>
          <c:cat>
            <c:strRef>
              <c:f>List1!$A$2:$A$7</c:f>
              <c:strCache>
                <c:ptCount val="6"/>
                <c:pt idx="0">
                  <c:v>január</c:v>
                </c:pt>
                <c:pt idx="1">
                  <c:v>marec</c:v>
                </c:pt>
                <c:pt idx="2">
                  <c:v>máj</c:v>
                </c:pt>
                <c:pt idx="3">
                  <c:v>júl</c:v>
                </c:pt>
                <c:pt idx="4">
                  <c:v>september</c:v>
                </c:pt>
                <c:pt idx="5">
                  <c:v>november</c:v>
                </c:pt>
              </c:strCache>
            </c:strRef>
          </c:cat>
          <c:val>
            <c:numRef>
              <c:f>List1!$C$2:$C$7</c:f>
              <c:numCache>
                <c:formatCode>General</c:formatCode>
                <c:ptCount val="6"/>
                <c:pt idx="0">
                  <c:v>2</c:v>
                </c:pt>
                <c:pt idx="1">
                  <c:v>27</c:v>
                </c:pt>
                <c:pt idx="2">
                  <c:v>45</c:v>
                </c:pt>
                <c:pt idx="3">
                  <c:v>50</c:v>
                </c:pt>
                <c:pt idx="4">
                  <c:v>43</c:v>
                </c:pt>
                <c:pt idx="5">
                  <c:v>10</c:v>
                </c:pt>
              </c:numCache>
            </c:numRef>
          </c:val>
          <c:extLst>
            <c:ext xmlns:c16="http://schemas.microsoft.com/office/drawing/2014/chart" uri="{C3380CC4-5D6E-409C-BE32-E72D297353CC}">
              <c16:uniqueId val="{00000001-95B4-41C9-8FF2-58E5CCB84C8B}"/>
            </c:ext>
          </c:extLst>
        </c:ser>
        <c:dLbls>
          <c:showLegendKey val="0"/>
          <c:showVal val="0"/>
          <c:showCatName val="0"/>
          <c:showSerName val="0"/>
          <c:showPercent val="0"/>
          <c:showBubbleSize val="0"/>
        </c:dLbls>
        <c:gapWidth val="150"/>
        <c:axId val="152026496"/>
        <c:axId val="152036480"/>
      </c:barChart>
      <c:catAx>
        <c:axId val="1520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cs-CZ" sz="1400" b="1" i="0" u="none" strike="noStrike" kern="1200" baseline="0">
                <a:solidFill>
                  <a:schemeClr val="tx1"/>
                </a:solidFill>
                <a:latin typeface="+mn-lt"/>
                <a:ea typeface="+mn-ea"/>
                <a:cs typeface="+mn-cs"/>
              </a:defRPr>
            </a:pPr>
            <a:endParaRPr lang="en-US"/>
          </a:p>
        </c:txPr>
        <c:crossAx val="152036480"/>
        <c:crosses val="autoZero"/>
        <c:auto val="1"/>
        <c:lblAlgn val="ctr"/>
        <c:lblOffset val="100"/>
        <c:noMultiLvlLbl val="0"/>
      </c:catAx>
      <c:valAx>
        <c:axId val="1520364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5202649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legendEntry>
      <c:overlay val="0"/>
      <c:spPr>
        <a:noFill/>
        <a:ln>
          <a:noFill/>
        </a:ln>
        <a:effectLst/>
      </c:spPr>
      <c:txPr>
        <a:bodyPr rot="0" spcFirstLastPara="1" vertOverflow="ellipsis" vert="horz" wrap="square" anchor="ctr" anchorCtr="1"/>
        <a:lstStyle/>
        <a:p>
          <a:pPr>
            <a:defRPr lang="cs-CZ" sz="14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napadnutia žralokmi</c:v>
                </c:pt>
              </c:strCache>
            </c:strRef>
          </c:tx>
          <c:spPr>
            <a:solidFill>
              <a:srgbClr val="00B0F0"/>
            </a:solidFill>
            <a:ln>
              <a:noFill/>
            </a:ln>
            <a:effectLst/>
          </c:spPr>
          <c:invertIfNegative val="0"/>
          <c:cat>
            <c:strRef>
              <c:f>List1!$A$2:$A$7</c:f>
              <c:strCache>
                <c:ptCount val="6"/>
                <c:pt idx="0">
                  <c:v>január</c:v>
                </c:pt>
                <c:pt idx="1">
                  <c:v>marec</c:v>
                </c:pt>
                <c:pt idx="2">
                  <c:v>máj</c:v>
                </c:pt>
                <c:pt idx="3">
                  <c:v>júl</c:v>
                </c:pt>
                <c:pt idx="4">
                  <c:v>september</c:v>
                </c:pt>
                <c:pt idx="5">
                  <c:v>november</c:v>
                </c:pt>
              </c:strCache>
            </c:strRef>
          </c:cat>
          <c:val>
            <c:numRef>
              <c:f>List1!$B$2:$B$7</c:f>
              <c:numCache>
                <c:formatCode>General</c:formatCode>
                <c:ptCount val="6"/>
                <c:pt idx="0">
                  <c:v>1</c:v>
                </c:pt>
                <c:pt idx="1">
                  <c:v>30</c:v>
                </c:pt>
                <c:pt idx="2">
                  <c:v>43</c:v>
                </c:pt>
                <c:pt idx="3">
                  <c:v>53</c:v>
                </c:pt>
                <c:pt idx="4">
                  <c:v>40</c:v>
                </c:pt>
                <c:pt idx="5">
                  <c:v>15</c:v>
                </c:pt>
              </c:numCache>
            </c:numRef>
          </c:val>
          <c:extLst>
            <c:ext xmlns:c16="http://schemas.microsoft.com/office/drawing/2014/chart" uri="{C3380CC4-5D6E-409C-BE32-E72D297353CC}">
              <c16:uniqueId val="{00000000-95B4-41C9-8FF2-58E5CCB84C8B}"/>
            </c:ext>
          </c:extLst>
        </c:ser>
        <c:ser>
          <c:idx val="1"/>
          <c:order val="1"/>
          <c:tx>
            <c:strRef>
              <c:f>List1!$C$1</c:f>
              <c:strCache>
                <c:ptCount val="1"/>
                <c:pt idx="0">
                  <c:v>predaj zmrzliny</c:v>
                </c:pt>
              </c:strCache>
            </c:strRef>
          </c:tx>
          <c:spPr>
            <a:solidFill>
              <a:schemeClr val="accent2"/>
            </a:solidFill>
            <a:ln>
              <a:noFill/>
            </a:ln>
            <a:effectLst/>
          </c:spPr>
          <c:invertIfNegative val="0"/>
          <c:cat>
            <c:strRef>
              <c:f>List1!$A$2:$A$7</c:f>
              <c:strCache>
                <c:ptCount val="6"/>
                <c:pt idx="0">
                  <c:v>január</c:v>
                </c:pt>
                <c:pt idx="1">
                  <c:v>marec</c:v>
                </c:pt>
                <c:pt idx="2">
                  <c:v>máj</c:v>
                </c:pt>
                <c:pt idx="3">
                  <c:v>júl</c:v>
                </c:pt>
                <c:pt idx="4">
                  <c:v>september</c:v>
                </c:pt>
                <c:pt idx="5">
                  <c:v>november</c:v>
                </c:pt>
              </c:strCache>
            </c:strRef>
          </c:cat>
          <c:val>
            <c:numRef>
              <c:f>List1!$C$2:$C$7</c:f>
              <c:numCache>
                <c:formatCode>General</c:formatCode>
                <c:ptCount val="6"/>
                <c:pt idx="0">
                  <c:v>2</c:v>
                </c:pt>
                <c:pt idx="1">
                  <c:v>27</c:v>
                </c:pt>
                <c:pt idx="2">
                  <c:v>45</c:v>
                </c:pt>
                <c:pt idx="3">
                  <c:v>50</c:v>
                </c:pt>
                <c:pt idx="4">
                  <c:v>43</c:v>
                </c:pt>
                <c:pt idx="5">
                  <c:v>10</c:v>
                </c:pt>
              </c:numCache>
            </c:numRef>
          </c:val>
          <c:extLst>
            <c:ext xmlns:c16="http://schemas.microsoft.com/office/drawing/2014/chart" uri="{C3380CC4-5D6E-409C-BE32-E72D297353CC}">
              <c16:uniqueId val="{00000001-95B4-41C9-8FF2-58E5CCB84C8B}"/>
            </c:ext>
          </c:extLst>
        </c:ser>
        <c:dLbls>
          <c:showLegendKey val="0"/>
          <c:showVal val="0"/>
          <c:showCatName val="0"/>
          <c:showSerName val="0"/>
          <c:showPercent val="0"/>
          <c:showBubbleSize val="0"/>
        </c:dLbls>
        <c:gapWidth val="150"/>
        <c:axId val="152026496"/>
        <c:axId val="152036480"/>
      </c:barChart>
      <c:catAx>
        <c:axId val="1520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cs-CZ" sz="1400" b="1" i="0" u="none" strike="noStrike" kern="1200" baseline="0">
                <a:solidFill>
                  <a:schemeClr val="tx1"/>
                </a:solidFill>
                <a:latin typeface="+mn-lt"/>
                <a:ea typeface="+mn-ea"/>
                <a:cs typeface="+mn-cs"/>
              </a:defRPr>
            </a:pPr>
            <a:endParaRPr lang="en-US"/>
          </a:p>
        </c:txPr>
        <c:crossAx val="152036480"/>
        <c:crosses val="autoZero"/>
        <c:auto val="1"/>
        <c:lblAlgn val="ctr"/>
        <c:lblOffset val="100"/>
        <c:noMultiLvlLbl val="0"/>
      </c:catAx>
      <c:valAx>
        <c:axId val="1520364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5202649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solidFill>
                <a:latin typeface="+mj-lt"/>
                <a:ea typeface="+mn-ea"/>
                <a:cs typeface="+mn-cs"/>
              </a:defRPr>
            </a:pPr>
            <a:endParaRPr lang="en-US"/>
          </a:p>
        </c:txPr>
      </c:legendEntry>
      <c:overlay val="0"/>
      <c:spPr>
        <a:noFill/>
        <a:ln>
          <a:noFill/>
        </a:ln>
        <a:effectLst/>
      </c:spPr>
      <c:txPr>
        <a:bodyPr rot="0" spcFirstLastPara="1" vertOverflow="ellipsis" vert="horz" wrap="square" anchor="ctr" anchorCtr="1"/>
        <a:lstStyle/>
        <a:p>
          <a:pPr>
            <a:defRPr lang="cs-CZ" sz="14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List1!$B$1</c:f>
              <c:strCache>
                <c:ptCount val="1"/>
                <c:pt idx="0">
                  <c:v>Sloupec3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5625000000000049E-3"/>
                  <c:y val="2.3235801918752817E-2"/>
                </c:manualLayout>
              </c:layout>
              <c:tx>
                <c:rich>
                  <a:bodyPr/>
                  <a:lstStyle/>
                  <a:p>
                    <a:r>
                      <a:rPr lang="en-US" dirty="0"/>
                      <a:t>1820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8EE-486A-A4AA-E92D9B35CEC3}"/>
                </c:ext>
              </c:extLst>
            </c:dLbl>
            <c:dLbl>
              <c:idx val="1"/>
              <c:layout>
                <c:manualLayout>
                  <c:x val="4.6874999999999998E-3"/>
                  <c:y val="2.3235801918752682E-2"/>
                </c:manualLayout>
              </c:layout>
              <c:tx>
                <c:rich>
                  <a:bodyPr/>
                  <a:lstStyle/>
                  <a:p>
                    <a:r>
                      <a:rPr lang="en-US" dirty="0"/>
                      <a:t>1860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8EE-486A-A4AA-E92D9B35CEC3}"/>
                </c:ext>
              </c:extLst>
            </c:dLbl>
            <c:dLbl>
              <c:idx val="2"/>
              <c:layout>
                <c:manualLayout>
                  <c:x val="4.6875000000000571E-3"/>
                  <c:y val="2.5817557687503219E-2"/>
                </c:manualLayout>
              </c:layout>
              <c:tx>
                <c:rich>
                  <a:bodyPr/>
                  <a:lstStyle/>
                  <a:p>
                    <a:r>
                      <a:rPr lang="en-US" dirty="0"/>
                      <a:t>1880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8EE-486A-A4AA-E92D9B35CEC3}"/>
                </c:ext>
              </c:extLst>
            </c:dLbl>
            <c:dLbl>
              <c:idx val="3"/>
              <c:layout>
                <c:manualLayout>
                  <c:x val="4.6874999999999998E-3"/>
                  <c:y val="2.8399313456253478E-2"/>
                </c:manualLayout>
              </c:layout>
              <c:tx>
                <c:rich>
                  <a:bodyPr/>
                  <a:lstStyle/>
                  <a:p>
                    <a:r>
                      <a:rPr lang="en-US" dirty="0"/>
                      <a:t>1920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8EE-486A-A4AA-E92D9B35CEC3}"/>
                </c:ext>
              </c:extLst>
            </c:dLbl>
            <c:dLbl>
              <c:idx val="4"/>
              <c:layout>
                <c:manualLayout>
                  <c:x val="4.6874999999999998E-3"/>
                  <c:y val="2.839931345625353E-2"/>
                </c:manualLayout>
              </c:layout>
              <c:tx>
                <c:rich>
                  <a:bodyPr/>
                  <a:lstStyle/>
                  <a:p>
                    <a:r>
                      <a:rPr lang="en-US" dirty="0"/>
                      <a:t>1940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8EE-486A-A4AA-E92D9B35CEC3}"/>
                </c:ext>
              </c:extLst>
            </c:dLbl>
            <c:dLbl>
              <c:idx val="5"/>
              <c:layout>
                <c:manualLayout>
                  <c:x val="4.6874999999999998E-3"/>
                  <c:y val="3.0981069225003786E-2"/>
                </c:manualLayout>
              </c:layout>
              <c:tx>
                <c:rich>
                  <a:bodyPr/>
                  <a:lstStyle/>
                  <a:p>
                    <a:r>
                      <a:rPr lang="en-US" dirty="0"/>
                      <a:t>1980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8EE-486A-A4AA-E92D9B35CEC3}"/>
                </c:ext>
              </c:extLst>
            </c:dLbl>
            <c:dLbl>
              <c:idx val="6"/>
              <c:layout>
                <c:manualLayout>
                  <c:x val="7.4422507710347873E-3"/>
                  <c:y val="2.1653294508903481E-17"/>
                </c:manualLayout>
              </c:layout>
              <c:tx>
                <c:rich>
                  <a:bodyPr/>
                  <a:lstStyle/>
                  <a:p>
                    <a:r>
                      <a:rPr lang="en-US" dirty="0"/>
                      <a:t>2000</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8EE-486A-A4AA-E92D9B35CEC3}"/>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List1!$A$2:$A$8</c:f>
              <c:numCache>
                <c:formatCode>#,##0</c:formatCode>
                <c:ptCount val="7"/>
                <c:pt idx="0">
                  <c:v>35000</c:v>
                </c:pt>
                <c:pt idx="1">
                  <c:v>45000</c:v>
                </c:pt>
                <c:pt idx="2">
                  <c:v>20000</c:v>
                </c:pt>
                <c:pt idx="3">
                  <c:v>15000</c:v>
                </c:pt>
                <c:pt idx="4">
                  <c:v>5000</c:v>
                </c:pt>
                <c:pt idx="5" formatCode="General">
                  <c:v>400</c:v>
                </c:pt>
                <c:pt idx="6" formatCode="General">
                  <c:v>17</c:v>
                </c:pt>
              </c:numCache>
            </c:numRef>
          </c:cat>
          <c:val>
            <c:numRef>
              <c:f>List1!$B$2:$B$8</c:f>
              <c:numCache>
                <c:formatCode>General</c:formatCode>
                <c:ptCount val="7"/>
                <c:pt idx="0">
                  <c:v>14.25</c:v>
                </c:pt>
                <c:pt idx="1">
                  <c:v>14.5</c:v>
                </c:pt>
                <c:pt idx="2">
                  <c:v>14.75</c:v>
                </c:pt>
                <c:pt idx="3">
                  <c:v>15</c:v>
                </c:pt>
                <c:pt idx="4">
                  <c:v>15.25</c:v>
                </c:pt>
                <c:pt idx="5">
                  <c:v>15.5</c:v>
                </c:pt>
                <c:pt idx="6">
                  <c:v>15.9</c:v>
                </c:pt>
              </c:numCache>
            </c:numRef>
          </c:val>
          <c:smooth val="0"/>
          <c:extLst>
            <c:ext xmlns:c16="http://schemas.microsoft.com/office/drawing/2014/chart" uri="{C3380CC4-5D6E-409C-BE32-E72D297353CC}">
              <c16:uniqueId val="{00000007-78EE-486A-A4AA-E92D9B35CEC3}"/>
            </c:ext>
          </c:extLst>
        </c:ser>
        <c:dLbls>
          <c:showLegendKey val="0"/>
          <c:showVal val="0"/>
          <c:showCatName val="0"/>
          <c:showSerName val="0"/>
          <c:showPercent val="0"/>
          <c:showBubbleSize val="0"/>
        </c:dLbls>
        <c:marker val="1"/>
        <c:smooth val="0"/>
        <c:axId val="152064384"/>
        <c:axId val="152065920"/>
        <c:extLst>
          <c:ext xmlns:c15="http://schemas.microsoft.com/office/drawing/2012/chart" uri="{02D57815-91ED-43cb-92C2-25804820EDAC}">
            <c15:filteredLineSeries>
              <c15:ser>
                <c:idx val="1"/>
                <c:order val="1"/>
                <c:tx>
                  <c:strRef>
                    <c:extLst>
                      <c:ext uri="{02D57815-91ED-43cb-92C2-25804820EDAC}">
                        <c15:formulaRef>
                          <c15:sqref>List1!$C$1</c15:sqref>
                        </c15:formulaRef>
                      </c:ext>
                    </c:extLst>
                    <c:strCache>
                      <c:ptCount val="1"/>
                      <c:pt idx="0">
                        <c:v>Sloupec2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List1!$A$2:$A$8</c15:sqref>
                        </c15:formulaRef>
                      </c:ext>
                    </c:extLst>
                    <c:numCache>
                      <c:formatCode>#,##0</c:formatCode>
                      <c:ptCount val="7"/>
                      <c:pt idx="0">
                        <c:v>35000</c:v>
                      </c:pt>
                      <c:pt idx="1">
                        <c:v>45000</c:v>
                      </c:pt>
                      <c:pt idx="2">
                        <c:v>20000</c:v>
                      </c:pt>
                      <c:pt idx="3">
                        <c:v>15000</c:v>
                      </c:pt>
                      <c:pt idx="4">
                        <c:v>5000</c:v>
                      </c:pt>
                      <c:pt idx="5" formatCode="General">
                        <c:v>400</c:v>
                      </c:pt>
                      <c:pt idx="6" formatCode="General">
                        <c:v>17</c:v>
                      </c:pt>
                    </c:numCache>
                  </c:numRef>
                </c:cat>
                <c:val>
                  <c:numRef>
                    <c:extLst>
                      <c:ext uri="{02D57815-91ED-43cb-92C2-25804820EDAC}">
                        <c15:formulaRef>
                          <c15:sqref>List1!$C$2:$C$8</c15:sqref>
                        </c15:formulaRef>
                      </c:ext>
                    </c:extLst>
                    <c:numCache>
                      <c:formatCode>General</c:formatCode>
                      <c:ptCount val="7"/>
                      <c:pt idx="0">
                        <c:v>1820</c:v>
                      </c:pt>
                      <c:pt idx="1">
                        <c:v>1860</c:v>
                      </c:pt>
                      <c:pt idx="2">
                        <c:v>1880</c:v>
                      </c:pt>
                      <c:pt idx="3">
                        <c:v>1920</c:v>
                      </c:pt>
                      <c:pt idx="4">
                        <c:v>1940</c:v>
                      </c:pt>
                      <c:pt idx="5">
                        <c:v>1980</c:v>
                      </c:pt>
                      <c:pt idx="6">
                        <c:v>2000</c:v>
                      </c:pt>
                    </c:numCache>
                  </c:numRef>
                </c:val>
                <c:smooth val="0"/>
                <c:extLst>
                  <c:ext xmlns:c16="http://schemas.microsoft.com/office/drawing/2014/chart" uri="{C3380CC4-5D6E-409C-BE32-E72D297353CC}">
                    <c16:uniqueId val="{00000008-78EE-486A-A4AA-E92D9B35CEC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List1!$D$1</c15:sqref>
                        </c15:formulaRef>
                      </c:ext>
                    </c:extLst>
                    <c:strCache>
                      <c:ptCount val="1"/>
                      <c:pt idx="0">
                        <c:v>Sloupec1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List1!$A$2:$A$8</c15:sqref>
                        </c15:formulaRef>
                      </c:ext>
                    </c:extLst>
                    <c:numCache>
                      <c:formatCode>#,##0</c:formatCode>
                      <c:ptCount val="7"/>
                      <c:pt idx="0">
                        <c:v>35000</c:v>
                      </c:pt>
                      <c:pt idx="1">
                        <c:v>45000</c:v>
                      </c:pt>
                      <c:pt idx="2">
                        <c:v>20000</c:v>
                      </c:pt>
                      <c:pt idx="3">
                        <c:v>15000</c:v>
                      </c:pt>
                      <c:pt idx="4">
                        <c:v>5000</c:v>
                      </c:pt>
                      <c:pt idx="5" formatCode="General">
                        <c:v>400</c:v>
                      </c:pt>
                      <c:pt idx="6" formatCode="General">
                        <c:v>17</c:v>
                      </c:pt>
                    </c:numCache>
                  </c:numRef>
                </c:cat>
                <c:val>
                  <c:numRef>
                    <c:extLst xmlns:c15="http://schemas.microsoft.com/office/drawing/2012/chart">
                      <c:ext xmlns:c15="http://schemas.microsoft.com/office/drawing/2012/chart" uri="{02D57815-91ED-43cb-92C2-25804820EDAC}">
                        <c15:formulaRef>
                          <c15:sqref>List1!$D$2:$D$8</c15:sqref>
                        </c15:formulaRef>
                      </c:ext>
                    </c:extLst>
                    <c:numCache>
                      <c:formatCode>General</c:formatCode>
                      <c:ptCount val="7"/>
                    </c:numCache>
                  </c:numRef>
                </c:val>
                <c:smooth val="0"/>
                <c:extLst xmlns:c15="http://schemas.microsoft.com/office/drawing/2012/chart">
                  <c:ext xmlns:c16="http://schemas.microsoft.com/office/drawing/2014/chart" uri="{C3380CC4-5D6E-409C-BE32-E72D297353CC}">
                    <c16:uniqueId val="{00000009-78EE-486A-A4AA-E92D9B35CEC3}"/>
                  </c:ext>
                </c:extLst>
              </c15:ser>
            </c15:filteredLineSeries>
          </c:ext>
        </c:extLst>
      </c:lineChart>
      <c:catAx>
        <c:axId val="15206438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cs-CZ" sz="1197" b="1" i="0" u="none" strike="noStrike" kern="1200" baseline="0">
                <a:solidFill>
                  <a:schemeClr val="accent2"/>
                </a:solidFill>
                <a:latin typeface="+mn-lt"/>
                <a:ea typeface="+mn-ea"/>
                <a:cs typeface="+mn-cs"/>
              </a:defRPr>
            </a:pPr>
            <a:endParaRPr lang="en-US"/>
          </a:p>
        </c:txPr>
        <c:crossAx val="152065920"/>
        <c:crosses val="autoZero"/>
        <c:auto val="1"/>
        <c:lblAlgn val="ctr"/>
        <c:lblOffset val="100"/>
        <c:noMultiLvlLbl val="0"/>
      </c:catAx>
      <c:valAx>
        <c:axId val="152065920"/>
        <c:scaling>
          <c:orientation val="minMax"/>
        </c:scaling>
        <c:delete val="0"/>
        <c:axPos val="l"/>
        <c:majorGridlines>
          <c:spPr>
            <a:ln w="9525" cap="flat" cmpd="sng" algn="ctr">
              <a:solidFill>
                <a:schemeClr val="tx1">
                  <a:lumMod val="15000"/>
                  <a:lumOff val="85000"/>
                </a:schemeClr>
              </a:solidFill>
              <a:round/>
            </a:ln>
            <a:effectLst/>
          </c:spPr>
        </c:majorGridlines>
        <c:numFmt formatCode="#.##\°\C;\-#.##\°\C" sourceLinked="0"/>
        <c:majorTickMark val="none"/>
        <c:minorTickMark val="none"/>
        <c:tickLblPos val="nextTo"/>
        <c:spPr>
          <a:noFill/>
          <a:ln>
            <a:noFill/>
          </a:ln>
          <a:effectLst/>
        </c:spPr>
        <c:txPr>
          <a:bodyPr rot="-60000000" spcFirstLastPara="1" vertOverflow="ellipsis" vert="horz" wrap="square" anchor="ctr" anchorCtr="1"/>
          <a:lstStyle/>
          <a:p>
            <a:pPr>
              <a:defRPr lang="cs-CZ" sz="1197" b="0" i="0" u="none" strike="noStrike" kern="1200" baseline="0">
                <a:solidFill>
                  <a:schemeClr val="tx2"/>
                </a:solidFill>
                <a:latin typeface="+mn-lt"/>
                <a:ea typeface="+mn-ea"/>
                <a:cs typeface="+mn-cs"/>
              </a:defRPr>
            </a:pPr>
            <a:endParaRPr lang="en-US"/>
          </a:p>
        </c:txPr>
        <c:crossAx val="15206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49C5F-F8A1-4FDC-A052-C944CA27ED5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sk-SK"/>
        </a:p>
      </dgm:t>
    </dgm:pt>
    <dgm:pt modelId="{65F5CBA0-9372-4859-BFD5-AF5037CA1185}">
      <dgm:prSet phldrT="[Text]" custT="1"/>
      <dgm:spPr>
        <a:noFill/>
        <a:ln w="34925">
          <a:solidFill>
            <a:schemeClr val="bg1"/>
          </a:solidFill>
        </a:ln>
      </dgm:spPr>
      <dgm:t>
        <a:bodyPr/>
        <a:lstStyle/>
        <a:p>
          <a:r>
            <a:rPr lang="sk-SK" sz="2400" dirty="0">
              <a:latin typeface="+mj-lt"/>
            </a:rPr>
            <a:t>Tvrdenie</a:t>
          </a:r>
          <a:endParaRPr lang="sk-SK" sz="2300" dirty="0">
            <a:latin typeface="+mj-lt"/>
          </a:endParaRPr>
        </a:p>
      </dgm:t>
    </dgm:pt>
    <dgm:pt modelId="{77EF125B-06C1-46F2-B45B-2846E59A3330}" type="parTrans" cxnId="{09A5ADC2-1458-480A-8BA7-C55A38E8A306}">
      <dgm:prSet/>
      <dgm:spPr/>
      <dgm:t>
        <a:bodyPr/>
        <a:lstStyle/>
        <a:p>
          <a:endParaRPr lang="sk-SK"/>
        </a:p>
      </dgm:t>
    </dgm:pt>
    <dgm:pt modelId="{00443F3A-2AD2-4F59-A787-C864887767EB}" type="sibTrans" cxnId="{09A5ADC2-1458-480A-8BA7-C55A38E8A306}">
      <dgm:prSet/>
      <dgm:spPr/>
      <dgm:t>
        <a:bodyPr/>
        <a:lstStyle/>
        <a:p>
          <a:endParaRPr lang="sk-SK"/>
        </a:p>
      </dgm:t>
    </dgm:pt>
    <dgm:pt modelId="{5F392992-E430-4481-8B7E-46475B5EE90F}">
      <dgm:prSet phldrT="[Text]" custT="1"/>
      <dgm:spPr>
        <a:noFill/>
        <a:ln w="34925">
          <a:solidFill>
            <a:schemeClr val="bg1"/>
          </a:solidFill>
        </a:ln>
      </dgm:spPr>
      <dgm:t>
        <a:bodyPr/>
        <a:lstStyle/>
        <a:p>
          <a:r>
            <a:rPr lang="sk-SK" sz="2400" dirty="0">
              <a:latin typeface="+mj-lt"/>
            </a:rPr>
            <a:t>Vysvetlenie</a:t>
          </a:r>
          <a:endParaRPr lang="sk-SK" sz="2300" dirty="0">
            <a:latin typeface="+mj-lt"/>
          </a:endParaRPr>
        </a:p>
      </dgm:t>
    </dgm:pt>
    <dgm:pt modelId="{5AD928DE-CEAD-4808-98E2-A6D2F1B959F9}" type="parTrans" cxnId="{041284F3-4221-498A-97EE-40369910C588}">
      <dgm:prSet/>
      <dgm:spPr/>
      <dgm:t>
        <a:bodyPr/>
        <a:lstStyle/>
        <a:p>
          <a:endParaRPr lang="sk-SK"/>
        </a:p>
      </dgm:t>
    </dgm:pt>
    <dgm:pt modelId="{98F9DE0D-0EAB-4D0B-9DF0-061C74FCBCFD}" type="sibTrans" cxnId="{041284F3-4221-498A-97EE-40369910C588}">
      <dgm:prSet/>
      <dgm:spPr/>
      <dgm:t>
        <a:bodyPr/>
        <a:lstStyle/>
        <a:p>
          <a:endParaRPr lang="sk-SK"/>
        </a:p>
      </dgm:t>
    </dgm:pt>
    <dgm:pt modelId="{E925D52C-3E3C-4BF5-AD47-F9C76A8B6571}">
      <dgm:prSet phldrT="[Text]" custT="1"/>
      <dgm:spPr>
        <a:noFill/>
        <a:ln w="34925">
          <a:solidFill>
            <a:schemeClr val="bg1"/>
          </a:solidFill>
        </a:ln>
      </dgm:spPr>
      <dgm:t>
        <a:bodyPr/>
        <a:lstStyle/>
        <a:p>
          <a:r>
            <a:rPr lang="sk-SK" sz="2400" dirty="0">
              <a:latin typeface="+mj-lt"/>
            </a:rPr>
            <a:t>Dôkaz</a:t>
          </a:r>
          <a:endParaRPr lang="sk-SK" sz="2300" dirty="0">
            <a:latin typeface="+mj-lt"/>
          </a:endParaRPr>
        </a:p>
      </dgm:t>
    </dgm:pt>
    <dgm:pt modelId="{418305DC-669B-479C-8908-B9F7C767716C}" type="parTrans" cxnId="{EC69ECE5-A18B-4642-9C30-0F5E34E314B4}">
      <dgm:prSet/>
      <dgm:spPr/>
      <dgm:t>
        <a:bodyPr/>
        <a:lstStyle/>
        <a:p>
          <a:endParaRPr lang="sk-SK"/>
        </a:p>
      </dgm:t>
    </dgm:pt>
    <dgm:pt modelId="{0CEC726A-A5B6-4BF5-BEA6-2ABF307120E9}" type="sibTrans" cxnId="{EC69ECE5-A18B-4642-9C30-0F5E34E314B4}">
      <dgm:prSet/>
      <dgm:spPr/>
      <dgm:t>
        <a:bodyPr/>
        <a:lstStyle/>
        <a:p>
          <a:endParaRPr lang="sk-SK"/>
        </a:p>
      </dgm:t>
    </dgm:pt>
    <dgm:pt modelId="{D8D3880E-D216-AA49-9A6F-909BAECAF4E4}">
      <dgm:prSet custT="1"/>
      <dgm:spPr>
        <a:solidFill>
          <a:schemeClr val="bg2"/>
        </a:solidFill>
        <a:ln w="31750">
          <a:solidFill>
            <a:schemeClr val="bg1"/>
          </a:solidFill>
        </a:ln>
      </dgm:spPr>
      <dgm:t>
        <a:bodyPr/>
        <a:lstStyle/>
        <a:p>
          <a:r>
            <a:rPr lang="en-US" sz="2800" dirty="0"/>
            <a:t>Link</a:t>
          </a:r>
        </a:p>
      </dgm:t>
    </dgm:pt>
    <dgm:pt modelId="{D07D9C93-906A-0148-A6D5-AA8DC770EF80}" type="parTrans" cxnId="{3E883227-E40F-EA4F-B645-E07C924EE6C0}">
      <dgm:prSet/>
      <dgm:spPr/>
      <dgm:t>
        <a:bodyPr/>
        <a:lstStyle/>
        <a:p>
          <a:endParaRPr lang="en-US"/>
        </a:p>
      </dgm:t>
    </dgm:pt>
    <dgm:pt modelId="{5C302470-EA2B-DC4F-9A15-3509507A98FB}" type="sibTrans" cxnId="{3E883227-E40F-EA4F-B645-E07C924EE6C0}">
      <dgm:prSet/>
      <dgm:spPr/>
      <dgm:t>
        <a:bodyPr/>
        <a:lstStyle/>
        <a:p>
          <a:endParaRPr lang="en-US"/>
        </a:p>
      </dgm:t>
    </dgm:pt>
    <dgm:pt modelId="{ACCBA6D5-8AD4-4B4B-B558-756A1888F7DB}" type="pres">
      <dgm:prSet presAssocID="{2B549C5F-F8A1-4FDC-A052-C944CA27ED54}" presName="Name0" presStyleCnt="0">
        <dgm:presLayoutVars>
          <dgm:dir/>
          <dgm:animLvl val="lvl"/>
          <dgm:resizeHandles val="exact"/>
        </dgm:presLayoutVars>
      </dgm:prSet>
      <dgm:spPr/>
    </dgm:pt>
    <dgm:pt modelId="{C778793A-C0AA-4453-BDE5-5D2B5093D2EC}" type="pres">
      <dgm:prSet presAssocID="{65F5CBA0-9372-4859-BFD5-AF5037CA1185}" presName="parTxOnly" presStyleLbl="node1" presStyleIdx="0" presStyleCnt="4" custScaleX="93654">
        <dgm:presLayoutVars>
          <dgm:chMax val="0"/>
          <dgm:chPref val="0"/>
          <dgm:bulletEnabled val="1"/>
        </dgm:presLayoutVars>
      </dgm:prSet>
      <dgm:spPr/>
    </dgm:pt>
    <dgm:pt modelId="{770C975B-C9C9-4AC8-9ABA-13950B4022CA}" type="pres">
      <dgm:prSet presAssocID="{00443F3A-2AD2-4F59-A787-C864887767EB}" presName="parTxOnlySpace" presStyleCnt="0"/>
      <dgm:spPr/>
    </dgm:pt>
    <dgm:pt modelId="{B657FC45-9D51-410C-9167-44F991C472AA}" type="pres">
      <dgm:prSet presAssocID="{5F392992-E430-4481-8B7E-46475B5EE90F}" presName="parTxOnly" presStyleLbl="node1" presStyleIdx="1" presStyleCnt="4" custScaleX="120971">
        <dgm:presLayoutVars>
          <dgm:chMax val="0"/>
          <dgm:chPref val="0"/>
          <dgm:bulletEnabled val="1"/>
        </dgm:presLayoutVars>
      </dgm:prSet>
      <dgm:spPr/>
    </dgm:pt>
    <dgm:pt modelId="{B9D6647F-7D8C-4179-923C-F1880DC5ABEF}" type="pres">
      <dgm:prSet presAssocID="{98F9DE0D-0EAB-4D0B-9DF0-061C74FCBCFD}" presName="parTxOnlySpace" presStyleCnt="0"/>
      <dgm:spPr/>
    </dgm:pt>
    <dgm:pt modelId="{508E8DE5-0DFC-47A6-9F67-2433F6273F19}" type="pres">
      <dgm:prSet presAssocID="{E925D52C-3E3C-4BF5-AD47-F9C76A8B6571}" presName="parTxOnly" presStyleLbl="node1" presStyleIdx="2" presStyleCnt="4">
        <dgm:presLayoutVars>
          <dgm:chMax val="0"/>
          <dgm:chPref val="0"/>
          <dgm:bulletEnabled val="1"/>
        </dgm:presLayoutVars>
      </dgm:prSet>
      <dgm:spPr/>
    </dgm:pt>
    <dgm:pt modelId="{9DA871BE-D77B-1448-A11E-ED34AC77A877}" type="pres">
      <dgm:prSet presAssocID="{0CEC726A-A5B6-4BF5-BEA6-2ABF307120E9}" presName="parTxOnlySpace" presStyleCnt="0"/>
      <dgm:spPr/>
    </dgm:pt>
    <dgm:pt modelId="{326EE228-FC4D-2641-A1E2-85086BE102B7}" type="pres">
      <dgm:prSet presAssocID="{D8D3880E-D216-AA49-9A6F-909BAECAF4E4}" presName="parTxOnly" presStyleLbl="node1" presStyleIdx="3" presStyleCnt="4">
        <dgm:presLayoutVars>
          <dgm:chMax val="0"/>
          <dgm:chPref val="0"/>
          <dgm:bulletEnabled val="1"/>
        </dgm:presLayoutVars>
      </dgm:prSet>
      <dgm:spPr/>
    </dgm:pt>
  </dgm:ptLst>
  <dgm:cxnLst>
    <dgm:cxn modelId="{958DC216-2EB5-463C-B319-04A56AD78324}" type="presOf" srcId="{E925D52C-3E3C-4BF5-AD47-F9C76A8B6571}" destId="{508E8DE5-0DFC-47A6-9F67-2433F6273F19}" srcOrd="0" destOrd="0" presId="urn:microsoft.com/office/officeart/2005/8/layout/chevron1"/>
    <dgm:cxn modelId="{F370BD20-6FA6-F94F-98D9-B1208192D67D}" type="presOf" srcId="{D8D3880E-D216-AA49-9A6F-909BAECAF4E4}" destId="{326EE228-FC4D-2641-A1E2-85086BE102B7}" srcOrd="0" destOrd="0" presId="urn:microsoft.com/office/officeart/2005/8/layout/chevron1"/>
    <dgm:cxn modelId="{3E883227-E40F-EA4F-B645-E07C924EE6C0}" srcId="{2B549C5F-F8A1-4FDC-A052-C944CA27ED54}" destId="{D8D3880E-D216-AA49-9A6F-909BAECAF4E4}" srcOrd="3" destOrd="0" parTransId="{D07D9C93-906A-0148-A6D5-AA8DC770EF80}" sibTransId="{5C302470-EA2B-DC4F-9A15-3509507A98FB}"/>
    <dgm:cxn modelId="{A9CC7D54-EAB7-4935-B87A-926EC1C16C0C}" type="presOf" srcId="{65F5CBA0-9372-4859-BFD5-AF5037CA1185}" destId="{C778793A-C0AA-4453-BDE5-5D2B5093D2EC}" srcOrd="0" destOrd="0" presId="urn:microsoft.com/office/officeart/2005/8/layout/chevron1"/>
    <dgm:cxn modelId="{31120AA8-307F-4814-A03C-195DCFA3A411}" type="presOf" srcId="{5F392992-E430-4481-8B7E-46475B5EE90F}" destId="{B657FC45-9D51-410C-9167-44F991C472AA}" srcOrd="0" destOrd="0" presId="urn:microsoft.com/office/officeart/2005/8/layout/chevron1"/>
    <dgm:cxn modelId="{A0C20EB6-BD8F-4E66-83C6-06DB810E61C8}" type="presOf" srcId="{2B549C5F-F8A1-4FDC-A052-C944CA27ED54}" destId="{ACCBA6D5-8AD4-4B4B-B558-756A1888F7DB}" srcOrd="0" destOrd="0" presId="urn:microsoft.com/office/officeart/2005/8/layout/chevron1"/>
    <dgm:cxn modelId="{09A5ADC2-1458-480A-8BA7-C55A38E8A306}" srcId="{2B549C5F-F8A1-4FDC-A052-C944CA27ED54}" destId="{65F5CBA0-9372-4859-BFD5-AF5037CA1185}" srcOrd="0" destOrd="0" parTransId="{77EF125B-06C1-46F2-B45B-2846E59A3330}" sibTransId="{00443F3A-2AD2-4F59-A787-C864887767EB}"/>
    <dgm:cxn modelId="{EC69ECE5-A18B-4642-9C30-0F5E34E314B4}" srcId="{2B549C5F-F8A1-4FDC-A052-C944CA27ED54}" destId="{E925D52C-3E3C-4BF5-AD47-F9C76A8B6571}" srcOrd="2" destOrd="0" parTransId="{418305DC-669B-479C-8908-B9F7C767716C}" sibTransId="{0CEC726A-A5B6-4BF5-BEA6-2ABF307120E9}"/>
    <dgm:cxn modelId="{041284F3-4221-498A-97EE-40369910C588}" srcId="{2B549C5F-F8A1-4FDC-A052-C944CA27ED54}" destId="{5F392992-E430-4481-8B7E-46475B5EE90F}" srcOrd="1" destOrd="0" parTransId="{5AD928DE-CEAD-4808-98E2-A6D2F1B959F9}" sibTransId="{98F9DE0D-0EAB-4D0B-9DF0-061C74FCBCFD}"/>
    <dgm:cxn modelId="{59B1C334-D639-42E1-9CB3-1ECED393A7DF}" type="presParOf" srcId="{ACCBA6D5-8AD4-4B4B-B558-756A1888F7DB}" destId="{C778793A-C0AA-4453-BDE5-5D2B5093D2EC}" srcOrd="0" destOrd="0" presId="urn:microsoft.com/office/officeart/2005/8/layout/chevron1"/>
    <dgm:cxn modelId="{B9898063-DD18-4640-B5CE-F515A32DDD8D}" type="presParOf" srcId="{ACCBA6D5-8AD4-4B4B-B558-756A1888F7DB}" destId="{770C975B-C9C9-4AC8-9ABA-13950B4022CA}" srcOrd="1" destOrd="0" presId="urn:microsoft.com/office/officeart/2005/8/layout/chevron1"/>
    <dgm:cxn modelId="{B4EAC9A5-9186-4FF0-96CC-ABE88116BB38}" type="presParOf" srcId="{ACCBA6D5-8AD4-4B4B-B558-756A1888F7DB}" destId="{B657FC45-9D51-410C-9167-44F991C472AA}" srcOrd="2" destOrd="0" presId="urn:microsoft.com/office/officeart/2005/8/layout/chevron1"/>
    <dgm:cxn modelId="{214F6530-1DA6-4A73-B744-536412D1EED6}" type="presParOf" srcId="{ACCBA6D5-8AD4-4B4B-B558-756A1888F7DB}" destId="{B9D6647F-7D8C-4179-923C-F1880DC5ABEF}" srcOrd="3" destOrd="0" presId="urn:microsoft.com/office/officeart/2005/8/layout/chevron1"/>
    <dgm:cxn modelId="{9A454055-DC59-4779-B17C-20FBDE865367}" type="presParOf" srcId="{ACCBA6D5-8AD4-4B4B-B558-756A1888F7DB}" destId="{508E8DE5-0DFC-47A6-9F67-2433F6273F19}" srcOrd="4" destOrd="0" presId="urn:microsoft.com/office/officeart/2005/8/layout/chevron1"/>
    <dgm:cxn modelId="{7792653F-300A-B34C-B109-35338EEEE3A4}" type="presParOf" srcId="{ACCBA6D5-8AD4-4B4B-B558-756A1888F7DB}" destId="{9DA871BE-D77B-1448-A11E-ED34AC77A877}" srcOrd="5" destOrd="0" presId="urn:microsoft.com/office/officeart/2005/8/layout/chevron1"/>
    <dgm:cxn modelId="{44916069-63BB-2F42-BF76-83704B31920D}" type="presParOf" srcId="{ACCBA6D5-8AD4-4B4B-B558-756A1888F7DB}" destId="{326EE228-FC4D-2641-A1E2-85086BE102B7}"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B5BCB-0F73-4F82-9875-967F97BB78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k-SK"/>
        </a:p>
      </dgm:t>
    </dgm:pt>
    <dgm:pt modelId="{F3262C99-C9BB-443E-8F29-4AE73C5A87A1}">
      <dgm:prSet phldrT="[Text]"/>
      <dgm:spPr>
        <a:solidFill>
          <a:schemeClr val="bg1"/>
        </a:solidFill>
        <a:ln>
          <a:noFill/>
        </a:ln>
      </dgm:spPr>
      <dgm:t>
        <a:bodyPr/>
        <a:lstStyle/>
        <a:p>
          <a:r>
            <a:rPr lang="sk-SK" dirty="0">
              <a:solidFill>
                <a:schemeClr val="bg2"/>
              </a:solidFill>
              <a:latin typeface="+mj-lt"/>
            </a:rPr>
            <a:t>VZORKA</a:t>
          </a:r>
        </a:p>
      </dgm:t>
    </dgm:pt>
    <dgm:pt modelId="{E49116D3-23A0-4250-ADAB-DF0F90E8CA96}" type="parTrans" cxnId="{09D7F06C-EE39-4451-B5E3-21F4E7EF3AA8}">
      <dgm:prSet/>
      <dgm:spPr/>
      <dgm:t>
        <a:bodyPr/>
        <a:lstStyle/>
        <a:p>
          <a:endParaRPr lang="sk-SK"/>
        </a:p>
      </dgm:t>
    </dgm:pt>
    <dgm:pt modelId="{66AC742A-3BA7-49BB-9F26-87B6639DA5D2}" type="sibTrans" cxnId="{09D7F06C-EE39-4451-B5E3-21F4E7EF3AA8}">
      <dgm:prSet/>
      <dgm:spPr/>
      <dgm:t>
        <a:bodyPr/>
        <a:lstStyle/>
        <a:p>
          <a:endParaRPr lang="sk-SK"/>
        </a:p>
      </dgm:t>
    </dgm:pt>
    <dgm:pt modelId="{CDA07F31-21E0-4F41-B2E5-24CD104BAD7C}">
      <dgm:prSet phldrT="[Text]"/>
      <dgm:spPr>
        <a:solidFill>
          <a:schemeClr val="bg1"/>
        </a:solidFill>
        <a:ln>
          <a:noFill/>
        </a:ln>
      </dgm:spPr>
      <dgm:t>
        <a:bodyPr/>
        <a:lstStyle/>
        <a:p>
          <a:r>
            <a:rPr lang="sk-SK" dirty="0">
              <a:solidFill>
                <a:schemeClr val="bg2"/>
              </a:solidFill>
              <a:latin typeface="+mj-lt"/>
            </a:rPr>
            <a:t>ODBORNOSŤ</a:t>
          </a:r>
        </a:p>
      </dgm:t>
    </dgm:pt>
    <dgm:pt modelId="{D7DB09CA-9424-421D-85FC-23753FF79209}" type="parTrans" cxnId="{4D8FC405-BFFF-4345-B3F7-D5899E6BF3DD}">
      <dgm:prSet/>
      <dgm:spPr/>
      <dgm:t>
        <a:bodyPr/>
        <a:lstStyle/>
        <a:p>
          <a:endParaRPr lang="sk-SK"/>
        </a:p>
      </dgm:t>
    </dgm:pt>
    <dgm:pt modelId="{24FE55A5-B925-4596-8A39-B97517DC1142}" type="sibTrans" cxnId="{4D8FC405-BFFF-4345-B3F7-D5899E6BF3DD}">
      <dgm:prSet/>
      <dgm:spPr/>
      <dgm:t>
        <a:bodyPr/>
        <a:lstStyle/>
        <a:p>
          <a:endParaRPr lang="sk-SK"/>
        </a:p>
      </dgm:t>
    </dgm:pt>
    <dgm:pt modelId="{09FBDAD2-E839-401D-862A-44E92316E131}">
      <dgm:prSet phldrT="[Text]"/>
      <dgm:spPr>
        <a:solidFill>
          <a:schemeClr val="bg1"/>
        </a:solidFill>
        <a:ln>
          <a:noFill/>
        </a:ln>
      </dgm:spPr>
      <dgm:t>
        <a:bodyPr/>
        <a:lstStyle/>
        <a:p>
          <a:r>
            <a:rPr lang="sk-SK" dirty="0">
              <a:solidFill>
                <a:schemeClr val="bg2"/>
              </a:solidFill>
              <a:latin typeface="+mj-lt"/>
            </a:rPr>
            <a:t>AKTUÁLNOSŤ</a:t>
          </a:r>
        </a:p>
      </dgm:t>
    </dgm:pt>
    <dgm:pt modelId="{3763D64F-1175-444D-B0B6-A9E2222D48DB}" type="parTrans" cxnId="{66E13B6A-AE89-43B2-B95B-455652E47E22}">
      <dgm:prSet/>
      <dgm:spPr/>
      <dgm:t>
        <a:bodyPr/>
        <a:lstStyle/>
        <a:p>
          <a:endParaRPr lang="sk-SK"/>
        </a:p>
      </dgm:t>
    </dgm:pt>
    <dgm:pt modelId="{0D334C37-9DD3-4D7E-B7D6-50FE214B1D70}" type="sibTrans" cxnId="{66E13B6A-AE89-43B2-B95B-455652E47E22}">
      <dgm:prSet/>
      <dgm:spPr/>
      <dgm:t>
        <a:bodyPr/>
        <a:lstStyle/>
        <a:p>
          <a:endParaRPr lang="sk-SK"/>
        </a:p>
      </dgm:t>
    </dgm:pt>
    <dgm:pt modelId="{A4601EB7-2882-49DC-9D67-5BE1269A99F1}">
      <dgm:prSet phldrT="[Text]"/>
      <dgm:spPr>
        <a:noFill/>
        <a:ln>
          <a:solidFill>
            <a:schemeClr val="tx1"/>
          </a:solidFill>
        </a:ln>
      </dgm:spPr>
      <dgm:t>
        <a:bodyPr/>
        <a:lstStyle/>
        <a:p>
          <a:r>
            <a:rPr lang="sk-SK" u="sng" dirty="0">
              <a:solidFill>
                <a:schemeClr val="tx1"/>
              </a:solidFill>
              <a:latin typeface="Source Sans Pro" panose="020B0503030403020204" pitchFamily="34" charset="0"/>
              <a:ea typeface="Source Sans Pro" panose="020B0503030403020204" pitchFamily="34" charset="0"/>
            </a:rPr>
            <a:t>osobná skúsenosť, malá vzorka, reprezentatívna vzorka</a:t>
          </a:r>
          <a:endParaRPr lang="sk-SK" u="sng" dirty="0">
            <a:solidFill>
              <a:schemeClr val="tx1"/>
            </a:solidFill>
            <a:latin typeface="Exo-DemiBold" panose="02000703000000000000" pitchFamily="50" charset="-18"/>
          </a:endParaRPr>
        </a:p>
      </dgm:t>
    </dgm:pt>
    <dgm:pt modelId="{A11B79C0-58AB-424D-81E0-F21F201D0C46}" type="parTrans" cxnId="{C2276741-DB85-4280-BDAD-31B632C124C5}">
      <dgm:prSet/>
      <dgm:spPr/>
      <dgm:t>
        <a:bodyPr/>
        <a:lstStyle/>
        <a:p>
          <a:endParaRPr lang="sk-SK"/>
        </a:p>
      </dgm:t>
    </dgm:pt>
    <dgm:pt modelId="{FACCE3A5-ACFA-4105-B022-3D71A26CDB9A}" type="sibTrans" cxnId="{C2276741-DB85-4280-BDAD-31B632C124C5}">
      <dgm:prSet/>
      <dgm:spPr/>
      <dgm:t>
        <a:bodyPr/>
        <a:lstStyle/>
        <a:p>
          <a:endParaRPr lang="sk-SK"/>
        </a:p>
      </dgm:t>
    </dgm:pt>
    <dgm:pt modelId="{95FED5C5-C11C-49EF-96FE-8D5B5D6B2307}">
      <dgm:prSet phldrT="[Text]"/>
      <dgm:spPr>
        <a:noFill/>
        <a:ln>
          <a:solidFill>
            <a:schemeClr val="tx1"/>
          </a:solidFill>
        </a:ln>
      </dgm:spPr>
      <dgm:t>
        <a:bodyPr/>
        <a:lstStyle/>
        <a:p>
          <a:r>
            <a:rPr lang="sk-SK" u="sng" dirty="0">
              <a:solidFill>
                <a:schemeClr val="tx1"/>
              </a:solidFill>
              <a:latin typeface="Source Sans Pro" panose="020B0503030403020204" pitchFamily="34" charset="0"/>
              <a:ea typeface="Source Sans Pro" panose="020B0503030403020204" pitchFamily="34" charset="0"/>
            </a:rPr>
            <a:t>anonymný odborník, človek z odboru, človek so špecializáciou na konkrétnu oblasť v odbore</a:t>
          </a:r>
          <a:endParaRPr lang="sk-SK" u="sng" dirty="0">
            <a:solidFill>
              <a:schemeClr val="tx1"/>
            </a:solidFill>
            <a:latin typeface="Exo-DemiBold" panose="02000703000000000000" pitchFamily="50" charset="-18"/>
          </a:endParaRPr>
        </a:p>
      </dgm:t>
    </dgm:pt>
    <dgm:pt modelId="{0134854D-E29E-46BF-9BDC-7119E2C522DF}" type="parTrans" cxnId="{C58CC51A-B214-4D09-8DBA-A64C9431A781}">
      <dgm:prSet/>
      <dgm:spPr/>
      <dgm:t>
        <a:bodyPr/>
        <a:lstStyle/>
        <a:p>
          <a:endParaRPr lang="sk-SK"/>
        </a:p>
      </dgm:t>
    </dgm:pt>
    <dgm:pt modelId="{D2DA906F-F71A-433D-AC4C-49274F0487C5}" type="sibTrans" cxnId="{C58CC51A-B214-4D09-8DBA-A64C9431A781}">
      <dgm:prSet/>
      <dgm:spPr/>
      <dgm:t>
        <a:bodyPr/>
        <a:lstStyle/>
        <a:p>
          <a:endParaRPr lang="sk-SK"/>
        </a:p>
      </dgm:t>
    </dgm:pt>
    <dgm:pt modelId="{6DDC4649-1903-4D91-8FAE-F485763A2EA2}">
      <dgm:prSet phldrT="[Text]"/>
      <dgm:spPr>
        <a:noFill/>
        <a:ln>
          <a:solidFill>
            <a:schemeClr val="tx1"/>
          </a:solidFill>
        </a:ln>
      </dgm:spPr>
      <dgm:t>
        <a:bodyPr/>
        <a:lstStyle/>
        <a:p>
          <a:pPr>
            <a:buNone/>
          </a:pPr>
          <a:r>
            <a:rPr lang="sk-SK" dirty="0">
              <a:solidFill>
                <a:schemeClr val="tx1"/>
              </a:solidFill>
              <a:latin typeface="Source Sans Pro" panose="020B0503030403020204" pitchFamily="34" charset="0"/>
              <a:ea typeface="Source Sans Pro" panose="020B0503030403020204" pitchFamily="34" charset="0"/>
            </a:rPr>
            <a:t>	relevantnosť vie nahradiť počet (napr. pri téme očkovania môže byť spoločné vyjadrenie lekárov a lekárok (apel na kvantitu) dorovnaný Ministerstvom zdravotníctva alebo Úradom verejného zdravotníctva</a:t>
          </a:r>
          <a:endParaRPr lang="sk-SK" dirty="0">
            <a:solidFill>
              <a:schemeClr val="tx1"/>
            </a:solidFill>
            <a:latin typeface="Exo-DemiBold" panose="02000703000000000000" pitchFamily="50" charset="-18"/>
          </a:endParaRPr>
        </a:p>
      </dgm:t>
    </dgm:pt>
    <dgm:pt modelId="{B1686C92-4C6F-48E1-B3EB-6D7B4FD5F9ED}" type="parTrans" cxnId="{24292DEE-6F28-4789-8E4F-CA3AD8DD667C}">
      <dgm:prSet/>
      <dgm:spPr/>
      <dgm:t>
        <a:bodyPr/>
        <a:lstStyle/>
        <a:p>
          <a:endParaRPr lang="sk-SK"/>
        </a:p>
      </dgm:t>
    </dgm:pt>
    <dgm:pt modelId="{EC78471A-6173-4E22-8BCD-C75CECEB7394}" type="sibTrans" cxnId="{24292DEE-6F28-4789-8E4F-CA3AD8DD667C}">
      <dgm:prSet/>
      <dgm:spPr/>
      <dgm:t>
        <a:bodyPr/>
        <a:lstStyle/>
        <a:p>
          <a:endParaRPr lang="sk-SK"/>
        </a:p>
      </dgm:t>
    </dgm:pt>
    <dgm:pt modelId="{E4815FE3-016C-48EF-B0D8-3A9983F904DB}">
      <dgm:prSet phldrT="[Text]"/>
      <dgm:spPr>
        <a:noFill/>
        <a:ln>
          <a:solidFill>
            <a:schemeClr val="tx1"/>
          </a:solidFill>
        </a:ln>
      </dgm:spPr>
      <dgm:t>
        <a:bodyPr/>
        <a:lstStyle/>
        <a:p>
          <a:pPr>
            <a:buNone/>
          </a:pPr>
          <a:r>
            <a:rPr lang="sk-SK" dirty="0">
              <a:solidFill>
                <a:schemeClr val="tx1"/>
              </a:solidFill>
              <a:latin typeface="Source Sans Pro" panose="020B0503030403020204" pitchFamily="34" charset="0"/>
              <a:ea typeface="Source Sans Pro" panose="020B0503030403020204" pitchFamily="34" charset="0"/>
            </a:rPr>
            <a:t>POZOR – nie vždy </a:t>
          </a:r>
          <a:r>
            <a:rPr lang="sk-SK" b="1" dirty="0">
              <a:solidFill>
                <a:schemeClr val="tx1"/>
              </a:solidFill>
              <a:latin typeface="Source Sans Pro" panose="020B0503030403020204" pitchFamily="34" charset="0"/>
              <a:ea typeface="Source Sans Pro" panose="020B0503030403020204" pitchFamily="34" charset="0"/>
            </a:rPr>
            <a:t>najaktuálnejšie = najreprezentatívnejšie </a:t>
          </a:r>
          <a:r>
            <a:rPr lang="sk-SK" dirty="0">
              <a:solidFill>
                <a:schemeClr val="tx1"/>
              </a:solidFill>
              <a:latin typeface="Source Sans Pro" panose="020B0503030403020204" pitchFamily="34" charset="0"/>
              <a:ea typeface="Source Sans Pro" panose="020B0503030403020204" pitchFamily="34" charset="0"/>
            </a:rPr>
            <a:t>(nezamestnanosť)</a:t>
          </a:r>
          <a:endParaRPr lang="sk-SK" dirty="0">
            <a:solidFill>
              <a:schemeClr val="tx1"/>
            </a:solidFill>
            <a:latin typeface="Exo-DemiBold" panose="02000703000000000000" pitchFamily="50" charset="-18"/>
          </a:endParaRPr>
        </a:p>
      </dgm:t>
    </dgm:pt>
    <dgm:pt modelId="{F425445C-F70E-4C94-96D0-62F13D581803}" type="parTrans" cxnId="{62F4BF4D-6475-4031-B907-4481CE027AF0}">
      <dgm:prSet/>
      <dgm:spPr/>
      <dgm:t>
        <a:bodyPr/>
        <a:lstStyle/>
        <a:p>
          <a:endParaRPr lang="sk-SK"/>
        </a:p>
      </dgm:t>
    </dgm:pt>
    <dgm:pt modelId="{DE34A6FC-729C-44D3-AF18-FDAABCA233B0}" type="sibTrans" cxnId="{62F4BF4D-6475-4031-B907-4481CE027AF0}">
      <dgm:prSet/>
      <dgm:spPr/>
      <dgm:t>
        <a:bodyPr/>
        <a:lstStyle/>
        <a:p>
          <a:endParaRPr lang="sk-SK"/>
        </a:p>
      </dgm:t>
    </dgm:pt>
    <dgm:pt modelId="{8892DDF7-4E45-4CAF-96BF-8B96FE45487C}" type="pres">
      <dgm:prSet presAssocID="{CC4B5BCB-0F73-4F82-9875-967F97BB789D}" presName="linear" presStyleCnt="0">
        <dgm:presLayoutVars>
          <dgm:dir/>
          <dgm:animLvl val="lvl"/>
          <dgm:resizeHandles val="exact"/>
        </dgm:presLayoutVars>
      </dgm:prSet>
      <dgm:spPr/>
    </dgm:pt>
    <dgm:pt modelId="{70682A1B-A223-4377-AD9C-D45C4F697151}" type="pres">
      <dgm:prSet presAssocID="{F3262C99-C9BB-443E-8F29-4AE73C5A87A1}" presName="parentLin" presStyleCnt="0"/>
      <dgm:spPr/>
    </dgm:pt>
    <dgm:pt modelId="{9D491ED6-6163-4119-A4D2-31C5EC01358B}" type="pres">
      <dgm:prSet presAssocID="{F3262C99-C9BB-443E-8F29-4AE73C5A87A1}" presName="parentLeftMargin" presStyleLbl="node1" presStyleIdx="0" presStyleCnt="3"/>
      <dgm:spPr/>
    </dgm:pt>
    <dgm:pt modelId="{8A2A2ADC-5130-4D20-AAEA-FAD5594B4A41}" type="pres">
      <dgm:prSet presAssocID="{F3262C99-C9BB-443E-8F29-4AE73C5A87A1}" presName="parentText" presStyleLbl="node1" presStyleIdx="0" presStyleCnt="3">
        <dgm:presLayoutVars>
          <dgm:chMax val="0"/>
          <dgm:bulletEnabled val="1"/>
        </dgm:presLayoutVars>
      </dgm:prSet>
      <dgm:spPr>
        <a:prstGeom prst="flowChartAlternateProcess">
          <a:avLst/>
        </a:prstGeom>
      </dgm:spPr>
    </dgm:pt>
    <dgm:pt modelId="{220AFB9A-0122-4826-B38F-3A30900F1C32}" type="pres">
      <dgm:prSet presAssocID="{F3262C99-C9BB-443E-8F29-4AE73C5A87A1}" presName="negativeSpace" presStyleCnt="0"/>
      <dgm:spPr/>
    </dgm:pt>
    <dgm:pt modelId="{ED4E4CDE-F6C3-4255-8815-A8914A0B8044}" type="pres">
      <dgm:prSet presAssocID="{F3262C99-C9BB-443E-8F29-4AE73C5A87A1}" presName="childText" presStyleLbl="conFgAcc1" presStyleIdx="0" presStyleCnt="3">
        <dgm:presLayoutVars>
          <dgm:bulletEnabled val="1"/>
        </dgm:presLayoutVars>
      </dgm:prSet>
      <dgm:spPr>
        <a:prstGeom prst="roundRect">
          <a:avLst/>
        </a:prstGeom>
      </dgm:spPr>
    </dgm:pt>
    <dgm:pt modelId="{801AB537-136A-4C17-9315-E7B567BDCD36}" type="pres">
      <dgm:prSet presAssocID="{66AC742A-3BA7-49BB-9F26-87B6639DA5D2}" presName="spaceBetweenRectangles" presStyleCnt="0"/>
      <dgm:spPr/>
    </dgm:pt>
    <dgm:pt modelId="{DD3C00B6-3C30-47A2-9A10-46308D15CC9E}" type="pres">
      <dgm:prSet presAssocID="{CDA07F31-21E0-4F41-B2E5-24CD104BAD7C}" presName="parentLin" presStyleCnt="0"/>
      <dgm:spPr/>
    </dgm:pt>
    <dgm:pt modelId="{B3F6C718-FEF3-46FC-9437-C3245193A134}" type="pres">
      <dgm:prSet presAssocID="{CDA07F31-21E0-4F41-B2E5-24CD104BAD7C}" presName="parentLeftMargin" presStyleLbl="node1" presStyleIdx="0" presStyleCnt="3"/>
      <dgm:spPr/>
    </dgm:pt>
    <dgm:pt modelId="{263FDC97-AEE4-40D9-B8F4-6B80258FF5CB}" type="pres">
      <dgm:prSet presAssocID="{CDA07F31-21E0-4F41-B2E5-24CD104BAD7C}" presName="parentText" presStyleLbl="node1" presStyleIdx="1" presStyleCnt="3">
        <dgm:presLayoutVars>
          <dgm:chMax val="0"/>
          <dgm:bulletEnabled val="1"/>
        </dgm:presLayoutVars>
      </dgm:prSet>
      <dgm:spPr>
        <a:prstGeom prst="flowChartAlternateProcess">
          <a:avLst/>
        </a:prstGeom>
      </dgm:spPr>
    </dgm:pt>
    <dgm:pt modelId="{5B0147E8-F731-4650-B3FB-5C41156DCEAD}" type="pres">
      <dgm:prSet presAssocID="{CDA07F31-21E0-4F41-B2E5-24CD104BAD7C}" presName="negativeSpace" presStyleCnt="0"/>
      <dgm:spPr/>
    </dgm:pt>
    <dgm:pt modelId="{8640D879-149E-4F25-BD9E-939880A652E6}" type="pres">
      <dgm:prSet presAssocID="{CDA07F31-21E0-4F41-B2E5-24CD104BAD7C}" presName="childText" presStyleLbl="conFgAcc1" presStyleIdx="1" presStyleCnt="3">
        <dgm:presLayoutVars>
          <dgm:bulletEnabled val="1"/>
        </dgm:presLayoutVars>
      </dgm:prSet>
      <dgm:spPr>
        <a:prstGeom prst="roundRect">
          <a:avLst/>
        </a:prstGeom>
      </dgm:spPr>
    </dgm:pt>
    <dgm:pt modelId="{F45A6DA2-DF39-4442-8494-8B1B80660DE1}" type="pres">
      <dgm:prSet presAssocID="{24FE55A5-B925-4596-8A39-B97517DC1142}" presName="spaceBetweenRectangles" presStyleCnt="0"/>
      <dgm:spPr/>
    </dgm:pt>
    <dgm:pt modelId="{4127C81E-0A37-4066-B653-4B75D3076C3F}" type="pres">
      <dgm:prSet presAssocID="{09FBDAD2-E839-401D-862A-44E92316E131}" presName="parentLin" presStyleCnt="0"/>
      <dgm:spPr/>
    </dgm:pt>
    <dgm:pt modelId="{9450E392-0F0A-4F8A-A6FF-1D4EF8E64A41}" type="pres">
      <dgm:prSet presAssocID="{09FBDAD2-E839-401D-862A-44E92316E131}" presName="parentLeftMargin" presStyleLbl="node1" presStyleIdx="1" presStyleCnt="3"/>
      <dgm:spPr/>
    </dgm:pt>
    <dgm:pt modelId="{C0782FB1-9455-4FB4-9320-517029AB8089}" type="pres">
      <dgm:prSet presAssocID="{09FBDAD2-E839-401D-862A-44E92316E131}" presName="parentText" presStyleLbl="node1" presStyleIdx="2" presStyleCnt="3">
        <dgm:presLayoutVars>
          <dgm:chMax val="0"/>
          <dgm:bulletEnabled val="1"/>
        </dgm:presLayoutVars>
      </dgm:prSet>
      <dgm:spPr>
        <a:prstGeom prst="flowChartAlternateProcess">
          <a:avLst/>
        </a:prstGeom>
      </dgm:spPr>
    </dgm:pt>
    <dgm:pt modelId="{824C7C2F-A837-4158-A40D-B2DAC03DE695}" type="pres">
      <dgm:prSet presAssocID="{09FBDAD2-E839-401D-862A-44E92316E131}" presName="negativeSpace" presStyleCnt="0"/>
      <dgm:spPr/>
    </dgm:pt>
    <dgm:pt modelId="{ADA4909E-7CC7-4C74-8554-ECBEFC9250CD}" type="pres">
      <dgm:prSet presAssocID="{09FBDAD2-E839-401D-862A-44E92316E131}" presName="childText" presStyleLbl="conFgAcc1" presStyleIdx="2" presStyleCnt="3">
        <dgm:presLayoutVars>
          <dgm:bulletEnabled val="1"/>
        </dgm:presLayoutVars>
      </dgm:prSet>
      <dgm:spPr>
        <a:prstGeom prst="roundRect">
          <a:avLst/>
        </a:prstGeom>
      </dgm:spPr>
    </dgm:pt>
  </dgm:ptLst>
  <dgm:cxnLst>
    <dgm:cxn modelId="{4D8FC405-BFFF-4345-B3F7-D5899E6BF3DD}" srcId="{CC4B5BCB-0F73-4F82-9875-967F97BB789D}" destId="{CDA07F31-21E0-4F41-B2E5-24CD104BAD7C}" srcOrd="1" destOrd="0" parTransId="{D7DB09CA-9424-421D-85FC-23753FF79209}" sibTransId="{24FE55A5-B925-4596-8A39-B97517DC1142}"/>
    <dgm:cxn modelId="{7C679B0B-DC2F-4461-9462-6DFA48A9EA4D}" type="presOf" srcId="{95FED5C5-C11C-49EF-96FE-8D5B5D6B2307}" destId="{8640D879-149E-4F25-BD9E-939880A652E6}" srcOrd="0" destOrd="0" presId="urn:microsoft.com/office/officeart/2005/8/layout/list1"/>
    <dgm:cxn modelId="{C58CC51A-B214-4D09-8DBA-A64C9431A781}" srcId="{CDA07F31-21E0-4F41-B2E5-24CD104BAD7C}" destId="{95FED5C5-C11C-49EF-96FE-8D5B5D6B2307}" srcOrd="0" destOrd="0" parTransId="{0134854D-E29E-46BF-9BDC-7119E2C522DF}" sibTransId="{D2DA906F-F71A-433D-AC4C-49274F0487C5}"/>
    <dgm:cxn modelId="{789A442A-C595-49F8-95A3-F109E647C5B0}" type="presOf" srcId="{6DDC4649-1903-4D91-8FAE-F485763A2EA2}" destId="{8640D879-149E-4F25-BD9E-939880A652E6}" srcOrd="0" destOrd="1" presId="urn:microsoft.com/office/officeart/2005/8/layout/list1"/>
    <dgm:cxn modelId="{F901DC3A-55DE-4BE0-81A1-FCC0C3B807A5}" type="presOf" srcId="{09FBDAD2-E839-401D-862A-44E92316E131}" destId="{C0782FB1-9455-4FB4-9320-517029AB8089}" srcOrd="1" destOrd="0" presId="urn:microsoft.com/office/officeart/2005/8/layout/list1"/>
    <dgm:cxn modelId="{F1E4E83D-96D7-4EDE-A1BF-1839C80DB32A}" type="presOf" srcId="{F3262C99-C9BB-443E-8F29-4AE73C5A87A1}" destId="{9D491ED6-6163-4119-A4D2-31C5EC01358B}" srcOrd="0" destOrd="0" presId="urn:microsoft.com/office/officeart/2005/8/layout/list1"/>
    <dgm:cxn modelId="{C2276741-DB85-4280-BDAD-31B632C124C5}" srcId="{F3262C99-C9BB-443E-8F29-4AE73C5A87A1}" destId="{A4601EB7-2882-49DC-9D67-5BE1269A99F1}" srcOrd="0" destOrd="0" parTransId="{A11B79C0-58AB-424D-81E0-F21F201D0C46}" sibTransId="{FACCE3A5-ACFA-4105-B022-3D71A26CDB9A}"/>
    <dgm:cxn modelId="{D9EC2742-A863-4BDF-88A2-0CD96B117D23}" type="presOf" srcId="{CDA07F31-21E0-4F41-B2E5-24CD104BAD7C}" destId="{263FDC97-AEE4-40D9-B8F4-6B80258FF5CB}" srcOrd="1" destOrd="0" presId="urn:microsoft.com/office/officeart/2005/8/layout/list1"/>
    <dgm:cxn modelId="{62F4BF4D-6475-4031-B907-4481CE027AF0}" srcId="{09FBDAD2-E839-401D-862A-44E92316E131}" destId="{E4815FE3-016C-48EF-B0D8-3A9983F904DB}" srcOrd="0" destOrd="0" parTransId="{F425445C-F70E-4C94-96D0-62F13D581803}" sibTransId="{DE34A6FC-729C-44D3-AF18-FDAABCA233B0}"/>
    <dgm:cxn modelId="{EA3FD453-4924-4378-B350-21BB330A7B49}" type="presOf" srcId="{F3262C99-C9BB-443E-8F29-4AE73C5A87A1}" destId="{8A2A2ADC-5130-4D20-AAEA-FAD5594B4A41}" srcOrd="1" destOrd="0" presId="urn:microsoft.com/office/officeart/2005/8/layout/list1"/>
    <dgm:cxn modelId="{1881E65A-4881-4D57-8217-A8538B66B2EB}" type="presOf" srcId="{CC4B5BCB-0F73-4F82-9875-967F97BB789D}" destId="{8892DDF7-4E45-4CAF-96BF-8B96FE45487C}" srcOrd="0" destOrd="0" presId="urn:microsoft.com/office/officeart/2005/8/layout/list1"/>
    <dgm:cxn modelId="{66E13B6A-AE89-43B2-B95B-455652E47E22}" srcId="{CC4B5BCB-0F73-4F82-9875-967F97BB789D}" destId="{09FBDAD2-E839-401D-862A-44E92316E131}" srcOrd="2" destOrd="0" parTransId="{3763D64F-1175-444D-B0B6-A9E2222D48DB}" sibTransId="{0D334C37-9DD3-4D7E-B7D6-50FE214B1D70}"/>
    <dgm:cxn modelId="{09D7F06C-EE39-4451-B5E3-21F4E7EF3AA8}" srcId="{CC4B5BCB-0F73-4F82-9875-967F97BB789D}" destId="{F3262C99-C9BB-443E-8F29-4AE73C5A87A1}" srcOrd="0" destOrd="0" parTransId="{E49116D3-23A0-4250-ADAB-DF0F90E8CA96}" sibTransId="{66AC742A-3BA7-49BB-9F26-87B6639DA5D2}"/>
    <dgm:cxn modelId="{0CD83074-27FE-4FB8-A1E8-FF308A09CEB8}" type="presOf" srcId="{E4815FE3-016C-48EF-B0D8-3A9983F904DB}" destId="{ADA4909E-7CC7-4C74-8554-ECBEFC9250CD}" srcOrd="0" destOrd="0" presId="urn:microsoft.com/office/officeart/2005/8/layout/list1"/>
    <dgm:cxn modelId="{936E7DB4-BE80-46C0-8E77-EE15FB6A5D49}" type="presOf" srcId="{A4601EB7-2882-49DC-9D67-5BE1269A99F1}" destId="{ED4E4CDE-F6C3-4255-8815-A8914A0B8044}" srcOrd="0" destOrd="0" presId="urn:microsoft.com/office/officeart/2005/8/layout/list1"/>
    <dgm:cxn modelId="{9CFB8BB5-9152-4A25-BC48-B58575AFEB7A}" type="presOf" srcId="{CDA07F31-21E0-4F41-B2E5-24CD104BAD7C}" destId="{B3F6C718-FEF3-46FC-9437-C3245193A134}" srcOrd="0" destOrd="0" presId="urn:microsoft.com/office/officeart/2005/8/layout/list1"/>
    <dgm:cxn modelId="{13EF48DA-A72E-4DFD-8265-E6F70C9C4817}" type="presOf" srcId="{09FBDAD2-E839-401D-862A-44E92316E131}" destId="{9450E392-0F0A-4F8A-A6FF-1D4EF8E64A41}" srcOrd="0" destOrd="0" presId="urn:microsoft.com/office/officeart/2005/8/layout/list1"/>
    <dgm:cxn modelId="{24292DEE-6F28-4789-8E4F-CA3AD8DD667C}" srcId="{95FED5C5-C11C-49EF-96FE-8D5B5D6B2307}" destId="{6DDC4649-1903-4D91-8FAE-F485763A2EA2}" srcOrd="0" destOrd="0" parTransId="{B1686C92-4C6F-48E1-B3EB-6D7B4FD5F9ED}" sibTransId="{EC78471A-6173-4E22-8BCD-C75CECEB7394}"/>
    <dgm:cxn modelId="{A11215D9-8047-4EA3-AD58-4201DC144DA1}" type="presParOf" srcId="{8892DDF7-4E45-4CAF-96BF-8B96FE45487C}" destId="{70682A1B-A223-4377-AD9C-D45C4F697151}" srcOrd="0" destOrd="0" presId="urn:microsoft.com/office/officeart/2005/8/layout/list1"/>
    <dgm:cxn modelId="{79DCA848-50C7-4597-AB0A-5AE3B6CC5E72}" type="presParOf" srcId="{70682A1B-A223-4377-AD9C-D45C4F697151}" destId="{9D491ED6-6163-4119-A4D2-31C5EC01358B}" srcOrd="0" destOrd="0" presId="urn:microsoft.com/office/officeart/2005/8/layout/list1"/>
    <dgm:cxn modelId="{377A225D-3B39-42A6-9F53-59580B8CF92B}" type="presParOf" srcId="{70682A1B-A223-4377-AD9C-D45C4F697151}" destId="{8A2A2ADC-5130-4D20-AAEA-FAD5594B4A41}" srcOrd="1" destOrd="0" presId="urn:microsoft.com/office/officeart/2005/8/layout/list1"/>
    <dgm:cxn modelId="{E075892E-20BE-4903-A4AF-BA90798E4198}" type="presParOf" srcId="{8892DDF7-4E45-4CAF-96BF-8B96FE45487C}" destId="{220AFB9A-0122-4826-B38F-3A30900F1C32}" srcOrd="1" destOrd="0" presId="urn:microsoft.com/office/officeart/2005/8/layout/list1"/>
    <dgm:cxn modelId="{9800B20E-BF48-41E7-BFF8-7EF5C2761C0A}" type="presParOf" srcId="{8892DDF7-4E45-4CAF-96BF-8B96FE45487C}" destId="{ED4E4CDE-F6C3-4255-8815-A8914A0B8044}" srcOrd="2" destOrd="0" presId="urn:microsoft.com/office/officeart/2005/8/layout/list1"/>
    <dgm:cxn modelId="{7AD40F3A-E51A-422A-8839-7DAE52364203}" type="presParOf" srcId="{8892DDF7-4E45-4CAF-96BF-8B96FE45487C}" destId="{801AB537-136A-4C17-9315-E7B567BDCD36}" srcOrd="3" destOrd="0" presId="urn:microsoft.com/office/officeart/2005/8/layout/list1"/>
    <dgm:cxn modelId="{92DCBF22-76E3-435A-A326-CA86AF61D4A6}" type="presParOf" srcId="{8892DDF7-4E45-4CAF-96BF-8B96FE45487C}" destId="{DD3C00B6-3C30-47A2-9A10-46308D15CC9E}" srcOrd="4" destOrd="0" presId="urn:microsoft.com/office/officeart/2005/8/layout/list1"/>
    <dgm:cxn modelId="{A21C368A-9891-48DC-BA26-2D3E7B84B277}" type="presParOf" srcId="{DD3C00B6-3C30-47A2-9A10-46308D15CC9E}" destId="{B3F6C718-FEF3-46FC-9437-C3245193A134}" srcOrd="0" destOrd="0" presId="urn:microsoft.com/office/officeart/2005/8/layout/list1"/>
    <dgm:cxn modelId="{B5B9A8B5-4F47-4789-A064-7B75CDEA8EDD}" type="presParOf" srcId="{DD3C00B6-3C30-47A2-9A10-46308D15CC9E}" destId="{263FDC97-AEE4-40D9-B8F4-6B80258FF5CB}" srcOrd="1" destOrd="0" presId="urn:microsoft.com/office/officeart/2005/8/layout/list1"/>
    <dgm:cxn modelId="{A0317D0C-9879-4A9E-AFCC-E121705C4B07}" type="presParOf" srcId="{8892DDF7-4E45-4CAF-96BF-8B96FE45487C}" destId="{5B0147E8-F731-4650-B3FB-5C41156DCEAD}" srcOrd="5" destOrd="0" presId="urn:microsoft.com/office/officeart/2005/8/layout/list1"/>
    <dgm:cxn modelId="{3FE068CF-1819-4562-8CD3-B94F10243500}" type="presParOf" srcId="{8892DDF7-4E45-4CAF-96BF-8B96FE45487C}" destId="{8640D879-149E-4F25-BD9E-939880A652E6}" srcOrd="6" destOrd="0" presId="urn:microsoft.com/office/officeart/2005/8/layout/list1"/>
    <dgm:cxn modelId="{02F40AD7-8634-40DE-BF78-977F56BD57CE}" type="presParOf" srcId="{8892DDF7-4E45-4CAF-96BF-8B96FE45487C}" destId="{F45A6DA2-DF39-4442-8494-8B1B80660DE1}" srcOrd="7" destOrd="0" presId="urn:microsoft.com/office/officeart/2005/8/layout/list1"/>
    <dgm:cxn modelId="{C308A2A4-C3D0-4443-8C5B-1CAB0429B361}" type="presParOf" srcId="{8892DDF7-4E45-4CAF-96BF-8B96FE45487C}" destId="{4127C81E-0A37-4066-B653-4B75D3076C3F}" srcOrd="8" destOrd="0" presId="urn:microsoft.com/office/officeart/2005/8/layout/list1"/>
    <dgm:cxn modelId="{BD617748-EA61-49BE-90AE-0859D1FB534D}" type="presParOf" srcId="{4127C81E-0A37-4066-B653-4B75D3076C3F}" destId="{9450E392-0F0A-4F8A-A6FF-1D4EF8E64A41}" srcOrd="0" destOrd="0" presId="urn:microsoft.com/office/officeart/2005/8/layout/list1"/>
    <dgm:cxn modelId="{05CEB568-08D0-4693-88DC-D4C2E5F9EC81}" type="presParOf" srcId="{4127C81E-0A37-4066-B653-4B75D3076C3F}" destId="{C0782FB1-9455-4FB4-9320-517029AB8089}" srcOrd="1" destOrd="0" presId="urn:microsoft.com/office/officeart/2005/8/layout/list1"/>
    <dgm:cxn modelId="{FE506D29-1261-4F7B-9FAA-E845225FC3FF}" type="presParOf" srcId="{8892DDF7-4E45-4CAF-96BF-8B96FE45487C}" destId="{824C7C2F-A837-4158-A40D-B2DAC03DE695}" srcOrd="9" destOrd="0" presId="urn:microsoft.com/office/officeart/2005/8/layout/list1"/>
    <dgm:cxn modelId="{5BB65C9B-FC8C-411D-9EBC-382CF1E92C48}" type="presParOf" srcId="{8892DDF7-4E45-4CAF-96BF-8B96FE45487C}" destId="{ADA4909E-7CC7-4C74-8554-ECBEFC9250C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4B5BCB-0F73-4F82-9875-967F97BB789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k-SK"/>
        </a:p>
      </dgm:t>
    </dgm:pt>
    <dgm:pt modelId="{F3262C99-C9BB-443E-8F29-4AE73C5A87A1}">
      <dgm:prSet phldrT="[Text]"/>
      <dgm:spPr>
        <a:solidFill>
          <a:schemeClr val="bg1"/>
        </a:solidFill>
        <a:ln>
          <a:noFill/>
        </a:ln>
      </dgm:spPr>
      <dgm:t>
        <a:bodyPr/>
        <a:lstStyle/>
        <a:p>
          <a:r>
            <a:rPr lang="sk-SK" dirty="0">
              <a:solidFill>
                <a:schemeClr val="bg2"/>
              </a:solidFill>
              <a:latin typeface="+mj-lt"/>
            </a:rPr>
            <a:t>VZORKA</a:t>
          </a:r>
        </a:p>
      </dgm:t>
    </dgm:pt>
    <dgm:pt modelId="{E49116D3-23A0-4250-ADAB-DF0F90E8CA96}" type="parTrans" cxnId="{09D7F06C-EE39-4451-B5E3-21F4E7EF3AA8}">
      <dgm:prSet/>
      <dgm:spPr/>
      <dgm:t>
        <a:bodyPr/>
        <a:lstStyle/>
        <a:p>
          <a:endParaRPr lang="sk-SK"/>
        </a:p>
      </dgm:t>
    </dgm:pt>
    <dgm:pt modelId="{66AC742A-3BA7-49BB-9F26-87B6639DA5D2}" type="sibTrans" cxnId="{09D7F06C-EE39-4451-B5E3-21F4E7EF3AA8}">
      <dgm:prSet/>
      <dgm:spPr/>
      <dgm:t>
        <a:bodyPr/>
        <a:lstStyle/>
        <a:p>
          <a:endParaRPr lang="sk-SK"/>
        </a:p>
      </dgm:t>
    </dgm:pt>
    <dgm:pt modelId="{CDA07F31-21E0-4F41-B2E5-24CD104BAD7C}">
      <dgm:prSet phldrT="[Text]"/>
      <dgm:spPr>
        <a:solidFill>
          <a:schemeClr val="bg1"/>
        </a:solidFill>
        <a:ln>
          <a:noFill/>
        </a:ln>
      </dgm:spPr>
      <dgm:t>
        <a:bodyPr/>
        <a:lstStyle/>
        <a:p>
          <a:r>
            <a:rPr lang="sk-SK" dirty="0">
              <a:solidFill>
                <a:schemeClr val="bg2"/>
              </a:solidFill>
              <a:latin typeface="+mj-lt"/>
            </a:rPr>
            <a:t>ODBORNOSŤ</a:t>
          </a:r>
        </a:p>
      </dgm:t>
    </dgm:pt>
    <dgm:pt modelId="{D7DB09CA-9424-421D-85FC-23753FF79209}" type="parTrans" cxnId="{4D8FC405-BFFF-4345-B3F7-D5899E6BF3DD}">
      <dgm:prSet/>
      <dgm:spPr/>
      <dgm:t>
        <a:bodyPr/>
        <a:lstStyle/>
        <a:p>
          <a:endParaRPr lang="sk-SK"/>
        </a:p>
      </dgm:t>
    </dgm:pt>
    <dgm:pt modelId="{24FE55A5-B925-4596-8A39-B97517DC1142}" type="sibTrans" cxnId="{4D8FC405-BFFF-4345-B3F7-D5899E6BF3DD}">
      <dgm:prSet/>
      <dgm:spPr/>
      <dgm:t>
        <a:bodyPr/>
        <a:lstStyle/>
        <a:p>
          <a:endParaRPr lang="sk-SK"/>
        </a:p>
      </dgm:t>
    </dgm:pt>
    <dgm:pt modelId="{09FBDAD2-E839-401D-862A-44E92316E131}">
      <dgm:prSet phldrT="[Text]"/>
      <dgm:spPr>
        <a:solidFill>
          <a:schemeClr val="bg1"/>
        </a:solidFill>
        <a:ln>
          <a:noFill/>
        </a:ln>
      </dgm:spPr>
      <dgm:t>
        <a:bodyPr/>
        <a:lstStyle/>
        <a:p>
          <a:r>
            <a:rPr lang="sk-SK" dirty="0">
              <a:solidFill>
                <a:schemeClr val="bg2"/>
              </a:solidFill>
              <a:latin typeface="+mj-lt"/>
            </a:rPr>
            <a:t>AKTUÁLNOSŤ</a:t>
          </a:r>
        </a:p>
      </dgm:t>
    </dgm:pt>
    <dgm:pt modelId="{3763D64F-1175-444D-B0B6-A9E2222D48DB}" type="parTrans" cxnId="{66E13B6A-AE89-43B2-B95B-455652E47E22}">
      <dgm:prSet/>
      <dgm:spPr/>
      <dgm:t>
        <a:bodyPr/>
        <a:lstStyle/>
        <a:p>
          <a:endParaRPr lang="sk-SK"/>
        </a:p>
      </dgm:t>
    </dgm:pt>
    <dgm:pt modelId="{0D334C37-9DD3-4D7E-B7D6-50FE214B1D70}" type="sibTrans" cxnId="{66E13B6A-AE89-43B2-B95B-455652E47E22}">
      <dgm:prSet/>
      <dgm:spPr/>
      <dgm:t>
        <a:bodyPr/>
        <a:lstStyle/>
        <a:p>
          <a:endParaRPr lang="sk-SK"/>
        </a:p>
      </dgm:t>
    </dgm:pt>
    <dgm:pt modelId="{A4601EB7-2882-49DC-9D67-5BE1269A99F1}">
      <dgm:prSet phldrT="[Text]"/>
      <dgm:spPr>
        <a:noFill/>
        <a:ln>
          <a:solidFill>
            <a:schemeClr val="tx1"/>
          </a:solidFill>
        </a:ln>
      </dgm:spPr>
      <dgm:t>
        <a:bodyPr/>
        <a:lstStyle/>
        <a:p>
          <a:r>
            <a:rPr lang="sk-SK" u="sng" dirty="0">
              <a:solidFill>
                <a:schemeClr val="tx1"/>
              </a:solidFill>
              <a:latin typeface="Source Sans Pro" panose="020B0503030403020204" pitchFamily="34" charset="0"/>
              <a:ea typeface="Source Sans Pro" panose="020B0503030403020204" pitchFamily="34" charset="0"/>
            </a:rPr>
            <a:t>osobná skúsenosť, malá vzorka, reprezentatívna vzorka</a:t>
          </a:r>
          <a:endParaRPr lang="sk-SK" u="sng" dirty="0">
            <a:solidFill>
              <a:schemeClr val="tx1"/>
            </a:solidFill>
            <a:latin typeface="Exo-DemiBold" panose="02000703000000000000" pitchFamily="50" charset="-18"/>
          </a:endParaRPr>
        </a:p>
      </dgm:t>
    </dgm:pt>
    <dgm:pt modelId="{A11B79C0-58AB-424D-81E0-F21F201D0C46}" type="parTrans" cxnId="{C2276741-DB85-4280-BDAD-31B632C124C5}">
      <dgm:prSet/>
      <dgm:spPr/>
      <dgm:t>
        <a:bodyPr/>
        <a:lstStyle/>
        <a:p>
          <a:endParaRPr lang="sk-SK"/>
        </a:p>
      </dgm:t>
    </dgm:pt>
    <dgm:pt modelId="{FACCE3A5-ACFA-4105-B022-3D71A26CDB9A}" type="sibTrans" cxnId="{C2276741-DB85-4280-BDAD-31B632C124C5}">
      <dgm:prSet/>
      <dgm:spPr/>
      <dgm:t>
        <a:bodyPr/>
        <a:lstStyle/>
        <a:p>
          <a:endParaRPr lang="sk-SK"/>
        </a:p>
      </dgm:t>
    </dgm:pt>
    <dgm:pt modelId="{95FED5C5-C11C-49EF-96FE-8D5B5D6B2307}">
      <dgm:prSet phldrT="[Text]"/>
      <dgm:spPr>
        <a:noFill/>
        <a:ln>
          <a:solidFill>
            <a:schemeClr val="tx1"/>
          </a:solidFill>
        </a:ln>
      </dgm:spPr>
      <dgm:t>
        <a:bodyPr/>
        <a:lstStyle/>
        <a:p>
          <a:r>
            <a:rPr lang="sk-SK" u="sng" dirty="0">
              <a:solidFill>
                <a:schemeClr val="tx1"/>
              </a:solidFill>
              <a:latin typeface="Source Sans Pro" panose="020B0503030403020204" pitchFamily="34" charset="0"/>
              <a:ea typeface="Source Sans Pro" panose="020B0503030403020204" pitchFamily="34" charset="0"/>
            </a:rPr>
            <a:t>anonymný odborník, človek z odboru, človek so špecializáciou na konkrétnu oblasť v odbore</a:t>
          </a:r>
          <a:endParaRPr lang="sk-SK" u="sng" dirty="0">
            <a:solidFill>
              <a:schemeClr val="tx1"/>
            </a:solidFill>
            <a:latin typeface="Exo-DemiBold" panose="02000703000000000000" pitchFamily="50" charset="-18"/>
          </a:endParaRPr>
        </a:p>
      </dgm:t>
    </dgm:pt>
    <dgm:pt modelId="{0134854D-E29E-46BF-9BDC-7119E2C522DF}" type="parTrans" cxnId="{C58CC51A-B214-4D09-8DBA-A64C9431A781}">
      <dgm:prSet/>
      <dgm:spPr/>
      <dgm:t>
        <a:bodyPr/>
        <a:lstStyle/>
        <a:p>
          <a:endParaRPr lang="sk-SK"/>
        </a:p>
      </dgm:t>
    </dgm:pt>
    <dgm:pt modelId="{D2DA906F-F71A-433D-AC4C-49274F0487C5}" type="sibTrans" cxnId="{C58CC51A-B214-4D09-8DBA-A64C9431A781}">
      <dgm:prSet/>
      <dgm:spPr/>
      <dgm:t>
        <a:bodyPr/>
        <a:lstStyle/>
        <a:p>
          <a:endParaRPr lang="sk-SK"/>
        </a:p>
      </dgm:t>
    </dgm:pt>
    <dgm:pt modelId="{6DDC4649-1903-4D91-8FAE-F485763A2EA2}">
      <dgm:prSet phldrT="[Text]"/>
      <dgm:spPr>
        <a:noFill/>
        <a:ln>
          <a:solidFill>
            <a:schemeClr val="tx1"/>
          </a:solidFill>
        </a:ln>
      </dgm:spPr>
      <dgm:t>
        <a:bodyPr/>
        <a:lstStyle/>
        <a:p>
          <a:pPr>
            <a:buNone/>
          </a:pPr>
          <a:r>
            <a:rPr lang="sk-SK" dirty="0">
              <a:solidFill>
                <a:schemeClr val="tx1"/>
              </a:solidFill>
              <a:latin typeface="Source Sans Pro" panose="020B0503030403020204" pitchFamily="34" charset="0"/>
              <a:ea typeface="Source Sans Pro" panose="020B0503030403020204" pitchFamily="34" charset="0"/>
            </a:rPr>
            <a:t>	relevantnosť vie nahradiť počet (napr. pri téme očkovania môže byť spoločné vyjadrenie lekárov a lekárok (apel na kvantitu) dorovnaný Ministerstvom zdravotníctva alebo Úradom verejného zdravotníctva</a:t>
          </a:r>
          <a:endParaRPr lang="sk-SK" dirty="0">
            <a:solidFill>
              <a:schemeClr val="tx1"/>
            </a:solidFill>
            <a:latin typeface="Exo-DemiBold" panose="02000703000000000000" pitchFamily="50" charset="-18"/>
          </a:endParaRPr>
        </a:p>
      </dgm:t>
    </dgm:pt>
    <dgm:pt modelId="{B1686C92-4C6F-48E1-B3EB-6D7B4FD5F9ED}" type="parTrans" cxnId="{24292DEE-6F28-4789-8E4F-CA3AD8DD667C}">
      <dgm:prSet/>
      <dgm:spPr/>
      <dgm:t>
        <a:bodyPr/>
        <a:lstStyle/>
        <a:p>
          <a:endParaRPr lang="sk-SK"/>
        </a:p>
      </dgm:t>
    </dgm:pt>
    <dgm:pt modelId="{EC78471A-6173-4E22-8BCD-C75CECEB7394}" type="sibTrans" cxnId="{24292DEE-6F28-4789-8E4F-CA3AD8DD667C}">
      <dgm:prSet/>
      <dgm:spPr/>
      <dgm:t>
        <a:bodyPr/>
        <a:lstStyle/>
        <a:p>
          <a:endParaRPr lang="sk-SK"/>
        </a:p>
      </dgm:t>
    </dgm:pt>
    <dgm:pt modelId="{E4815FE3-016C-48EF-B0D8-3A9983F904DB}">
      <dgm:prSet phldrT="[Text]"/>
      <dgm:spPr>
        <a:noFill/>
        <a:ln>
          <a:solidFill>
            <a:schemeClr val="tx1"/>
          </a:solidFill>
        </a:ln>
      </dgm:spPr>
      <dgm:t>
        <a:bodyPr/>
        <a:lstStyle/>
        <a:p>
          <a:pPr>
            <a:buNone/>
          </a:pPr>
          <a:r>
            <a:rPr lang="sk-SK" dirty="0">
              <a:solidFill>
                <a:schemeClr val="tx1"/>
              </a:solidFill>
              <a:latin typeface="Source Sans Pro" panose="020B0503030403020204" pitchFamily="34" charset="0"/>
              <a:ea typeface="Source Sans Pro" panose="020B0503030403020204" pitchFamily="34" charset="0"/>
            </a:rPr>
            <a:t>POZOR – nie vždy </a:t>
          </a:r>
          <a:r>
            <a:rPr lang="sk-SK" b="1" dirty="0">
              <a:solidFill>
                <a:schemeClr val="tx1"/>
              </a:solidFill>
              <a:latin typeface="Source Sans Pro" panose="020B0503030403020204" pitchFamily="34" charset="0"/>
              <a:ea typeface="Source Sans Pro" panose="020B0503030403020204" pitchFamily="34" charset="0"/>
            </a:rPr>
            <a:t>najaktuálnejšie = najreprezentatívnejšie </a:t>
          </a:r>
          <a:r>
            <a:rPr lang="sk-SK" dirty="0">
              <a:solidFill>
                <a:schemeClr val="tx1"/>
              </a:solidFill>
              <a:latin typeface="Source Sans Pro" panose="020B0503030403020204" pitchFamily="34" charset="0"/>
              <a:ea typeface="Source Sans Pro" panose="020B0503030403020204" pitchFamily="34" charset="0"/>
            </a:rPr>
            <a:t>(nezamestnanosť)</a:t>
          </a:r>
          <a:endParaRPr lang="sk-SK" dirty="0">
            <a:solidFill>
              <a:schemeClr val="tx1"/>
            </a:solidFill>
            <a:latin typeface="Exo-DemiBold" panose="02000703000000000000" pitchFamily="50" charset="-18"/>
          </a:endParaRPr>
        </a:p>
      </dgm:t>
    </dgm:pt>
    <dgm:pt modelId="{F425445C-F70E-4C94-96D0-62F13D581803}" type="parTrans" cxnId="{62F4BF4D-6475-4031-B907-4481CE027AF0}">
      <dgm:prSet/>
      <dgm:spPr/>
      <dgm:t>
        <a:bodyPr/>
        <a:lstStyle/>
        <a:p>
          <a:endParaRPr lang="sk-SK"/>
        </a:p>
      </dgm:t>
    </dgm:pt>
    <dgm:pt modelId="{DE34A6FC-729C-44D3-AF18-FDAABCA233B0}" type="sibTrans" cxnId="{62F4BF4D-6475-4031-B907-4481CE027AF0}">
      <dgm:prSet/>
      <dgm:spPr/>
      <dgm:t>
        <a:bodyPr/>
        <a:lstStyle/>
        <a:p>
          <a:endParaRPr lang="sk-SK"/>
        </a:p>
      </dgm:t>
    </dgm:pt>
    <dgm:pt modelId="{8892DDF7-4E45-4CAF-96BF-8B96FE45487C}" type="pres">
      <dgm:prSet presAssocID="{CC4B5BCB-0F73-4F82-9875-967F97BB789D}" presName="linear" presStyleCnt="0">
        <dgm:presLayoutVars>
          <dgm:dir/>
          <dgm:animLvl val="lvl"/>
          <dgm:resizeHandles val="exact"/>
        </dgm:presLayoutVars>
      </dgm:prSet>
      <dgm:spPr/>
    </dgm:pt>
    <dgm:pt modelId="{70682A1B-A223-4377-AD9C-D45C4F697151}" type="pres">
      <dgm:prSet presAssocID="{F3262C99-C9BB-443E-8F29-4AE73C5A87A1}" presName="parentLin" presStyleCnt="0"/>
      <dgm:spPr/>
    </dgm:pt>
    <dgm:pt modelId="{9D491ED6-6163-4119-A4D2-31C5EC01358B}" type="pres">
      <dgm:prSet presAssocID="{F3262C99-C9BB-443E-8F29-4AE73C5A87A1}" presName="parentLeftMargin" presStyleLbl="node1" presStyleIdx="0" presStyleCnt="3"/>
      <dgm:spPr/>
    </dgm:pt>
    <dgm:pt modelId="{8A2A2ADC-5130-4D20-AAEA-FAD5594B4A41}" type="pres">
      <dgm:prSet presAssocID="{F3262C99-C9BB-443E-8F29-4AE73C5A87A1}" presName="parentText" presStyleLbl="node1" presStyleIdx="0" presStyleCnt="3">
        <dgm:presLayoutVars>
          <dgm:chMax val="0"/>
          <dgm:bulletEnabled val="1"/>
        </dgm:presLayoutVars>
      </dgm:prSet>
      <dgm:spPr>
        <a:prstGeom prst="flowChartAlternateProcess">
          <a:avLst/>
        </a:prstGeom>
      </dgm:spPr>
    </dgm:pt>
    <dgm:pt modelId="{220AFB9A-0122-4826-B38F-3A30900F1C32}" type="pres">
      <dgm:prSet presAssocID="{F3262C99-C9BB-443E-8F29-4AE73C5A87A1}" presName="negativeSpace" presStyleCnt="0"/>
      <dgm:spPr/>
    </dgm:pt>
    <dgm:pt modelId="{ED4E4CDE-F6C3-4255-8815-A8914A0B8044}" type="pres">
      <dgm:prSet presAssocID="{F3262C99-C9BB-443E-8F29-4AE73C5A87A1}" presName="childText" presStyleLbl="conFgAcc1" presStyleIdx="0" presStyleCnt="3">
        <dgm:presLayoutVars>
          <dgm:bulletEnabled val="1"/>
        </dgm:presLayoutVars>
      </dgm:prSet>
      <dgm:spPr>
        <a:prstGeom prst="roundRect">
          <a:avLst/>
        </a:prstGeom>
      </dgm:spPr>
    </dgm:pt>
    <dgm:pt modelId="{801AB537-136A-4C17-9315-E7B567BDCD36}" type="pres">
      <dgm:prSet presAssocID="{66AC742A-3BA7-49BB-9F26-87B6639DA5D2}" presName="spaceBetweenRectangles" presStyleCnt="0"/>
      <dgm:spPr/>
    </dgm:pt>
    <dgm:pt modelId="{DD3C00B6-3C30-47A2-9A10-46308D15CC9E}" type="pres">
      <dgm:prSet presAssocID="{CDA07F31-21E0-4F41-B2E5-24CD104BAD7C}" presName="parentLin" presStyleCnt="0"/>
      <dgm:spPr/>
    </dgm:pt>
    <dgm:pt modelId="{B3F6C718-FEF3-46FC-9437-C3245193A134}" type="pres">
      <dgm:prSet presAssocID="{CDA07F31-21E0-4F41-B2E5-24CD104BAD7C}" presName="parentLeftMargin" presStyleLbl="node1" presStyleIdx="0" presStyleCnt="3"/>
      <dgm:spPr/>
    </dgm:pt>
    <dgm:pt modelId="{263FDC97-AEE4-40D9-B8F4-6B80258FF5CB}" type="pres">
      <dgm:prSet presAssocID="{CDA07F31-21E0-4F41-B2E5-24CD104BAD7C}" presName="parentText" presStyleLbl="node1" presStyleIdx="1" presStyleCnt="3">
        <dgm:presLayoutVars>
          <dgm:chMax val="0"/>
          <dgm:bulletEnabled val="1"/>
        </dgm:presLayoutVars>
      </dgm:prSet>
      <dgm:spPr>
        <a:prstGeom prst="flowChartAlternateProcess">
          <a:avLst/>
        </a:prstGeom>
      </dgm:spPr>
    </dgm:pt>
    <dgm:pt modelId="{5B0147E8-F731-4650-B3FB-5C41156DCEAD}" type="pres">
      <dgm:prSet presAssocID="{CDA07F31-21E0-4F41-B2E5-24CD104BAD7C}" presName="negativeSpace" presStyleCnt="0"/>
      <dgm:spPr/>
    </dgm:pt>
    <dgm:pt modelId="{8640D879-149E-4F25-BD9E-939880A652E6}" type="pres">
      <dgm:prSet presAssocID="{CDA07F31-21E0-4F41-B2E5-24CD104BAD7C}" presName="childText" presStyleLbl="conFgAcc1" presStyleIdx="1" presStyleCnt="3">
        <dgm:presLayoutVars>
          <dgm:bulletEnabled val="1"/>
        </dgm:presLayoutVars>
      </dgm:prSet>
      <dgm:spPr>
        <a:prstGeom prst="roundRect">
          <a:avLst/>
        </a:prstGeom>
      </dgm:spPr>
    </dgm:pt>
    <dgm:pt modelId="{F45A6DA2-DF39-4442-8494-8B1B80660DE1}" type="pres">
      <dgm:prSet presAssocID="{24FE55A5-B925-4596-8A39-B97517DC1142}" presName="spaceBetweenRectangles" presStyleCnt="0"/>
      <dgm:spPr/>
    </dgm:pt>
    <dgm:pt modelId="{4127C81E-0A37-4066-B653-4B75D3076C3F}" type="pres">
      <dgm:prSet presAssocID="{09FBDAD2-E839-401D-862A-44E92316E131}" presName="parentLin" presStyleCnt="0"/>
      <dgm:spPr/>
    </dgm:pt>
    <dgm:pt modelId="{9450E392-0F0A-4F8A-A6FF-1D4EF8E64A41}" type="pres">
      <dgm:prSet presAssocID="{09FBDAD2-E839-401D-862A-44E92316E131}" presName="parentLeftMargin" presStyleLbl="node1" presStyleIdx="1" presStyleCnt="3"/>
      <dgm:spPr/>
    </dgm:pt>
    <dgm:pt modelId="{C0782FB1-9455-4FB4-9320-517029AB8089}" type="pres">
      <dgm:prSet presAssocID="{09FBDAD2-E839-401D-862A-44E92316E131}" presName="parentText" presStyleLbl="node1" presStyleIdx="2" presStyleCnt="3">
        <dgm:presLayoutVars>
          <dgm:chMax val="0"/>
          <dgm:bulletEnabled val="1"/>
        </dgm:presLayoutVars>
      </dgm:prSet>
      <dgm:spPr>
        <a:prstGeom prst="flowChartAlternateProcess">
          <a:avLst/>
        </a:prstGeom>
      </dgm:spPr>
    </dgm:pt>
    <dgm:pt modelId="{824C7C2F-A837-4158-A40D-B2DAC03DE695}" type="pres">
      <dgm:prSet presAssocID="{09FBDAD2-E839-401D-862A-44E92316E131}" presName="negativeSpace" presStyleCnt="0"/>
      <dgm:spPr/>
    </dgm:pt>
    <dgm:pt modelId="{ADA4909E-7CC7-4C74-8554-ECBEFC9250CD}" type="pres">
      <dgm:prSet presAssocID="{09FBDAD2-E839-401D-862A-44E92316E131}" presName="childText" presStyleLbl="conFgAcc1" presStyleIdx="2" presStyleCnt="3">
        <dgm:presLayoutVars>
          <dgm:bulletEnabled val="1"/>
        </dgm:presLayoutVars>
      </dgm:prSet>
      <dgm:spPr>
        <a:prstGeom prst="roundRect">
          <a:avLst/>
        </a:prstGeom>
      </dgm:spPr>
    </dgm:pt>
  </dgm:ptLst>
  <dgm:cxnLst>
    <dgm:cxn modelId="{4D8FC405-BFFF-4345-B3F7-D5899E6BF3DD}" srcId="{CC4B5BCB-0F73-4F82-9875-967F97BB789D}" destId="{CDA07F31-21E0-4F41-B2E5-24CD104BAD7C}" srcOrd="1" destOrd="0" parTransId="{D7DB09CA-9424-421D-85FC-23753FF79209}" sibTransId="{24FE55A5-B925-4596-8A39-B97517DC1142}"/>
    <dgm:cxn modelId="{7C679B0B-DC2F-4461-9462-6DFA48A9EA4D}" type="presOf" srcId="{95FED5C5-C11C-49EF-96FE-8D5B5D6B2307}" destId="{8640D879-149E-4F25-BD9E-939880A652E6}" srcOrd="0" destOrd="0" presId="urn:microsoft.com/office/officeart/2005/8/layout/list1"/>
    <dgm:cxn modelId="{C58CC51A-B214-4D09-8DBA-A64C9431A781}" srcId="{CDA07F31-21E0-4F41-B2E5-24CD104BAD7C}" destId="{95FED5C5-C11C-49EF-96FE-8D5B5D6B2307}" srcOrd="0" destOrd="0" parTransId="{0134854D-E29E-46BF-9BDC-7119E2C522DF}" sibTransId="{D2DA906F-F71A-433D-AC4C-49274F0487C5}"/>
    <dgm:cxn modelId="{789A442A-C595-49F8-95A3-F109E647C5B0}" type="presOf" srcId="{6DDC4649-1903-4D91-8FAE-F485763A2EA2}" destId="{8640D879-149E-4F25-BD9E-939880A652E6}" srcOrd="0" destOrd="1" presId="urn:microsoft.com/office/officeart/2005/8/layout/list1"/>
    <dgm:cxn modelId="{F901DC3A-55DE-4BE0-81A1-FCC0C3B807A5}" type="presOf" srcId="{09FBDAD2-E839-401D-862A-44E92316E131}" destId="{C0782FB1-9455-4FB4-9320-517029AB8089}" srcOrd="1" destOrd="0" presId="urn:microsoft.com/office/officeart/2005/8/layout/list1"/>
    <dgm:cxn modelId="{F1E4E83D-96D7-4EDE-A1BF-1839C80DB32A}" type="presOf" srcId="{F3262C99-C9BB-443E-8F29-4AE73C5A87A1}" destId="{9D491ED6-6163-4119-A4D2-31C5EC01358B}" srcOrd="0" destOrd="0" presId="urn:microsoft.com/office/officeart/2005/8/layout/list1"/>
    <dgm:cxn modelId="{C2276741-DB85-4280-BDAD-31B632C124C5}" srcId="{F3262C99-C9BB-443E-8F29-4AE73C5A87A1}" destId="{A4601EB7-2882-49DC-9D67-5BE1269A99F1}" srcOrd="0" destOrd="0" parTransId="{A11B79C0-58AB-424D-81E0-F21F201D0C46}" sibTransId="{FACCE3A5-ACFA-4105-B022-3D71A26CDB9A}"/>
    <dgm:cxn modelId="{D9EC2742-A863-4BDF-88A2-0CD96B117D23}" type="presOf" srcId="{CDA07F31-21E0-4F41-B2E5-24CD104BAD7C}" destId="{263FDC97-AEE4-40D9-B8F4-6B80258FF5CB}" srcOrd="1" destOrd="0" presId="urn:microsoft.com/office/officeart/2005/8/layout/list1"/>
    <dgm:cxn modelId="{62F4BF4D-6475-4031-B907-4481CE027AF0}" srcId="{09FBDAD2-E839-401D-862A-44E92316E131}" destId="{E4815FE3-016C-48EF-B0D8-3A9983F904DB}" srcOrd="0" destOrd="0" parTransId="{F425445C-F70E-4C94-96D0-62F13D581803}" sibTransId="{DE34A6FC-729C-44D3-AF18-FDAABCA233B0}"/>
    <dgm:cxn modelId="{EA3FD453-4924-4378-B350-21BB330A7B49}" type="presOf" srcId="{F3262C99-C9BB-443E-8F29-4AE73C5A87A1}" destId="{8A2A2ADC-5130-4D20-AAEA-FAD5594B4A41}" srcOrd="1" destOrd="0" presId="urn:microsoft.com/office/officeart/2005/8/layout/list1"/>
    <dgm:cxn modelId="{1881E65A-4881-4D57-8217-A8538B66B2EB}" type="presOf" srcId="{CC4B5BCB-0F73-4F82-9875-967F97BB789D}" destId="{8892DDF7-4E45-4CAF-96BF-8B96FE45487C}" srcOrd="0" destOrd="0" presId="urn:microsoft.com/office/officeart/2005/8/layout/list1"/>
    <dgm:cxn modelId="{66E13B6A-AE89-43B2-B95B-455652E47E22}" srcId="{CC4B5BCB-0F73-4F82-9875-967F97BB789D}" destId="{09FBDAD2-E839-401D-862A-44E92316E131}" srcOrd="2" destOrd="0" parTransId="{3763D64F-1175-444D-B0B6-A9E2222D48DB}" sibTransId="{0D334C37-9DD3-4D7E-B7D6-50FE214B1D70}"/>
    <dgm:cxn modelId="{09D7F06C-EE39-4451-B5E3-21F4E7EF3AA8}" srcId="{CC4B5BCB-0F73-4F82-9875-967F97BB789D}" destId="{F3262C99-C9BB-443E-8F29-4AE73C5A87A1}" srcOrd="0" destOrd="0" parTransId="{E49116D3-23A0-4250-ADAB-DF0F90E8CA96}" sibTransId="{66AC742A-3BA7-49BB-9F26-87B6639DA5D2}"/>
    <dgm:cxn modelId="{0CD83074-27FE-4FB8-A1E8-FF308A09CEB8}" type="presOf" srcId="{E4815FE3-016C-48EF-B0D8-3A9983F904DB}" destId="{ADA4909E-7CC7-4C74-8554-ECBEFC9250CD}" srcOrd="0" destOrd="0" presId="urn:microsoft.com/office/officeart/2005/8/layout/list1"/>
    <dgm:cxn modelId="{936E7DB4-BE80-46C0-8E77-EE15FB6A5D49}" type="presOf" srcId="{A4601EB7-2882-49DC-9D67-5BE1269A99F1}" destId="{ED4E4CDE-F6C3-4255-8815-A8914A0B8044}" srcOrd="0" destOrd="0" presId="urn:microsoft.com/office/officeart/2005/8/layout/list1"/>
    <dgm:cxn modelId="{9CFB8BB5-9152-4A25-BC48-B58575AFEB7A}" type="presOf" srcId="{CDA07F31-21E0-4F41-B2E5-24CD104BAD7C}" destId="{B3F6C718-FEF3-46FC-9437-C3245193A134}" srcOrd="0" destOrd="0" presId="urn:microsoft.com/office/officeart/2005/8/layout/list1"/>
    <dgm:cxn modelId="{13EF48DA-A72E-4DFD-8265-E6F70C9C4817}" type="presOf" srcId="{09FBDAD2-E839-401D-862A-44E92316E131}" destId="{9450E392-0F0A-4F8A-A6FF-1D4EF8E64A41}" srcOrd="0" destOrd="0" presId="urn:microsoft.com/office/officeart/2005/8/layout/list1"/>
    <dgm:cxn modelId="{24292DEE-6F28-4789-8E4F-CA3AD8DD667C}" srcId="{95FED5C5-C11C-49EF-96FE-8D5B5D6B2307}" destId="{6DDC4649-1903-4D91-8FAE-F485763A2EA2}" srcOrd="0" destOrd="0" parTransId="{B1686C92-4C6F-48E1-B3EB-6D7B4FD5F9ED}" sibTransId="{EC78471A-6173-4E22-8BCD-C75CECEB7394}"/>
    <dgm:cxn modelId="{A11215D9-8047-4EA3-AD58-4201DC144DA1}" type="presParOf" srcId="{8892DDF7-4E45-4CAF-96BF-8B96FE45487C}" destId="{70682A1B-A223-4377-AD9C-D45C4F697151}" srcOrd="0" destOrd="0" presId="urn:microsoft.com/office/officeart/2005/8/layout/list1"/>
    <dgm:cxn modelId="{79DCA848-50C7-4597-AB0A-5AE3B6CC5E72}" type="presParOf" srcId="{70682A1B-A223-4377-AD9C-D45C4F697151}" destId="{9D491ED6-6163-4119-A4D2-31C5EC01358B}" srcOrd="0" destOrd="0" presId="urn:microsoft.com/office/officeart/2005/8/layout/list1"/>
    <dgm:cxn modelId="{377A225D-3B39-42A6-9F53-59580B8CF92B}" type="presParOf" srcId="{70682A1B-A223-4377-AD9C-D45C4F697151}" destId="{8A2A2ADC-5130-4D20-AAEA-FAD5594B4A41}" srcOrd="1" destOrd="0" presId="urn:microsoft.com/office/officeart/2005/8/layout/list1"/>
    <dgm:cxn modelId="{E075892E-20BE-4903-A4AF-BA90798E4198}" type="presParOf" srcId="{8892DDF7-4E45-4CAF-96BF-8B96FE45487C}" destId="{220AFB9A-0122-4826-B38F-3A30900F1C32}" srcOrd="1" destOrd="0" presId="urn:microsoft.com/office/officeart/2005/8/layout/list1"/>
    <dgm:cxn modelId="{9800B20E-BF48-41E7-BFF8-7EF5C2761C0A}" type="presParOf" srcId="{8892DDF7-4E45-4CAF-96BF-8B96FE45487C}" destId="{ED4E4CDE-F6C3-4255-8815-A8914A0B8044}" srcOrd="2" destOrd="0" presId="urn:microsoft.com/office/officeart/2005/8/layout/list1"/>
    <dgm:cxn modelId="{7AD40F3A-E51A-422A-8839-7DAE52364203}" type="presParOf" srcId="{8892DDF7-4E45-4CAF-96BF-8B96FE45487C}" destId="{801AB537-136A-4C17-9315-E7B567BDCD36}" srcOrd="3" destOrd="0" presId="urn:microsoft.com/office/officeart/2005/8/layout/list1"/>
    <dgm:cxn modelId="{92DCBF22-76E3-435A-A326-CA86AF61D4A6}" type="presParOf" srcId="{8892DDF7-4E45-4CAF-96BF-8B96FE45487C}" destId="{DD3C00B6-3C30-47A2-9A10-46308D15CC9E}" srcOrd="4" destOrd="0" presId="urn:microsoft.com/office/officeart/2005/8/layout/list1"/>
    <dgm:cxn modelId="{A21C368A-9891-48DC-BA26-2D3E7B84B277}" type="presParOf" srcId="{DD3C00B6-3C30-47A2-9A10-46308D15CC9E}" destId="{B3F6C718-FEF3-46FC-9437-C3245193A134}" srcOrd="0" destOrd="0" presId="urn:microsoft.com/office/officeart/2005/8/layout/list1"/>
    <dgm:cxn modelId="{B5B9A8B5-4F47-4789-A064-7B75CDEA8EDD}" type="presParOf" srcId="{DD3C00B6-3C30-47A2-9A10-46308D15CC9E}" destId="{263FDC97-AEE4-40D9-B8F4-6B80258FF5CB}" srcOrd="1" destOrd="0" presId="urn:microsoft.com/office/officeart/2005/8/layout/list1"/>
    <dgm:cxn modelId="{A0317D0C-9879-4A9E-AFCC-E121705C4B07}" type="presParOf" srcId="{8892DDF7-4E45-4CAF-96BF-8B96FE45487C}" destId="{5B0147E8-F731-4650-B3FB-5C41156DCEAD}" srcOrd="5" destOrd="0" presId="urn:microsoft.com/office/officeart/2005/8/layout/list1"/>
    <dgm:cxn modelId="{3FE068CF-1819-4562-8CD3-B94F10243500}" type="presParOf" srcId="{8892DDF7-4E45-4CAF-96BF-8B96FE45487C}" destId="{8640D879-149E-4F25-BD9E-939880A652E6}" srcOrd="6" destOrd="0" presId="urn:microsoft.com/office/officeart/2005/8/layout/list1"/>
    <dgm:cxn modelId="{02F40AD7-8634-40DE-BF78-977F56BD57CE}" type="presParOf" srcId="{8892DDF7-4E45-4CAF-96BF-8B96FE45487C}" destId="{F45A6DA2-DF39-4442-8494-8B1B80660DE1}" srcOrd="7" destOrd="0" presId="urn:microsoft.com/office/officeart/2005/8/layout/list1"/>
    <dgm:cxn modelId="{C308A2A4-C3D0-4443-8C5B-1CAB0429B361}" type="presParOf" srcId="{8892DDF7-4E45-4CAF-96BF-8B96FE45487C}" destId="{4127C81E-0A37-4066-B653-4B75D3076C3F}" srcOrd="8" destOrd="0" presId="urn:microsoft.com/office/officeart/2005/8/layout/list1"/>
    <dgm:cxn modelId="{BD617748-EA61-49BE-90AE-0859D1FB534D}" type="presParOf" srcId="{4127C81E-0A37-4066-B653-4B75D3076C3F}" destId="{9450E392-0F0A-4F8A-A6FF-1D4EF8E64A41}" srcOrd="0" destOrd="0" presId="urn:microsoft.com/office/officeart/2005/8/layout/list1"/>
    <dgm:cxn modelId="{05CEB568-08D0-4693-88DC-D4C2E5F9EC81}" type="presParOf" srcId="{4127C81E-0A37-4066-B653-4B75D3076C3F}" destId="{C0782FB1-9455-4FB4-9320-517029AB8089}" srcOrd="1" destOrd="0" presId="urn:microsoft.com/office/officeart/2005/8/layout/list1"/>
    <dgm:cxn modelId="{FE506D29-1261-4F7B-9FAA-E845225FC3FF}" type="presParOf" srcId="{8892DDF7-4E45-4CAF-96BF-8B96FE45487C}" destId="{824C7C2F-A837-4158-A40D-B2DAC03DE695}" srcOrd="9" destOrd="0" presId="urn:microsoft.com/office/officeart/2005/8/layout/list1"/>
    <dgm:cxn modelId="{5BB65C9B-FC8C-411D-9EBC-382CF1E92C48}" type="presParOf" srcId="{8892DDF7-4E45-4CAF-96BF-8B96FE45487C}" destId="{ADA4909E-7CC7-4C74-8554-ECBEFC9250C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8793A-C0AA-4453-BDE5-5D2B5093D2EC}">
      <dsp:nvSpPr>
        <dsp:cNvPr id="0" name=""/>
        <dsp:cNvSpPr/>
      </dsp:nvSpPr>
      <dsp:spPr>
        <a:xfrm>
          <a:off x="3967" y="1361784"/>
          <a:ext cx="2202477" cy="940687"/>
        </a:xfrm>
        <a:prstGeom prst="chevron">
          <a:avLst/>
        </a:prstGeom>
        <a:no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mj-lt"/>
            </a:rPr>
            <a:t>Tvrdenie</a:t>
          </a:r>
          <a:endParaRPr lang="sk-SK" sz="2300" kern="1200" dirty="0">
            <a:latin typeface="+mj-lt"/>
          </a:endParaRPr>
        </a:p>
      </dsp:txBody>
      <dsp:txXfrm>
        <a:off x="474311" y="1361784"/>
        <a:ext cx="1261790" cy="940687"/>
      </dsp:txXfrm>
    </dsp:sp>
    <dsp:sp modelId="{B657FC45-9D51-410C-9167-44F991C472AA}">
      <dsp:nvSpPr>
        <dsp:cNvPr id="0" name=""/>
        <dsp:cNvSpPr/>
      </dsp:nvSpPr>
      <dsp:spPr>
        <a:xfrm>
          <a:off x="1971273" y="1361784"/>
          <a:ext cx="2844896" cy="940687"/>
        </a:xfrm>
        <a:prstGeom prst="chevron">
          <a:avLst/>
        </a:prstGeom>
        <a:no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mj-lt"/>
            </a:rPr>
            <a:t>Vysvetlenie</a:t>
          </a:r>
          <a:endParaRPr lang="sk-SK" sz="2300" kern="1200" dirty="0">
            <a:latin typeface="+mj-lt"/>
          </a:endParaRPr>
        </a:p>
      </dsp:txBody>
      <dsp:txXfrm>
        <a:off x="2441617" y="1361784"/>
        <a:ext cx="1904209" cy="940687"/>
      </dsp:txXfrm>
    </dsp:sp>
    <dsp:sp modelId="{508E8DE5-0DFC-47A6-9F67-2433F6273F19}">
      <dsp:nvSpPr>
        <dsp:cNvPr id="0" name=""/>
        <dsp:cNvSpPr/>
      </dsp:nvSpPr>
      <dsp:spPr>
        <a:xfrm>
          <a:off x="4580998" y="1361784"/>
          <a:ext cx="2351717" cy="940687"/>
        </a:xfrm>
        <a:prstGeom prst="chevron">
          <a:avLst/>
        </a:prstGeom>
        <a:noFill/>
        <a:ln w="349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sk-SK" sz="2400" kern="1200" dirty="0">
              <a:latin typeface="+mj-lt"/>
            </a:rPr>
            <a:t>Dôkaz</a:t>
          </a:r>
          <a:endParaRPr lang="sk-SK" sz="2300" kern="1200" dirty="0">
            <a:latin typeface="+mj-lt"/>
          </a:endParaRPr>
        </a:p>
      </dsp:txBody>
      <dsp:txXfrm>
        <a:off x="5051342" y="1361784"/>
        <a:ext cx="1411030" cy="940687"/>
      </dsp:txXfrm>
    </dsp:sp>
    <dsp:sp modelId="{326EE228-FC4D-2641-A1E2-85086BE102B7}">
      <dsp:nvSpPr>
        <dsp:cNvPr id="0" name=""/>
        <dsp:cNvSpPr/>
      </dsp:nvSpPr>
      <dsp:spPr>
        <a:xfrm>
          <a:off x="6697544" y="1361784"/>
          <a:ext cx="2351717" cy="940687"/>
        </a:xfrm>
        <a:prstGeom prst="chevron">
          <a:avLst/>
        </a:prstGeom>
        <a:solidFill>
          <a:schemeClr val="bg2"/>
        </a:solidFill>
        <a:ln w="317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Link</a:t>
          </a:r>
        </a:p>
      </dsp:txBody>
      <dsp:txXfrm>
        <a:off x="7167888" y="1361784"/>
        <a:ext cx="1411030" cy="94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E4CDE-F6C3-4255-8815-A8914A0B8044}">
      <dsp:nvSpPr>
        <dsp:cNvPr id="0" name=""/>
        <dsp:cNvSpPr/>
      </dsp:nvSpPr>
      <dsp:spPr>
        <a:xfrm>
          <a:off x="0" y="389545"/>
          <a:ext cx="8484124" cy="850499"/>
        </a:xfrm>
        <a:prstGeom prst="round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462" tIns="374904" rIns="658462" bIns="128016" numCol="1" spcCol="1270" anchor="t" anchorCtr="0">
          <a:noAutofit/>
        </a:bodyPr>
        <a:lstStyle/>
        <a:p>
          <a:pPr marL="171450" lvl="1" indent="-171450" algn="l" defTabSz="800100">
            <a:lnSpc>
              <a:spcPct val="90000"/>
            </a:lnSpc>
            <a:spcBef>
              <a:spcPct val="0"/>
            </a:spcBef>
            <a:spcAft>
              <a:spcPct val="15000"/>
            </a:spcAft>
            <a:buChar char="•"/>
          </a:pPr>
          <a:r>
            <a:rPr lang="sk-SK" sz="1800" u="sng" kern="1200" dirty="0">
              <a:solidFill>
                <a:schemeClr val="tx1"/>
              </a:solidFill>
              <a:latin typeface="Source Sans Pro" panose="020B0503030403020204" pitchFamily="34" charset="0"/>
              <a:ea typeface="Source Sans Pro" panose="020B0503030403020204" pitchFamily="34" charset="0"/>
            </a:rPr>
            <a:t>osobná skúsenosť, malá vzorka, reprezentatívna vzorka</a:t>
          </a:r>
          <a:endParaRPr lang="sk-SK" sz="1800" u="sng" kern="1200" dirty="0">
            <a:solidFill>
              <a:schemeClr val="tx1"/>
            </a:solidFill>
            <a:latin typeface="Exo-DemiBold" panose="02000703000000000000" pitchFamily="50" charset="-18"/>
          </a:endParaRPr>
        </a:p>
      </dsp:txBody>
      <dsp:txXfrm>
        <a:off x="41518" y="431063"/>
        <a:ext cx="8401088" cy="767463"/>
      </dsp:txXfrm>
    </dsp:sp>
    <dsp:sp modelId="{8A2A2ADC-5130-4D20-AAEA-FAD5594B4A41}">
      <dsp:nvSpPr>
        <dsp:cNvPr id="0" name=""/>
        <dsp:cNvSpPr/>
      </dsp:nvSpPr>
      <dsp:spPr>
        <a:xfrm>
          <a:off x="424206" y="123865"/>
          <a:ext cx="5938886" cy="531360"/>
        </a:xfrm>
        <a:prstGeom prst="flowChartAlternateProcess">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6" tIns="0" rIns="224476" bIns="0" numCol="1" spcCol="1270" anchor="ctr" anchorCtr="0">
          <a:noAutofit/>
        </a:bodyPr>
        <a:lstStyle/>
        <a:p>
          <a:pPr marL="0" lvl="0" indent="0" algn="l" defTabSz="800100">
            <a:lnSpc>
              <a:spcPct val="90000"/>
            </a:lnSpc>
            <a:spcBef>
              <a:spcPct val="0"/>
            </a:spcBef>
            <a:spcAft>
              <a:spcPct val="35000"/>
            </a:spcAft>
            <a:buNone/>
          </a:pPr>
          <a:r>
            <a:rPr lang="sk-SK" sz="1800" kern="1200" dirty="0">
              <a:solidFill>
                <a:schemeClr val="bg2"/>
              </a:solidFill>
              <a:latin typeface="+mj-lt"/>
            </a:rPr>
            <a:t>VZORKA</a:t>
          </a:r>
        </a:p>
      </dsp:txBody>
      <dsp:txXfrm>
        <a:off x="450144" y="149803"/>
        <a:ext cx="5887010" cy="479484"/>
      </dsp:txXfrm>
    </dsp:sp>
    <dsp:sp modelId="{8640D879-149E-4F25-BD9E-939880A652E6}">
      <dsp:nvSpPr>
        <dsp:cNvPr id="0" name=""/>
        <dsp:cNvSpPr/>
      </dsp:nvSpPr>
      <dsp:spPr>
        <a:xfrm>
          <a:off x="0" y="1602924"/>
          <a:ext cx="8484124" cy="2041200"/>
        </a:xfrm>
        <a:prstGeom prst="round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462" tIns="374904" rIns="658462" bIns="128016" numCol="1" spcCol="1270" anchor="t" anchorCtr="0">
          <a:noAutofit/>
        </a:bodyPr>
        <a:lstStyle/>
        <a:p>
          <a:pPr marL="171450" lvl="1" indent="-171450" algn="l" defTabSz="800100">
            <a:lnSpc>
              <a:spcPct val="90000"/>
            </a:lnSpc>
            <a:spcBef>
              <a:spcPct val="0"/>
            </a:spcBef>
            <a:spcAft>
              <a:spcPct val="15000"/>
            </a:spcAft>
            <a:buChar char="•"/>
          </a:pPr>
          <a:r>
            <a:rPr lang="sk-SK" sz="1800" u="sng" kern="1200" dirty="0">
              <a:solidFill>
                <a:schemeClr val="tx1"/>
              </a:solidFill>
              <a:latin typeface="Source Sans Pro" panose="020B0503030403020204" pitchFamily="34" charset="0"/>
              <a:ea typeface="Source Sans Pro" panose="020B0503030403020204" pitchFamily="34" charset="0"/>
            </a:rPr>
            <a:t>anonymný odborník, človek z odboru, človek so špecializáciou na konkrétnu oblasť v odbore</a:t>
          </a:r>
          <a:endParaRPr lang="sk-SK" sz="1800" u="sng" kern="1200" dirty="0">
            <a:solidFill>
              <a:schemeClr val="tx1"/>
            </a:solidFill>
            <a:latin typeface="Exo-DemiBold" panose="02000703000000000000" pitchFamily="50" charset="-18"/>
          </a:endParaRPr>
        </a:p>
        <a:p>
          <a:pPr marL="342900" lvl="2" indent="-171450" algn="l" defTabSz="800100">
            <a:lnSpc>
              <a:spcPct val="90000"/>
            </a:lnSpc>
            <a:spcBef>
              <a:spcPct val="0"/>
            </a:spcBef>
            <a:spcAft>
              <a:spcPct val="15000"/>
            </a:spcAft>
            <a:buNone/>
          </a:pPr>
          <a:r>
            <a:rPr lang="sk-SK" sz="1800" kern="1200" dirty="0">
              <a:solidFill>
                <a:schemeClr val="tx1"/>
              </a:solidFill>
              <a:latin typeface="Source Sans Pro" panose="020B0503030403020204" pitchFamily="34" charset="0"/>
              <a:ea typeface="Source Sans Pro" panose="020B0503030403020204" pitchFamily="34" charset="0"/>
            </a:rPr>
            <a:t>	relevantnosť vie nahradiť počet (napr. pri téme očkovania môže byť spoločné vyjadrenie lekárov a lekárok (apel na kvantitu) dorovnaný Ministerstvom zdravotníctva alebo Úradom verejného zdravotníctva</a:t>
          </a:r>
          <a:endParaRPr lang="sk-SK" sz="1800" kern="1200" dirty="0">
            <a:solidFill>
              <a:schemeClr val="tx1"/>
            </a:solidFill>
            <a:latin typeface="Exo-DemiBold" panose="02000703000000000000" pitchFamily="50" charset="-18"/>
          </a:endParaRPr>
        </a:p>
      </dsp:txBody>
      <dsp:txXfrm>
        <a:off x="99643" y="1702567"/>
        <a:ext cx="8284838" cy="1841914"/>
      </dsp:txXfrm>
    </dsp:sp>
    <dsp:sp modelId="{263FDC97-AEE4-40D9-B8F4-6B80258FF5CB}">
      <dsp:nvSpPr>
        <dsp:cNvPr id="0" name=""/>
        <dsp:cNvSpPr/>
      </dsp:nvSpPr>
      <dsp:spPr>
        <a:xfrm>
          <a:off x="424206" y="1337245"/>
          <a:ext cx="5938886" cy="531360"/>
        </a:xfrm>
        <a:prstGeom prst="flowChartAlternateProcess">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6" tIns="0" rIns="224476" bIns="0" numCol="1" spcCol="1270" anchor="ctr" anchorCtr="0">
          <a:noAutofit/>
        </a:bodyPr>
        <a:lstStyle/>
        <a:p>
          <a:pPr marL="0" lvl="0" indent="0" algn="l" defTabSz="800100">
            <a:lnSpc>
              <a:spcPct val="90000"/>
            </a:lnSpc>
            <a:spcBef>
              <a:spcPct val="0"/>
            </a:spcBef>
            <a:spcAft>
              <a:spcPct val="35000"/>
            </a:spcAft>
            <a:buNone/>
          </a:pPr>
          <a:r>
            <a:rPr lang="sk-SK" sz="1800" kern="1200" dirty="0">
              <a:solidFill>
                <a:schemeClr val="bg2"/>
              </a:solidFill>
              <a:latin typeface="+mj-lt"/>
            </a:rPr>
            <a:t>ODBORNOSŤ</a:t>
          </a:r>
        </a:p>
      </dsp:txBody>
      <dsp:txXfrm>
        <a:off x="450144" y="1363183"/>
        <a:ext cx="5887010" cy="479484"/>
      </dsp:txXfrm>
    </dsp:sp>
    <dsp:sp modelId="{ADA4909E-7CC7-4C74-8554-ECBEFC9250CD}">
      <dsp:nvSpPr>
        <dsp:cNvPr id="0" name=""/>
        <dsp:cNvSpPr/>
      </dsp:nvSpPr>
      <dsp:spPr>
        <a:xfrm>
          <a:off x="0" y="4007005"/>
          <a:ext cx="8484124" cy="1133999"/>
        </a:xfrm>
        <a:prstGeom prst="round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462" tIns="374904" rIns="658462" bIns="128016" numCol="1" spcCol="1270" anchor="t" anchorCtr="0">
          <a:noAutofit/>
        </a:bodyPr>
        <a:lstStyle/>
        <a:p>
          <a:pPr marL="171450" lvl="1" indent="-171450" algn="l" defTabSz="800100">
            <a:lnSpc>
              <a:spcPct val="90000"/>
            </a:lnSpc>
            <a:spcBef>
              <a:spcPct val="0"/>
            </a:spcBef>
            <a:spcAft>
              <a:spcPct val="15000"/>
            </a:spcAft>
            <a:buNone/>
          </a:pPr>
          <a:r>
            <a:rPr lang="sk-SK" sz="1800" kern="1200" dirty="0">
              <a:solidFill>
                <a:schemeClr val="tx1"/>
              </a:solidFill>
              <a:latin typeface="Source Sans Pro" panose="020B0503030403020204" pitchFamily="34" charset="0"/>
              <a:ea typeface="Source Sans Pro" panose="020B0503030403020204" pitchFamily="34" charset="0"/>
            </a:rPr>
            <a:t>POZOR – nie vždy </a:t>
          </a:r>
          <a:r>
            <a:rPr lang="sk-SK" sz="1800" b="1" kern="1200" dirty="0">
              <a:solidFill>
                <a:schemeClr val="tx1"/>
              </a:solidFill>
              <a:latin typeface="Source Sans Pro" panose="020B0503030403020204" pitchFamily="34" charset="0"/>
              <a:ea typeface="Source Sans Pro" panose="020B0503030403020204" pitchFamily="34" charset="0"/>
            </a:rPr>
            <a:t>najaktuálnejšie = najreprezentatívnejšie </a:t>
          </a:r>
          <a:r>
            <a:rPr lang="sk-SK" sz="1800" kern="1200" dirty="0">
              <a:solidFill>
                <a:schemeClr val="tx1"/>
              </a:solidFill>
              <a:latin typeface="Source Sans Pro" panose="020B0503030403020204" pitchFamily="34" charset="0"/>
              <a:ea typeface="Source Sans Pro" panose="020B0503030403020204" pitchFamily="34" charset="0"/>
            </a:rPr>
            <a:t>(nezamestnanosť)</a:t>
          </a:r>
          <a:endParaRPr lang="sk-SK" sz="1800" kern="1200" dirty="0">
            <a:solidFill>
              <a:schemeClr val="tx1"/>
            </a:solidFill>
            <a:latin typeface="Exo-DemiBold" panose="02000703000000000000" pitchFamily="50" charset="-18"/>
          </a:endParaRPr>
        </a:p>
      </dsp:txBody>
      <dsp:txXfrm>
        <a:off x="55357" y="4062362"/>
        <a:ext cx="8373410" cy="1023285"/>
      </dsp:txXfrm>
    </dsp:sp>
    <dsp:sp modelId="{C0782FB1-9455-4FB4-9320-517029AB8089}">
      <dsp:nvSpPr>
        <dsp:cNvPr id="0" name=""/>
        <dsp:cNvSpPr/>
      </dsp:nvSpPr>
      <dsp:spPr>
        <a:xfrm>
          <a:off x="424206" y="3741325"/>
          <a:ext cx="5938886" cy="531360"/>
        </a:xfrm>
        <a:prstGeom prst="flowChartAlternateProcess">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6" tIns="0" rIns="224476" bIns="0" numCol="1" spcCol="1270" anchor="ctr" anchorCtr="0">
          <a:noAutofit/>
        </a:bodyPr>
        <a:lstStyle/>
        <a:p>
          <a:pPr marL="0" lvl="0" indent="0" algn="l" defTabSz="800100">
            <a:lnSpc>
              <a:spcPct val="90000"/>
            </a:lnSpc>
            <a:spcBef>
              <a:spcPct val="0"/>
            </a:spcBef>
            <a:spcAft>
              <a:spcPct val="35000"/>
            </a:spcAft>
            <a:buNone/>
          </a:pPr>
          <a:r>
            <a:rPr lang="sk-SK" sz="1800" kern="1200" dirty="0">
              <a:solidFill>
                <a:schemeClr val="bg2"/>
              </a:solidFill>
              <a:latin typeface="+mj-lt"/>
            </a:rPr>
            <a:t>AKTUÁLNOSŤ</a:t>
          </a:r>
        </a:p>
      </dsp:txBody>
      <dsp:txXfrm>
        <a:off x="450144" y="3767263"/>
        <a:ext cx="5887010" cy="479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E4CDE-F6C3-4255-8815-A8914A0B8044}">
      <dsp:nvSpPr>
        <dsp:cNvPr id="0" name=""/>
        <dsp:cNvSpPr/>
      </dsp:nvSpPr>
      <dsp:spPr>
        <a:xfrm>
          <a:off x="0" y="389545"/>
          <a:ext cx="8484124" cy="850500"/>
        </a:xfrm>
        <a:prstGeom prst="round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462" tIns="374904" rIns="658462" bIns="128016" numCol="1" spcCol="1270" anchor="t" anchorCtr="0">
          <a:noAutofit/>
        </a:bodyPr>
        <a:lstStyle/>
        <a:p>
          <a:pPr marL="171450" lvl="1" indent="-171450" algn="l" defTabSz="800100">
            <a:lnSpc>
              <a:spcPct val="90000"/>
            </a:lnSpc>
            <a:spcBef>
              <a:spcPct val="0"/>
            </a:spcBef>
            <a:spcAft>
              <a:spcPct val="15000"/>
            </a:spcAft>
            <a:buChar char="•"/>
          </a:pPr>
          <a:r>
            <a:rPr lang="sk-SK" sz="1800" u="sng" kern="1200" dirty="0">
              <a:solidFill>
                <a:schemeClr val="tx1"/>
              </a:solidFill>
              <a:latin typeface="Source Sans Pro" panose="020B0503030403020204" pitchFamily="34" charset="0"/>
              <a:ea typeface="Source Sans Pro" panose="020B0503030403020204" pitchFamily="34" charset="0"/>
            </a:rPr>
            <a:t>osobná skúsenosť, malá vzorka, reprezentatívna vzorka</a:t>
          </a:r>
          <a:endParaRPr lang="sk-SK" sz="1800" u="sng" kern="1200" dirty="0">
            <a:solidFill>
              <a:schemeClr val="tx1"/>
            </a:solidFill>
            <a:latin typeface="Exo-DemiBold" panose="02000703000000000000" pitchFamily="50" charset="-18"/>
          </a:endParaRPr>
        </a:p>
      </dsp:txBody>
      <dsp:txXfrm>
        <a:off x="41518" y="431063"/>
        <a:ext cx="8401088" cy="767464"/>
      </dsp:txXfrm>
    </dsp:sp>
    <dsp:sp modelId="{8A2A2ADC-5130-4D20-AAEA-FAD5594B4A41}">
      <dsp:nvSpPr>
        <dsp:cNvPr id="0" name=""/>
        <dsp:cNvSpPr/>
      </dsp:nvSpPr>
      <dsp:spPr>
        <a:xfrm>
          <a:off x="424206" y="123865"/>
          <a:ext cx="5938886" cy="531360"/>
        </a:xfrm>
        <a:prstGeom prst="flowChartAlternateProcess">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6" tIns="0" rIns="224476" bIns="0" numCol="1" spcCol="1270" anchor="ctr" anchorCtr="0">
          <a:noAutofit/>
        </a:bodyPr>
        <a:lstStyle/>
        <a:p>
          <a:pPr marL="0" lvl="0" indent="0" algn="l" defTabSz="800100">
            <a:lnSpc>
              <a:spcPct val="90000"/>
            </a:lnSpc>
            <a:spcBef>
              <a:spcPct val="0"/>
            </a:spcBef>
            <a:spcAft>
              <a:spcPct val="35000"/>
            </a:spcAft>
            <a:buNone/>
          </a:pPr>
          <a:r>
            <a:rPr lang="sk-SK" sz="1800" kern="1200" dirty="0">
              <a:solidFill>
                <a:schemeClr val="bg2"/>
              </a:solidFill>
              <a:latin typeface="+mj-lt"/>
            </a:rPr>
            <a:t>VZORKA</a:t>
          </a:r>
        </a:p>
      </dsp:txBody>
      <dsp:txXfrm>
        <a:off x="450144" y="149803"/>
        <a:ext cx="5887010" cy="479484"/>
      </dsp:txXfrm>
    </dsp:sp>
    <dsp:sp modelId="{8640D879-149E-4F25-BD9E-939880A652E6}">
      <dsp:nvSpPr>
        <dsp:cNvPr id="0" name=""/>
        <dsp:cNvSpPr/>
      </dsp:nvSpPr>
      <dsp:spPr>
        <a:xfrm>
          <a:off x="0" y="1602925"/>
          <a:ext cx="8484124" cy="2041200"/>
        </a:xfrm>
        <a:prstGeom prst="round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462" tIns="374904" rIns="658462" bIns="128016" numCol="1" spcCol="1270" anchor="t" anchorCtr="0">
          <a:noAutofit/>
        </a:bodyPr>
        <a:lstStyle/>
        <a:p>
          <a:pPr marL="171450" lvl="1" indent="-171450" algn="l" defTabSz="800100">
            <a:lnSpc>
              <a:spcPct val="90000"/>
            </a:lnSpc>
            <a:spcBef>
              <a:spcPct val="0"/>
            </a:spcBef>
            <a:spcAft>
              <a:spcPct val="15000"/>
            </a:spcAft>
            <a:buChar char="•"/>
          </a:pPr>
          <a:r>
            <a:rPr lang="sk-SK" sz="1800" u="sng" kern="1200" dirty="0">
              <a:solidFill>
                <a:schemeClr val="tx1"/>
              </a:solidFill>
              <a:latin typeface="Source Sans Pro" panose="020B0503030403020204" pitchFamily="34" charset="0"/>
              <a:ea typeface="Source Sans Pro" panose="020B0503030403020204" pitchFamily="34" charset="0"/>
            </a:rPr>
            <a:t>anonymný odborník, človek z odboru, človek so špecializáciou na konkrétnu oblasť v odbore</a:t>
          </a:r>
          <a:endParaRPr lang="sk-SK" sz="1800" u="sng" kern="1200" dirty="0">
            <a:solidFill>
              <a:schemeClr val="tx1"/>
            </a:solidFill>
            <a:latin typeface="Exo-DemiBold" panose="02000703000000000000" pitchFamily="50" charset="-18"/>
          </a:endParaRPr>
        </a:p>
        <a:p>
          <a:pPr marL="342900" lvl="2" indent="-171450" algn="l" defTabSz="800100">
            <a:lnSpc>
              <a:spcPct val="90000"/>
            </a:lnSpc>
            <a:spcBef>
              <a:spcPct val="0"/>
            </a:spcBef>
            <a:spcAft>
              <a:spcPct val="15000"/>
            </a:spcAft>
            <a:buNone/>
          </a:pPr>
          <a:r>
            <a:rPr lang="sk-SK" sz="1800" kern="1200" dirty="0">
              <a:solidFill>
                <a:schemeClr val="tx1"/>
              </a:solidFill>
              <a:latin typeface="Source Sans Pro" panose="020B0503030403020204" pitchFamily="34" charset="0"/>
              <a:ea typeface="Source Sans Pro" panose="020B0503030403020204" pitchFamily="34" charset="0"/>
            </a:rPr>
            <a:t>	relevantnosť vie nahradiť počet (napr. pri téme očkovania môže byť spoločné vyjadrenie lekárov a lekárok (apel na kvantitu) dorovnaný Ministerstvom zdravotníctva alebo Úradom verejného zdravotníctva</a:t>
          </a:r>
          <a:endParaRPr lang="sk-SK" sz="1800" kern="1200" dirty="0">
            <a:solidFill>
              <a:schemeClr val="tx1"/>
            </a:solidFill>
            <a:latin typeface="Exo-DemiBold" panose="02000703000000000000" pitchFamily="50" charset="-18"/>
          </a:endParaRPr>
        </a:p>
      </dsp:txBody>
      <dsp:txXfrm>
        <a:off x="99643" y="1702568"/>
        <a:ext cx="8284838" cy="1841914"/>
      </dsp:txXfrm>
    </dsp:sp>
    <dsp:sp modelId="{263FDC97-AEE4-40D9-B8F4-6B80258FF5CB}">
      <dsp:nvSpPr>
        <dsp:cNvPr id="0" name=""/>
        <dsp:cNvSpPr/>
      </dsp:nvSpPr>
      <dsp:spPr>
        <a:xfrm>
          <a:off x="424206" y="1337245"/>
          <a:ext cx="5938886" cy="531360"/>
        </a:xfrm>
        <a:prstGeom prst="flowChartAlternateProcess">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6" tIns="0" rIns="224476" bIns="0" numCol="1" spcCol="1270" anchor="ctr" anchorCtr="0">
          <a:noAutofit/>
        </a:bodyPr>
        <a:lstStyle/>
        <a:p>
          <a:pPr marL="0" lvl="0" indent="0" algn="l" defTabSz="800100">
            <a:lnSpc>
              <a:spcPct val="90000"/>
            </a:lnSpc>
            <a:spcBef>
              <a:spcPct val="0"/>
            </a:spcBef>
            <a:spcAft>
              <a:spcPct val="35000"/>
            </a:spcAft>
            <a:buNone/>
          </a:pPr>
          <a:r>
            <a:rPr lang="sk-SK" sz="1800" kern="1200" dirty="0">
              <a:solidFill>
                <a:schemeClr val="bg2"/>
              </a:solidFill>
              <a:latin typeface="+mj-lt"/>
            </a:rPr>
            <a:t>ODBORNOSŤ</a:t>
          </a:r>
        </a:p>
      </dsp:txBody>
      <dsp:txXfrm>
        <a:off x="450144" y="1363183"/>
        <a:ext cx="5887010" cy="479484"/>
      </dsp:txXfrm>
    </dsp:sp>
    <dsp:sp modelId="{ADA4909E-7CC7-4C74-8554-ECBEFC9250CD}">
      <dsp:nvSpPr>
        <dsp:cNvPr id="0" name=""/>
        <dsp:cNvSpPr/>
      </dsp:nvSpPr>
      <dsp:spPr>
        <a:xfrm>
          <a:off x="0" y="4007005"/>
          <a:ext cx="8484124" cy="1134000"/>
        </a:xfrm>
        <a:prstGeom prst="round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8462" tIns="374904" rIns="658462" bIns="128016" numCol="1" spcCol="1270" anchor="t" anchorCtr="0">
          <a:noAutofit/>
        </a:bodyPr>
        <a:lstStyle/>
        <a:p>
          <a:pPr marL="171450" lvl="1" indent="-171450" algn="l" defTabSz="800100">
            <a:lnSpc>
              <a:spcPct val="90000"/>
            </a:lnSpc>
            <a:spcBef>
              <a:spcPct val="0"/>
            </a:spcBef>
            <a:spcAft>
              <a:spcPct val="15000"/>
            </a:spcAft>
            <a:buNone/>
          </a:pPr>
          <a:r>
            <a:rPr lang="sk-SK" sz="1800" kern="1200" dirty="0">
              <a:solidFill>
                <a:schemeClr val="tx1"/>
              </a:solidFill>
              <a:latin typeface="Source Sans Pro" panose="020B0503030403020204" pitchFamily="34" charset="0"/>
              <a:ea typeface="Source Sans Pro" panose="020B0503030403020204" pitchFamily="34" charset="0"/>
            </a:rPr>
            <a:t>POZOR – nie vždy </a:t>
          </a:r>
          <a:r>
            <a:rPr lang="sk-SK" sz="1800" b="1" kern="1200" dirty="0">
              <a:solidFill>
                <a:schemeClr val="tx1"/>
              </a:solidFill>
              <a:latin typeface="Source Sans Pro" panose="020B0503030403020204" pitchFamily="34" charset="0"/>
              <a:ea typeface="Source Sans Pro" panose="020B0503030403020204" pitchFamily="34" charset="0"/>
            </a:rPr>
            <a:t>najaktuálnejšie = najreprezentatívnejšie </a:t>
          </a:r>
          <a:r>
            <a:rPr lang="sk-SK" sz="1800" kern="1200" dirty="0">
              <a:solidFill>
                <a:schemeClr val="tx1"/>
              </a:solidFill>
              <a:latin typeface="Source Sans Pro" panose="020B0503030403020204" pitchFamily="34" charset="0"/>
              <a:ea typeface="Source Sans Pro" panose="020B0503030403020204" pitchFamily="34" charset="0"/>
            </a:rPr>
            <a:t>(nezamestnanosť)</a:t>
          </a:r>
          <a:endParaRPr lang="sk-SK" sz="1800" kern="1200" dirty="0">
            <a:solidFill>
              <a:schemeClr val="tx1"/>
            </a:solidFill>
            <a:latin typeface="Exo-DemiBold" panose="02000703000000000000" pitchFamily="50" charset="-18"/>
          </a:endParaRPr>
        </a:p>
      </dsp:txBody>
      <dsp:txXfrm>
        <a:off x="55357" y="4062362"/>
        <a:ext cx="8373410" cy="1023286"/>
      </dsp:txXfrm>
    </dsp:sp>
    <dsp:sp modelId="{C0782FB1-9455-4FB4-9320-517029AB8089}">
      <dsp:nvSpPr>
        <dsp:cNvPr id="0" name=""/>
        <dsp:cNvSpPr/>
      </dsp:nvSpPr>
      <dsp:spPr>
        <a:xfrm>
          <a:off x="424206" y="3741325"/>
          <a:ext cx="5938886" cy="531360"/>
        </a:xfrm>
        <a:prstGeom prst="flowChartAlternateProcess">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476" tIns="0" rIns="224476" bIns="0" numCol="1" spcCol="1270" anchor="ctr" anchorCtr="0">
          <a:noAutofit/>
        </a:bodyPr>
        <a:lstStyle/>
        <a:p>
          <a:pPr marL="0" lvl="0" indent="0" algn="l" defTabSz="800100">
            <a:lnSpc>
              <a:spcPct val="90000"/>
            </a:lnSpc>
            <a:spcBef>
              <a:spcPct val="0"/>
            </a:spcBef>
            <a:spcAft>
              <a:spcPct val="35000"/>
            </a:spcAft>
            <a:buNone/>
          </a:pPr>
          <a:r>
            <a:rPr lang="sk-SK" sz="1800" kern="1200" dirty="0">
              <a:solidFill>
                <a:schemeClr val="bg2"/>
              </a:solidFill>
              <a:latin typeface="+mj-lt"/>
            </a:rPr>
            <a:t>AKTUÁLNOSŤ</a:t>
          </a:r>
        </a:p>
      </dsp:txBody>
      <dsp:txXfrm>
        <a:off x="450144" y="3767263"/>
        <a:ext cx="5887010" cy="4794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24B03-07BD-6A46-B80F-91CB6D99FED6}" type="datetimeFigureOut">
              <a:rPr lang="en-US" smtClean="0"/>
              <a:t>10/17/23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FDF84-7B5D-C94E-8389-E3821C9F2989}" type="slidenum">
              <a:rPr lang="en-US" smtClean="0"/>
              <a:t>‹#›</a:t>
            </a:fld>
            <a:endParaRPr lang="en-US"/>
          </a:p>
        </p:txBody>
      </p:sp>
    </p:spTree>
    <p:extLst>
      <p:ext uri="{BB962C8B-B14F-4D97-AF65-F5344CB8AC3E}">
        <p14:creationId xmlns:p14="http://schemas.microsoft.com/office/powerpoint/2010/main" val="195801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135</a:t>
            </a:fld>
            <a:endParaRPr lang="sk-SK"/>
          </a:p>
        </p:txBody>
      </p:sp>
    </p:spTree>
    <p:extLst>
      <p:ext uri="{BB962C8B-B14F-4D97-AF65-F5344CB8AC3E}">
        <p14:creationId xmlns:p14="http://schemas.microsoft.com/office/powerpoint/2010/main" val="4196860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a:t>Co</a:t>
            </a:r>
            <a:r>
              <a:rPr lang="sk-SK" dirty="0"/>
              <a:t> to je?</a:t>
            </a:r>
          </a:p>
        </p:txBody>
      </p:sp>
      <p:sp>
        <p:nvSpPr>
          <p:cNvPr id="4" name="Slide Number Placeholder 3"/>
          <p:cNvSpPr>
            <a:spLocks noGrp="1"/>
          </p:cNvSpPr>
          <p:nvPr>
            <p:ph type="sldNum" sz="quarter" idx="5"/>
          </p:nvPr>
        </p:nvSpPr>
        <p:spPr/>
        <p:txBody>
          <a:bodyPr/>
          <a:lstStyle/>
          <a:p>
            <a:fld id="{6B61DAA1-A905-6B43-B655-8512CF71F124}" type="slidenum">
              <a:rPr lang="sk-SK" smtClean="0"/>
              <a:t>145</a:t>
            </a:fld>
            <a:endParaRPr lang="sk-SK"/>
          </a:p>
        </p:txBody>
      </p:sp>
    </p:spTree>
    <p:extLst>
      <p:ext uri="{BB962C8B-B14F-4D97-AF65-F5344CB8AC3E}">
        <p14:creationId xmlns:p14="http://schemas.microsoft.com/office/powerpoint/2010/main" val="392478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 </a:t>
            </a:r>
            <a:r>
              <a:rPr lang="sk-SK" dirty="0" err="1"/>
              <a:t>kriteria</a:t>
            </a:r>
            <a:r>
              <a:rPr lang="sk-SK" dirty="0"/>
              <a:t> </a:t>
            </a:r>
            <a:r>
              <a:rPr lang="sk-SK" dirty="0" err="1"/>
              <a:t>podla</a:t>
            </a:r>
            <a:r>
              <a:rPr lang="sk-SK" dirty="0"/>
              <a:t> </a:t>
            </a:r>
            <a:r>
              <a:rPr lang="sk-SK" dirty="0" err="1"/>
              <a:t>coho</a:t>
            </a:r>
            <a:r>
              <a:rPr lang="sk-SK" dirty="0"/>
              <a:t> sa ma debata </a:t>
            </a:r>
            <a:r>
              <a:rPr lang="sk-SK" dirty="0" err="1"/>
              <a:t>rozhodnut</a:t>
            </a:r>
            <a:r>
              <a:rPr lang="sk-SK" dirty="0"/>
              <a:t> (</a:t>
            </a:r>
            <a:r>
              <a:rPr lang="sk-SK" dirty="0" err="1"/>
              <a:t>explicit</a:t>
            </a:r>
            <a:r>
              <a:rPr lang="sk-SK" dirty="0"/>
              <a:t>), </a:t>
            </a:r>
            <a:r>
              <a:rPr lang="sk-SK" dirty="0" err="1"/>
              <a:t>taktiey</a:t>
            </a:r>
            <a:r>
              <a:rPr lang="sk-SK" dirty="0"/>
              <a:t> fajn </a:t>
            </a:r>
            <a:r>
              <a:rPr lang="sk-SK" dirty="0" err="1"/>
              <a:t>povedat</a:t>
            </a:r>
            <a:r>
              <a:rPr lang="sk-SK" dirty="0"/>
              <a:t> </a:t>
            </a:r>
            <a:r>
              <a:rPr lang="sk-SK" dirty="0" err="1"/>
              <a:t>co</a:t>
            </a:r>
            <a:r>
              <a:rPr lang="sk-SK" dirty="0"/>
              <a:t> nie je </a:t>
            </a:r>
            <a:r>
              <a:rPr lang="sk-SK" dirty="0" err="1"/>
              <a:t>ulohou</a:t>
            </a:r>
            <a:r>
              <a:rPr lang="sk-SK" dirty="0"/>
              <a:t> nasej strany</a:t>
            </a:r>
          </a:p>
          <a:p>
            <a:r>
              <a:rPr lang="sk-SK" dirty="0"/>
              <a:t>Bremeno by nemalo byt ani </a:t>
            </a:r>
            <a:r>
              <a:rPr lang="sk-SK" dirty="0" err="1"/>
              <a:t>uzke</a:t>
            </a:r>
            <a:r>
              <a:rPr lang="sk-SK" dirty="0"/>
              <a:t> a ani </a:t>
            </a:r>
            <a:r>
              <a:rPr lang="sk-SK" dirty="0" err="1"/>
              <a:t>nedosiahnutelne</a:t>
            </a:r>
            <a:r>
              <a:rPr lang="sk-SK" dirty="0"/>
              <a:t> bremeno</a:t>
            </a:r>
          </a:p>
          <a:p>
            <a:r>
              <a:rPr lang="sk-SK" sz="1800" dirty="0">
                <a:solidFill>
                  <a:srgbClr val="000000"/>
                </a:solidFill>
                <a:effectLst/>
                <a:latin typeface="Calibri" panose="020F0502020204030204" pitchFamily="34" charset="0"/>
                <a:ea typeface="Times New Roman" panose="02020603050405020304" pitchFamily="18" charset="0"/>
              </a:rPr>
              <a:t>- Príkladom vyhýbania sa bremena môže byť tvrdenie, že súhlasná strana musí dokázať, že dôjde k väčšej výmene ľudí pri moci pri funkčných obmedzeniach. Z tézy je celkom zrejmé, že dôjde k ďalším zmenám, takže na víťazstvo nestačí dokázať len to. Opačným problémom je nastolenie nesplniteľného bremena, ktoré nebudeme vedieť v téze preukázať. Napríklad tvrdiť, že obmedzením funkčného obdobia prinesieme ekonomickú prosperitu, je nemožné, preto by takéto bremeno nemalo byť stanovené.</a:t>
            </a:r>
            <a:r>
              <a:rPr lang="en-SK" dirty="0">
                <a:effectLst/>
              </a:rPr>
              <a:t> </a:t>
            </a:r>
            <a:endParaRPr lang="sk-SK" dirty="0">
              <a:effectLst/>
            </a:endParaRPr>
          </a:p>
          <a:p>
            <a:endParaRPr lang="sk-SK" dirty="0"/>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146</a:t>
            </a:fld>
            <a:endParaRPr lang="sk-SK"/>
          </a:p>
        </p:txBody>
      </p:sp>
    </p:spTree>
    <p:extLst>
      <p:ext uri="{BB962C8B-B14F-4D97-AF65-F5344CB8AC3E}">
        <p14:creationId xmlns:p14="http://schemas.microsoft.com/office/powerpoint/2010/main" val="127405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147</a:t>
            </a:fld>
            <a:endParaRPr lang="sk-SK"/>
          </a:p>
        </p:txBody>
      </p:sp>
    </p:spTree>
    <p:extLst>
      <p:ext uri="{BB962C8B-B14F-4D97-AF65-F5344CB8AC3E}">
        <p14:creationId xmlns:p14="http://schemas.microsoft.com/office/powerpoint/2010/main" val="103187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148</a:t>
            </a:fld>
            <a:endParaRPr lang="sk-SK"/>
          </a:p>
        </p:txBody>
      </p:sp>
    </p:spTree>
    <p:extLst>
      <p:ext uri="{BB962C8B-B14F-4D97-AF65-F5344CB8AC3E}">
        <p14:creationId xmlns:p14="http://schemas.microsoft.com/office/powerpoint/2010/main" val="185781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 z tézy vyplýva, že politici sa môžu uchádzať o určitú funkciu obmedzený počet krát, napríklad väčšina prezidentov môže zastávať úrad maximálne dve funkčné obdobia</a:t>
            </a:r>
          </a:p>
          <a:p>
            <a:endParaRPr lang="sk-SK" dirty="0"/>
          </a:p>
          <a:p>
            <a:r>
              <a:rPr lang="sk-SK" dirty="0"/>
              <a:t>• táto politika je škodlivá pre populárnych politikov, no otvára väčší priestor pre nových kandidátov</a:t>
            </a:r>
          </a:p>
          <a:p>
            <a:endParaRPr lang="sk-SK" dirty="0"/>
          </a:p>
          <a:p>
            <a:r>
              <a:rPr lang="sk-SK" dirty="0"/>
              <a:t>• je možné, že táto politika povedie k menšej korupcii, pretože politici majú menej príležitostí stať sa tak mocnými a dobre prepojenými.</a:t>
            </a:r>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149</a:t>
            </a:fld>
            <a:endParaRPr lang="sk-SK"/>
          </a:p>
        </p:txBody>
      </p:sp>
    </p:spTree>
    <p:extLst>
      <p:ext uri="{BB962C8B-B14F-4D97-AF65-F5344CB8AC3E}">
        <p14:creationId xmlns:p14="http://schemas.microsoft.com/office/powerpoint/2010/main" val="2224277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152</a:t>
            </a:fld>
            <a:endParaRPr lang="sk-SK"/>
          </a:p>
        </p:txBody>
      </p:sp>
    </p:spTree>
    <p:extLst>
      <p:ext uri="{BB962C8B-B14F-4D97-AF65-F5344CB8AC3E}">
        <p14:creationId xmlns:p14="http://schemas.microsoft.com/office/powerpoint/2010/main" val="37260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k-SK" dirty="0" err="1"/>
              <a:t>Aktualne</a:t>
            </a:r>
            <a:r>
              <a:rPr lang="sk-SK" dirty="0"/>
              <a:t> udalosti plus kontext</a:t>
            </a:r>
          </a:p>
          <a:p>
            <a:pPr marL="228600" indent="-228600">
              <a:buAutoNum type="arabicPeriod"/>
            </a:pPr>
            <a:endParaRPr lang="sk-SK" dirty="0"/>
          </a:p>
          <a:p>
            <a:pPr marL="228600" indent="-228600">
              <a:buAutoNum type="arabicPeriod"/>
            </a:pPr>
            <a:endParaRPr lang="sk-SK" dirty="0"/>
          </a:p>
          <a:p>
            <a:endParaRPr lang="sk-SK" dirty="0"/>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153</a:t>
            </a:fld>
            <a:endParaRPr lang="sk-SK"/>
          </a:p>
        </p:txBody>
      </p:sp>
    </p:spTree>
    <p:extLst>
      <p:ext uri="{BB962C8B-B14F-4D97-AF65-F5344CB8AC3E}">
        <p14:creationId xmlns:p14="http://schemas.microsoft.com/office/powerpoint/2010/main" val="841706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155</a:t>
            </a:fld>
            <a:endParaRPr lang="sk-SK"/>
          </a:p>
        </p:txBody>
      </p:sp>
    </p:spTree>
    <p:extLst>
      <p:ext uri="{BB962C8B-B14F-4D97-AF65-F5344CB8AC3E}">
        <p14:creationId xmlns:p14="http://schemas.microsoft.com/office/powerpoint/2010/main" val="392687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156</a:t>
            </a:fld>
            <a:endParaRPr lang="sk-SK"/>
          </a:p>
        </p:txBody>
      </p:sp>
    </p:spTree>
    <p:extLst>
      <p:ext uri="{BB962C8B-B14F-4D97-AF65-F5344CB8AC3E}">
        <p14:creationId xmlns:p14="http://schemas.microsoft.com/office/powerpoint/2010/main" val="120915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k-SK" dirty="0"/>
              <a:t>Demokracia sa </a:t>
            </a:r>
            <a:r>
              <a:rPr lang="sk-SK" dirty="0" err="1"/>
              <a:t>dokaze</a:t>
            </a:r>
            <a:r>
              <a:rPr lang="sk-SK" dirty="0"/>
              <a:t> </a:t>
            </a:r>
            <a:r>
              <a:rPr lang="sk-SK" dirty="0" err="1"/>
              <a:t>ubranit</a:t>
            </a:r>
            <a:r>
              <a:rPr lang="sk-SK" dirty="0"/>
              <a:t> aj bez </a:t>
            </a:r>
            <a:r>
              <a:rPr lang="sk-SK" dirty="0" err="1"/>
              <a:t>cenzury</a:t>
            </a:r>
            <a:r>
              <a:rPr lang="sk-SK" dirty="0"/>
              <a:t> </a:t>
            </a:r>
            <a:r>
              <a:rPr lang="sk-SK" dirty="0" err="1"/>
              <a:t>extremizmu</a:t>
            </a:r>
            <a:endParaRPr lang="sk-SK" dirty="0"/>
          </a:p>
          <a:p>
            <a:pPr marL="228600" indent="-228600">
              <a:buAutoNum type="arabicPeriod"/>
            </a:pPr>
            <a:r>
              <a:rPr lang="sk-SK" dirty="0"/>
              <a:t>Na dedine sa </a:t>
            </a:r>
            <a:r>
              <a:rPr lang="sk-SK" dirty="0" err="1"/>
              <a:t>zije</a:t>
            </a:r>
            <a:r>
              <a:rPr lang="sk-SK" dirty="0"/>
              <a:t> </a:t>
            </a:r>
            <a:r>
              <a:rPr lang="sk-SK" dirty="0" err="1"/>
              <a:t>lepsie</a:t>
            </a:r>
            <a:r>
              <a:rPr lang="sk-SK" dirty="0"/>
              <a:t> ako v meste</a:t>
            </a:r>
          </a:p>
          <a:p>
            <a:pPr marL="228600" indent="-228600">
              <a:buAutoNum type="arabicPeriod"/>
            </a:pPr>
            <a:r>
              <a:rPr lang="sk-SK" dirty="0" err="1"/>
              <a:t>Funkcne</a:t>
            </a:r>
            <a:r>
              <a:rPr lang="sk-SK" dirty="0"/>
              <a:t> obmedzenia („by malo“)</a:t>
            </a:r>
          </a:p>
          <a:p>
            <a:pPr marL="228600" indent="-228600">
              <a:buAutoNum type="arabicPeriod"/>
            </a:pPr>
            <a:endParaRPr lang="sk-SK" dirty="0"/>
          </a:p>
          <a:p>
            <a:endParaRPr lang="sk-SK" dirty="0"/>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157</a:t>
            </a:fld>
            <a:endParaRPr lang="sk-SK"/>
          </a:p>
        </p:txBody>
      </p:sp>
    </p:spTree>
    <p:extLst>
      <p:ext uri="{BB962C8B-B14F-4D97-AF65-F5344CB8AC3E}">
        <p14:creationId xmlns:p14="http://schemas.microsoft.com/office/powerpoint/2010/main" val="255241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k-SK" dirty="0"/>
              <a:t>Pozícia v strane - </a:t>
            </a:r>
            <a:r>
              <a:rPr lang="sk-SK" sz="1800" dirty="0">
                <a:solidFill>
                  <a:srgbClr val="000000"/>
                </a:solidFill>
                <a:effectLst/>
                <a:latin typeface="Calibri" panose="020F0502020204030204" pitchFamily="34" charset="0"/>
                <a:ea typeface="Times New Roman" panose="02020603050405020304" pitchFamily="18" charset="0"/>
              </a:rPr>
              <a:t>z ktorých častí pozostáva naša línia, aké body zdôrazňujeme</a:t>
            </a:r>
          </a:p>
          <a:p>
            <a:pPr marL="685800" lvl="1" indent="-228600">
              <a:buAutoNum type="arabicPeriod"/>
            </a:pPr>
            <a:r>
              <a:rPr lang="sk-SK" sz="1800" dirty="0">
                <a:solidFill>
                  <a:srgbClr val="000000"/>
                </a:solidFill>
                <a:effectLst/>
                <a:latin typeface="Calibri" panose="020F0502020204030204" pitchFamily="34" charset="0"/>
                <a:ea typeface="Times New Roman" panose="02020603050405020304" pitchFamily="18" charset="0"/>
              </a:rPr>
              <a:t>Čo je naša hlavná myšlienka a prečo by nás táto myšlienka mala zaujímať</a:t>
            </a:r>
          </a:p>
          <a:p>
            <a:pPr marL="685800" lvl="1" indent="-228600">
              <a:buAutoNum type="arabicPeriod"/>
            </a:pPr>
            <a:r>
              <a:rPr lang="sk-SK" sz="1800" dirty="0" err="1">
                <a:solidFill>
                  <a:srgbClr val="000000"/>
                </a:solidFill>
                <a:effectLst/>
                <a:latin typeface="Calibri" panose="020F0502020204030204" pitchFamily="34" charset="0"/>
                <a:ea typeface="Times New Roman" panose="02020603050405020304" pitchFamily="18" charset="0"/>
              </a:rPr>
              <a:t>E.g</a:t>
            </a:r>
            <a:r>
              <a:rPr lang="sk-SK" sz="1800" dirty="0">
                <a:solidFill>
                  <a:srgbClr val="000000"/>
                </a:solidFill>
                <a:effectLst/>
                <a:latin typeface="Calibri" panose="020F0502020204030204" pitchFamily="34" charset="0"/>
                <a:ea typeface="Times New Roman" panose="02020603050405020304" pitchFamily="18" charset="0"/>
              </a:rPr>
              <a:t>., téza“ Politici by mali mať zakázané vlastníctvo médií</a:t>
            </a:r>
          </a:p>
          <a:p>
            <a:pPr marL="1143000" lvl="2" indent="-228600">
              <a:buAutoNum type="arabicPeriod"/>
            </a:pPr>
            <a:r>
              <a:rPr lang="sk-SK" sz="1800" dirty="0">
                <a:solidFill>
                  <a:srgbClr val="000000"/>
                </a:solidFill>
                <a:effectLst/>
                <a:latin typeface="Calibri" panose="020F0502020204030204" pitchFamily="34" charset="0"/>
                <a:ea typeface="Times New Roman" panose="02020603050405020304" pitchFamily="18" charset="0"/>
              </a:rPr>
              <a:t>Menej skúsení - definícia ako má zákaz vyzerať</a:t>
            </a:r>
          </a:p>
          <a:p>
            <a:pPr marL="1143000" lvl="2" indent="-228600">
              <a:buAutoNum type="arabicPeriod"/>
            </a:pPr>
            <a:r>
              <a:rPr lang="sk-SK" sz="1800" dirty="0">
                <a:solidFill>
                  <a:srgbClr val="000000"/>
                </a:solidFill>
                <a:effectLst/>
                <a:latin typeface="Calibri" panose="020F0502020204030204" pitchFamily="34" charset="0"/>
                <a:ea typeface="Times New Roman" panose="02020603050405020304" pitchFamily="18" charset="0"/>
              </a:rPr>
              <a:t>Je </a:t>
            </a:r>
            <a:r>
              <a:rPr lang="sk-SK" sz="1800" dirty="0" err="1">
                <a:solidFill>
                  <a:srgbClr val="000000"/>
                </a:solidFill>
                <a:effectLst/>
                <a:latin typeface="Calibri" panose="020F0502020204030204" pitchFamily="34" charset="0"/>
                <a:ea typeface="Times New Roman" panose="02020603050405020304" pitchFamily="18" charset="0"/>
              </a:rPr>
              <a:t>dolezite</a:t>
            </a:r>
            <a:r>
              <a:rPr lang="sk-SK" sz="1800" dirty="0">
                <a:solidFill>
                  <a:srgbClr val="000000"/>
                </a:solidFill>
                <a:effectLst/>
                <a:latin typeface="Calibri" panose="020F0502020204030204" pitchFamily="34" charset="0"/>
                <a:ea typeface="Times New Roman" panose="02020603050405020304" pitchFamily="18" charset="0"/>
              </a:rPr>
              <a:t> aby sme </a:t>
            </a:r>
            <a:r>
              <a:rPr lang="sk-SK" sz="1800" dirty="0" err="1">
                <a:solidFill>
                  <a:srgbClr val="000000"/>
                </a:solidFill>
                <a:effectLst/>
                <a:latin typeface="Calibri" panose="020F0502020204030204" pitchFamily="34" charset="0"/>
                <a:ea typeface="Times New Roman" panose="02020603050405020304" pitchFamily="18" charset="0"/>
              </a:rPr>
              <a:t>zabranili</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ludom</a:t>
            </a:r>
            <a:r>
              <a:rPr lang="sk-SK" sz="1800" dirty="0">
                <a:solidFill>
                  <a:srgbClr val="000000"/>
                </a:solidFill>
                <a:effectLst/>
                <a:latin typeface="Calibri" panose="020F0502020204030204" pitchFamily="34" charset="0"/>
                <a:ea typeface="Times New Roman" panose="02020603050405020304" pitchFamily="18" charset="0"/>
              </a:rPr>
              <a:t> ako Andrej </a:t>
            </a:r>
            <a:r>
              <a:rPr lang="sk-SK" sz="1800" dirty="0" err="1">
                <a:solidFill>
                  <a:srgbClr val="000000"/>
                </a:solidFill>
                <a:effectLst/>
                <a:latin typeface="Calibri" panose="020F0502020204030204" pitchFamily="34" charset="0"/>
                <a:ea typeface="Times New Roman" panose="02020603050405020304" pitchFamily="18" charset="0"/>
              </a:rPr>
              <a:t>Babis</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vplzvat</a:t>
            </a:r>
            <a:r>
              <a:rPr lang="sk-SK" sz="1800" dirty="0">
                <a:solidFill>
                  <a:srgbClr val="000000"/>
                </a:solidFill>
                <a:effectLst/>
                <a:latin typeface="Calibri" panose="020F0502020204030204" pitchFamily="34" charset="0"/>
                <a:ea typeface="Times New Roman" panose="02020603050405020304" pitchFamily="18" charset="0"/>
              </a:rPr>
              <a:t> na </a:t>
            </a:r>
            <a:r>
              <a:rPr lang="sk-SK" sz="1800" dirty="0" err="1">
                <a:solidFill>
                  <a:srgbClr val="000000"/>
                </a:solidFill>
                <a:effectLst/>
                <a:latin typeface="Calibri" panose="020F0502020204030204" pitchFamily="34" charset="0"/>
                <a:ea typeface="Times New Roman" panose="02020603050405020304" pitchFamily="18" charset="0"/>
              </a:rPr>
              <a:t>spolocnost</a:t>
            </a:r>
            <a:r>
              <a:rPr lang="sk-SK" sz="1800" dirty="0">
                <a:solidFill>
                  <a:srgbClr val="000000"/>
                </a:solidFill>
                <a:effectLst/>
                <a:latin typeface="Calibri" panose="020F0502020204030204" pitchFamily="34" charset="0"/>
                <a:ea typeface="Times New Roman" panose="02020603050405020304" pitchFamily="18" charset="0"/>
              </a:rPr>
              <a:t> cez </a:t>
            </a:r>
            <a:r>
              <a:rPr lang="sk-SK" sz="1800" dirty="0" err="1">
                <a:solidFill>
                  <a:srgbClr val="000000"/>
                </a:solidFill>
                <a:effectLst/>
                <a:latin typeface="Calibri" panose="020F0502020204030204" pitchFamily="34" charset="0"/>
                <a:ea typeface="Times New Roman" panose="02020603050405020304" pitchFamily="18" charset="0"/>
              </a:rPr>
              <a:t>velke</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celostatne</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media</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Media</a:t>
            </a:r>
            <a:r>
              <a:rPr lang="sk-SK" sz="1800" dirty="0">
                <a:solidFill>
                  <a:srgbClr val="000000"/>
                </a:solidFill>
                <a:effectLst/>
                <a:latin typeface="Calibri" panose="020F0502020204030204" pitchFamily="34" charset="0"/>
                <a:ea typeface="Times New Roman" panose="02020603050405020304" pitchFamily="18" charset="0"/>
              </a:rPr>
              <a:t> v </a:t>
            </a:r>
            <a:r>
              <a:rPr lang="sk-SK" sz="1800" dirty="0" err="1">
                <a:solidFill>
                  <a:srgbClr val="000000"/>
                </a:solidFill>
                <a:effectLst/>
                <a:latin typeface="Calibri" panose="020F0502020204030204" pitchFamily="34" charset="0"/>
                <a:ea typeface="Times New Roman" panose="02020603050405020304" pitchFamily="18" charset="0"/>
              </a:rPr>
              <a:t>rukach</a:t>
            </a:r>
            <a:r>
              <a:rPr lang="sk-SK" sz="1800" dirty="0">
                <a:solidFill>
                  <a:srgbClr val="000000"/>
                </a:solidFill>
                <a:effectLst/>
                <a:latin typeface="Calibri" panose="020F0502020204030204" pitchFamily="34" charset="0"/>
                <a:ea typeface="Times New Roman" panose="02020603050405020304" pitchFamily="18" charset="0"/>
              </a:rPr>
              <a:t> politikov </a:t>
            </a:r>
            <a:r>
              <a:rPr lang="sk-SK" sz="1800" dirty="0" err="1">
                <a:solidFill>
                  <a:srgbClr val="000000"/>
                </a:solidFill>
                <a:effectLst/>
                <a:latin typeface="Calibri" panose="020F0502020204030204" pitchFamily="34" charset="0"/>
                <a:ea typeface="Times New Roman" panose="02020603050405020304" pitchFamily="18" charset="0"/>
              </a:rPr>
              <a:t>su</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nebezpecnym</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nastrojom</a:t>
            </a:r>
            <a:r>
              <a:rPr lang="sk-SK" sz="1800" dirty="0">
                <a:solidFill>
                  <a:srgbClr val="000000"/>
                </a:solidFill>
                <a:effectLst/>
                <a:latin typeface="Calibri" panose="020F0502020204030204" pitchFamily="34" charset="0"/>
                <a:ea typeface="Times New Roman" panose="02020603050405020304" pitchFamily="18" charset="0"/>
              </a:rPr>
              <a:t> na propagovanie </a:t>
            </a:r>
            <a:r>
              <a:rPr lang="sk-SK" sz="1800" dirty="0" err="1">
                <a:solidFill>
                  <a:srgbClr val="000000"/>
                </a:solidFill>
                <a:effectLst/>
                <a:latin typeface="Calibri" panose="020F0502020204030204" pitchFamily="34" charset="0"/>
                <a:ea typeface="Times New Roman" panose="02020603050405020304" pitchFamily="18" charset="0"/>
              </a:rPr>
              <a:t>tem</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ktore</a:t>
            </a:r>
            <a:r>
              <a:rPr lang="sk-SK" sz="1800" dirty="0">
                <a:solidFill>
                  <a:srgbClr val="000000"/>
                </a:solidFill>
                <a:effectLst/>
                <a:latin typeface="Calibri" panose="020F0502020204030204" pitchFamily="34" charset="0"/>
                <a:ea typeface="Times New Roman" panose="02020603050405020304" pitchFamily="18" charset="0"/>
              </a:rPr>
              <a:t> im </a:t>
            </a:r>
            <a:r>
              <a:rPr lang="sk-SK" sz="1800" dirty="0" err="1">
                <a:solidFill>
                  <a:srgbClr val="000000"/>
                </a:solidFill>
                <a:effectLst/>
                <a:latin typeface="Calibri" panose="020F0502020204030204" pitchFamily="34" charset="0"/>
                <a:ea typeface="Times New Roman" panose="02020603050405020304" pitchFamily="18" charset="0"/>
              </a:rPr>
              <a:t>vyhovuju</a:t>
            </a:r>
            <a:r>
              <a:rPr lang="sk-SK" sz="1800" dirty="0">
                <a:solidFill>
                  <a:srgbClr val="000000"/>
                </a:solidFill>
                <a:effectLst/>
                <a:latin typeface="Calibri" panose="020F0502020204030204" pitchFamily="34" charset="0"/>
                <a:ea typeface="Times New Roman" panose="02020603050405020304" pitchFamily="18" charset="0"/>
              </a:rPr>
              <a:t>. Vplyv </a:t>
            </a:r>
            <a:r>
              <a:rPr lang="sk-SK" sz="1800" dirty="0" err="1">
                <a:solidFill>
                  <a:srgbClr val="000000"/>
                </a:solidFill>
                <a:effectLst/>
                <a:latin typeface="Calibri" panose="020F0502020204030204" pitchFamily="34" charset="0"/>
                <a:ea typeface="Times New Roman" panose="02020603050405020304" pitchFamily="18" charset="0"/>
              </a:rPr>
              <a:t>bohatych</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majitelov</a:t>
            </a:r>
            <a:r>
              <a:rPr lang="sk-SK" sz="1800" dirty="0">
                <a:solidFill>
                  <a:srgbClr val="000000"/>
                </a:solidFill>
                <a:effectLst/>
                <a:latin typeface="Calibri" panose="020F0502020204030204" pitchFamily="34" charset="0"/>
                <a:ea typeface="Times New Roman" panose="02020603050405020304" pitchFamily="18" charset="0"/>
              </a:rPr>
              <a:t> je </a:t>
            </a:r>
            <a:r>
              <a:rPr lang="sk-SK" sz="1800" dirty="0" err="1">
                <a:solidFill>
                  <a:srgbClr val="000000"/>
                </a:solidFill>
                <a:effectLst/>
                <a:latin typeface="Calibri" panose="020F0502020204030204" pitchFamily="34" charset="0"/>
                <a:ea typeface="Times New Roman" panose="02020603050405020304" pitchFamily="18" charset="0"/>
              </a:rPr>
              <a:t>neferovy</a:t>
            </a:r>
            <a:r>
              <a:rPr lang="sk-SK" sz="1800" dirty="0">
                <a:solidFill>
                  <a:srgbClr val="000000"/>
                </a:solidFill>
                <a:effectLst/>
                <a:latin typeface="Calibri" panose="020F0502020204030204" pitchFamily="34" charset="0"/>
                <a:ea typeface="Times New Roman" panose="02020603050405020304" pitchFamily="18" charset="0"/>
              </a:rPr>
              <a:t> politicky boj.</a:t>
            </a:r>
          </a:p>
          <a:p>
            <a:pPr marL="1143000" lvl="2" indent="-228600">
              <a:buAutoNum type="arabicPeriod"/>
            </a:pPr>
            <a:r>
              <a:rPr lang="sk-SK" sz="1800" dirty="0">
                <a:solidFill>
                  <a:srgbClr val="000000"/>
                </a:solidFill>
                <a:effectLst/>
                <a:latin typeface="Calibri" panose="020F0502020204030204" pitchFamily="34" charset="0"/>
                <a:ea typeface="Times New Roman" panose="02020603050405020304" pitchFamily="18" charset="0"/>
              </a:rPr>
              <a:t>= o </a:t>
            </a:r>
            <a:r>
              <a:rPr lang="sk-SK" sz="1800" dirty="0" err="1">
                <a:solidFill>
                  <a:srgbClr val="000000"/>
                </a:solidFill>
                <a:effectLst/>
                <a:latin typeface="Calibri" panose="020F0502020204030204" pitchFamily="34" charset="0"/>
                <a:ea typeface="Times New Roman" panose="02020603050405020304" pitchFamily="18" charset="0"/>
              </a:rPr>
              <a:t>com</a:t>
            </a:r>
            <a:r>
              <a:rPr lang="sk-SK" sz="1800" dirty="0">
                <a:solidFill>
                  <a:srgbClr val="000000"/>
                </a:solidFill>
                <a:effectLst/>
                <a:latin typeface="Calibri" panose="020F0502020204030204" pitchFamily="34" charset="0"/>
                <a:ea typeface="Times New Roman" panose="02020603050405020304" pitchFamily="18" charset="0"/>
              </a:rPr>
              <a:t> je </a:t>
            </a:r>
            <a:r>
              <a:rPr lang="sk-SK" sz="1800" dirty="0" err="1">
                <a:solidFill>
                  <a:srgbClr val="000000"/>
                </a:solidFill>
                <a:effectLst/>
                <a:latin typeface="Calibri" panose="020F0502020204030204" pitchFamily="34" charset="0"/>
                <a:ea typeface="Times New Roman" panose="02020603050405020304" pitchFamily="18" charset="0"/>
              </a:rPr>
              <a:t>teya</a:t>
            </a:r>
            <a:r>
              <a:rPr lang="sk-SK" sz="1800" dirty="0">
                <a:solidFill>
                  <a:srgbClr val="000000"/>
                </a:solidFill>
                <a:effectLst/>
                <a:latin typeface="Calibri" panose="020F0502020204030204" pitchFamily="34" charset="0"/>
                <a:ea typeface="Times New Roman" panose="02020603050405020304" pitchFamily="18" charset="0"/>
              </a:rPr>
              <a:t>, </a:t>
            </a:r>
            <a:r>
              <a:rPr lang="sk-SK" sz="1800" dirty="0" err="1">
                <a:solidFill>
                  <a:srgbClr val="000000"/>
                </a:solidFill>
                <a:effectLst/>
                <a:latin typeface="Calibri" panose="020F0502020204030204" pitchFamily="34" charset="0"/>
                <a:ea typeface="Times New Roman" panose="02020603050405020304" pitchFamily="18" charset="0"/>
              </a:rPr>
              <a:t>preco</a:t>
            </a:r>
            <a:r>
              <a:rPr lang="sk-SK" sz="1800" dirty="0">
                <a:solidFill>
                  <a:srgbClr val="000000"/>
                </a:solidFill>
                <a:effectLst/>
                <a:latin typeface="Calibri" panose="020F0502020204030204" pitchFamily="34" charset="0"/>
                <a:ea typeface="Times New Roman" panose="02020603050405020304" pitchFamily="18" charset="0"/>
              </a:rPr>
              <a:t> je to </a:t>
            </a:r>
            <a:r>
              <a:rPr lang="sk-SK" sz="1800" dirty="0" err="1">
                <a:solidFill>
                  <a:srgbClr val="000000"/>
                </a:solidFill>
                <a:effectLst/>
                <a:latin typeface="Calibri" panose="020F0502020204030204" pitchFamily="34" charset="0"/>
                <a:ea typeface="Times New Roman" panose="02020603050405020304" pitchFamily="18" charset="0"/>
              </a:rPr>
              <a:t>dolezite</a:t>
            </a:r>
            <a:r>
              <a:rPr lang="sk-SK" sz="1800" dirty="0">
                <a:solidFill>
                  <a:srgbClr val="000000"/>
                </a:solidFill>
                <a:effectLst/>
                <a:latin typeface="Calibri" panose="020F0502020204030204" pitchFamily="34" charset="0"/>
                <a:ea typeface="Times New Roman" panose="02020603050405020304" pitchFamily="18" charset="0"/>
              </a:rPr>
              <a:t> = zrkadlo</a:t>
            </a:r>
          </a:p>
          <a:p>
            <a:pPr marL="1143000" lvl="2" indent="-228600">
              <a:buAutoNum type="arabicPeriod"/>
            </a:pPr>
            <a:endParaRPr lang="sk-SK" sz="1800" dirty="0">
              <a:solidFill>
                <a:srgbClr val="000000"/>
              </a:solidFill>
              <a:effectLst/>
              <a:latin typeface="Calibri" panose="020F0502020204030204" pitchFamily="34" charset="0"/>
              <a:ea typeface="Times New Roman" panose="02020603050405020304" pitchFamily="18" charset="0"/>
            </a:endParaRPr>
          </a:p>
          <a:p>
            <a:pPr marL="228600" indent="-228600">
              <a:buAutoNum type="arabicPeriod"/>
            </a:pPr>
            <a:r>
              <a:rPr lang="sk-SK" sz="1800" dirty="0" err="1">
                <a:solidFill>
                  <a:srgbClr val="000000"/>
                </a:solidFill>
                <a:effectLst/>
                <a:latin typeface="Calibri" panose="020F0502020204030204" pitchFamily="34" charset="0"/>
              </a:rPr>
              <a:t>Framing</a:t>
            </a:r>
            <a:r>
              <a:rPr lang="sk-SK" sz="1800" dirty="0">
                <a:solidFill>
                  <a:srgbClr val="000000"/>
                </a:solidFill>
                <a:effectLst/>
                <a:latin typeface="Calibri" panose="020F0502020204030204" pitchFamily="34" charset="0"/>
              </a:rPr>
              <a:t> patrí do stratégie, čo je osobitne hodnotiaca kategória</a:t>
            </a:r>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136</a:t>
            </a:fld>
            <a:endParaRPr lang="sk-SK"/>
          </a:p>
        </p:txBody>
      </p:sp>
    </p:spTree>
    <p:extLst>
      <p:ext uri="{BB962C8B-B14F-4D97-AF65-F5344CB8AC3E}">
        <p14:creationId xmlns:p14="http://schemas.microsoft.com/office/powerpoint/2010/main" val="844589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158</a:t>
            </a:fld>
            <a:endParaRPr lang="sk-SK"/>
          </a:p>
        </p:txBody>
      </p:sp>
    </p:spTree>
    <p:extLst>
      <p:ext uri="{BB962C8B-B14F-4D97-AF65-F5344CB8AC3E}">
        <p14:creationId xmlns:p14="http://schemas.microsoft.com/office/powerpoint/2010/main" val="4090977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k-SK" dirty="0"/>
              <a:t>Demokracia sa </a:t>
            </a:r>
            <a:r>
              <a:rPr lang="sk-SK" dirty="0" err="1"/>
              <a:t>dokaze</a:t>
            </a:r>
            <a:r>
              <a:rPr lang="sk-SK" dirty="0"/>
              <a:t> </a:t>
            </a:r>
            <a:r>
              <a:rPr lang="sk-SK" dirty="0" err="1"/>
              <a:t>ubranit</a:t>
            </a:r>
            <a:r>
              <a:rPr lang="sk-SK" dirty="0"/>
              <a:t> aj bez </a:t>
            </a:r>
            <a:r>
              <a:rPr lang="sk-SK" dirty="0" err="1"/>
              <a:t>cenzury</a:t>
            </a:r>
            <a:r>
              <a:rPr lang="sk-SK" dirty="0"/>
              <a:t> </a:t>
            </a:r>
            <a:r>
              <a:rPr lang="sk-SK" dirty="0" err="1"/>
              <a:t>extremizmu</a:t>
            </a:r>
            <a:endParaRPr lang="sk-SK" dirty="0"/>
          </a:p>
          <a:p>
            <a:pPr marL="228600" indent="-228600">
              <a:buAutoNum type="arabicPeriod"/>
            </a:pPr>
            <a:r>
              <a:rPr lang="sk-SK" dirty="0"/>
              <a:t>Na dedine sa </a:t>
            </a:r>
            <a:r>
              <a:rPr lang="sk-SK" dirty="0" err="1"/>
              <a:t>zije</a:t>
            </a:r>
            <a:r>
              <a:rPr lang="sk-SK" dirty="0"/>
              <a:t> </a:t>
            </a:r>
            <a:r>
              <a:rPr lang="sk-SK" dirty="0" err="1"/>
              <a:t>lepsie</a:t>
            </a:r>
            <a:r>
              <a:rPr lang="sk-SK" dirty="0"/>
              <a:t> ako v meste</a:t>
            </a:r>
          </a:p>
          <a:p>
            <a:pPr marL="228600" indent="-228600">
              <a:buAutoNum type="arabicPeriod"/>
            </a:pPr>
            <a:r>
              <a:rPr lang="sk-SK" dirty="0" err="1"/>
              <a:t>Funkcne</a:t>
            </a:r>
            <a:r>
              <a:rPr lang="sk-SK" dirty="0"/>
              <a:t> obmedzenia („by malo“)</a:t>
            </a:r>
          </a:p>
          <a:p>
            <a:pPr marL="228600" indent="-228600">
              <a:buAutoNum type="arabicPeriod"/>
            </a:pPr>
            <a:endParaRPr lang="sk-SK" dirty="0"/>
          </a:p>
          <a:p>
            <a:endParaRPr lang="sk-SK" dirty="0"/>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159</a:t>
            </a:fld>
            <a:endParaRPr lang="sk-SK"/>
          </a:p>
        </p:txBody>
      </p:sp>
    </p:spTree>
    <p:extLst>
      <p:ext uri="{BB962C8B-B14F-4D97-AF65-F5344CB8AC3E}">
        <p14:creationId xmlns:p14="http://schemas.microsoft.com/office/powerpoint/2010/main" val="213630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k-SK" dirty="0"/>
              <a:t>Demokracia sa </a:t>
            </a:r>
            <a:r>
              <a:rPr lang="sk-SK" dirty="0" err="1"/>
              <a:t>dokaze</a:t>
            </a:r>
            <a:r>
              <a:rPr lang="sk-SK" dirty="0"/>
              <a:t> </a:t>
            </a:r>
            <a:r>
              <a:rPr lang="sk-SK" dirty="0" err="1"/>
              <a:t>ubranit</a:t>
            </a:r>
            <a:r>
              <a:rPr lang="sk-SK" dirty="0"/>
              <a:t> aj bez </a:t>
            </a:r>
            <a:r>
              <a:rPr lang="sk-SK" dirty="0" err="1"/>
              <a:t>cenzury</a:t>
            </a:r>
            <a:r>
              <a:rPr lang="sk-SK" dirty="0"/>
              <a:t> </a:t>
            </a:r>
            <a:r>
              <a:rPr lang="sk-SK" dirty="0" err="1"/>
              <a:t>extremizmu</a:t>
            </a:r>
            <a:endParaRPr lang="sk-SK" dirty="0"/>
          </a:p>
          <a:p>
            <a:pPr marL="228600" indent="-228600">
              <a:buAutoNum type="arabicPeriod"/>
            </a:pPr>
            <a:r>
              <a:rPr lang="sk-SK" dirty="0"/>
              <a:t>Na dedine sa </a:t>
            </a:r>
            <a:r>
              <a:rPr lang="sk-SK" dirty="0" err="1"/>
              <a:t>zije</a:t>
            </a:r>
            <a:r>
              <a:rPr lang="sk-SK" dirty="0"/>
              <a:t> </a:t>
            </a:r>
            <a:r>
              <a:rPr lang="sk-SK" dirty="0" err="1"/>
              <a:t>lepsie</a:t>
            </a:r>
            <a:r>
              <a:rPr lang="sk-SK" dirty="0"/>
              <a:t> ako v meste</a:t>
            </a:r>
          </a:p>
          <a:p>
            <a:pPr marL="228600" indent="-228600">
              <a:buAutoNum type="arabicPeriod"/>
            </a:pPr>
            <a:r>
              <a:rPr lang="sk-SK" dirty="0" err="1"/>
              <a:t>Funkcne</a:t>
            </a:r>
            <a:r>
              <a:rPr lang="sk-SK" dirty="0"/>
              <a:t> obmedzenia („by malo“)</a:t>
            </a:r>
          </a:p>
          <a:p>
            <a:pPr marL="228600" indent="-228600">
              <a:buAutoNum type="arabicPeriod"/>
            </a:pPr>
            <a:endParaRPr lang="sk-SK" dirty="0"/>
          </a:p>
          <a:p>
            <a:endParaRPr lang="sk-SK" dirty="0"/>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160</a:t>
            </a:fld>
            <a:endParaRPr lang="sk-SK"/>
          </a:p>
        </p:txBody>
      </p:sp>
    </p:spTree>
    <p:extLst>
      <p:ext uri="{BB962C8B-B14F-4D97-AF65-F5344CB8AC3E}">
        <p14:creationId xmlns:p14="http://schemas.microsoft.com/office/powerpoint/2010/main" val="1148709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a:p>
            <a:endParaRPr lang="sk-SK" dirty="0"/>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161</a:t>
            </a:fld>
            <a:endParaRPr lang="sk-SK"/>
          </a:p>
        </p:txBody>
      </p:sp>
    </p:spTree>
    <p:extLst>
      <p:ext uri="{BB962C8B-B14F-4D97-AF65-F5344CB8AC3E}">
        <p14:creationId xmlns:p14="http://schemas.microsoft.com/office/powerpoint/2010/main" val="2180949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162</a:t>
            </a:fld>
            <a:endParaRPr lang="sk-SK"/>
          </a:p>
        </p:txBody>
      </p:sp>
    </p:spTree>
    <p:extLst>
      <p:ext uri="{BB962C8B-B14F-4D97-AF65-F5344CB8AC3E}">
        <p14:creationId xmlns:p14="http://schemas.microsoft.com/office/powerpoint/2010/main" val="984110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163</a:t>
            </a:fld>
            <a:endParaRPr lang="sk-SK"/>
          </a:p>
        </p:txBody>
      </p:sp>
    </p:spTree>
    <p:extLst>
      <p:ext uri="{BB962C8B-B14F-4D97-AF65-F5344CB8AC3E}">
        <p14:creationId xmlns:p14="http://schemas.microsoft.com/office/powerpoint/2010/main" val="53604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164</a:t>
            </a:fld>
            <a:endParaRPr lang="sk-SK"/>
          </a:p>
        </p:txBody>
      </p:sp>
    </p:spTree>
    <p:extLst>
      <p:ext uri="{BB962C8B-B14F-4D97-AF65-F5344CB8AC3E}">
        <p14:creationId xmlns:p14="http://schemas.microsoft.com/office/powerpoint/2010/main" val="1945406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172</a:t>
            </a:fld>
            <a:endParaRPr lang="sk-SK"/>
          </a:p>
        </p:txBody>
      </p:sp>
    </p:spTree>
    <p:extLst>
      <p:ext uri="{BB962C8B-B14F-4D97-AF65-F5344CB8AC3E}">
        <p14:creationId xmlns:p14="http://schemas.microsoft.com/office/powerpoint/2010/main" val="3955075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173</a:t>
            </a:fld>
            <a:endParaRPr lang="sk-SK"/>
          </a:p>
        </p:txBody>
      </p:sp>
    </p:spTree>
    <p:extLst>
      <p:ext uri="{BB962C8B-B14F-4D97-AF65-F5344CB8AC3E}">
        <p14:creationId xmlns:p14="http://schemas.microsoft.com/office/powerpoint/2010/main" val="2616581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184</a:t>
            </a:fld>
            <a:endParaRPr lang="sk-SK"/>
          </a:p>
        </p:txBody>
      </p:sp>
    </p:spTree>
    <p:extLst>
      <p:ext uri="{BB962C8B-B14F-4D97-AF65-F5344CB8AC3E}">
        <p14:creationId xmlns:p14="http://schemas.microsoft.com/office/powerpoint/2010/main" val="105359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Kedy v debate je možno vidieť stratégiu?</a:t>
            </a:r>
          </a:p>
        </p:txBody>
      </p:sp>
      <p:sp>
        <p:nvSpPr>
          <p:cNvPr id="4" name="Slide Number Placeholder 3"/>
          <p:cNvSpPr>
            <a:spLocks noGrp="1"/>
          </p:cNvSpPr>
          <p:nvPr>
            <p:ph type="sldNum" sz="quarter" idx="5"/>
          </p:nvPr>
        </p:nvSpPr>
        <p:spPr/>
        <p:txBody>
          <a:bodyPr/>
          <a:lstStyle/>
          <a:p>
            <a:fld id="{6B61DAA1-A905-6B43-B655-8512CF71F124}" type="slidenum">
              <a:rPr lang="sk-SK" smtClean="0"/>
              <a:t>137</a:t>
            </a:fld>
            <a:endParaRPr lang="sk-SK"/>
          </a:p>
        </p:txBody>
      </p:sp>
    </p:spTree>
    <p:extLst>
      <p:ext uri="{BB962C8B-B14F-4D97-AF65-F5344CB8AC3E}">
        <p14:creationId xmlns:p14="http://schemas.microsoft.com/office/powerpoint/2010/main" val="31093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138</a:t>
            </a:fld>
            <a:endParaRPr lang="sk-SK"/>
          </a:p>
        </p:txBody>
      </p:sp>
    </p:spTree>
    <p:extLst>
      <p:ext uri="{BB962C8B-B14F-4D97-AF65-F5344CB8AC3E}">
        <p14:creationId xmlns:p14="http://schemas.microsoft.com/office/powerpoint/2010/main" val="16526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139</a:t>
            </a:fld>
            <a:endParaRPr lang="sk-SK"/>
          </a:p>
        </p:txBody>
      </p:sp>
    </p:spTree>
    <p:extLst>
      <p:ext uri="{BB962C8B-B14F-4D97-AF65-F5344CB8AC3E}">
        <p14:creationId xmlns:p14="http://schemas.microsoft.com/office/powerpoint/2010/main" val="292821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 z tézy vyplýva, že politici sa môžu uchádzať o určitú funkciu obmedzený počet krát, napríklad väčšina prezidentov môže zastávať úrad maximálne dve funkčné obdobia</a:t>
            </a:r>
          </a:p>
          <a:p>
            <a:endParaRPr lang="sk-SK" dirty="0"/>
          </a:p>
          <a:p>
            <a:r>
              <a:rPr lang="sk-SK" dirty="0"/>
              <a:t>• táto politika je škodlivá pre populárnych politikov, no otvára väčší priestor pre nových kandidátov</a:t>
            </a:r>
          </a:p>
          <a:p>
            <a:endParaRPr lang="sk-SK" dirty="0"/>
          </a:p>
          <a:p>
            <a:r>
              <a:rPr lang="sk-SK" dirty="0"/>
              <a:t>• je možné, že táto politika povedie k menšej korupcii, pretože politici majú menej príležitostí stať sa tak mocnými a dobre prepojenými.</a:t>
            </a:r>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141</a:t>
            </a:fld>
            <a:endParaRPr lang="sk-SK"/>
          </a:p>
        </p:txBody>
      </p:sp>
    </p:spTree>
    <p:extLst>
      <p:ext uri="{BB962C8B-B14F-4D97-AF65-F5344CB8AC3E}">
        <p14:creationId xmlns:p14="http://schemas.microsoft.com/office/powerpoint/2010/main" val="82615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k-SK" dirty="0"/>
              <a:t>Demokracia sa </a:t>
            </a:r>
            <a:r>
              <a:rPr lang="sk-SK" dirty="0" err="1"/>
              <a:t>dokaze</a:t>
            </a:r>
            <a:r>
              <a:rPr lang="sk-SK" dirty="0"/>
              <a:t> </a:t>
            </a:r>
            <a:r>
              <a:rPr lang="sk-SK" dirty="0" err="1"/>
              <a:t>ubranit</a:t>
            </a:r>
            <a:r>
              <a:rPr lang="sk-SK" dirty="0"/>
              <a:t> aj bez </a:t>
            </a:r>
            <a:r>
              <a:rPr lang="sk-SK" dirty="0" err="1"/>
              <a:t>cenzury</a:t>
            </a:r>
            <a:r>
              <a:rPr lang="sk-SK" dirty="0"/>
              <a:t> </a:t>
            </a:r>
            <a:r>
              <a:rPr lang="sk-SK" dirty="0" err="1"/>
              <a:t>extremizmu</a:t>
            </a:r>
            <a:endParaRPr lang="sk-SK" dirty="0"/>
          </a:p>
          <a:p>
            <a:pPr marL="228600" indent="-228600">
              <a:buAutoNum type="arabicPeriod"/>
            </a:pPr>
            <a:r>
              <a:rPr lang="sk-SK" dirty="0"/>
              <a:t>Na dedine sa </a:t>
            </a:r>
            <a:r>
              <a:rPr lang="sk-SK" dirty="0" err="1"/>
              <a:t>zije</a:t>
            </a:r>
            <a:r>
              <a:rPr lang="sk-SK" dirty="0"/>
              <a:t> </a:t>
            </a:r>
            <a:r>
              <a:rPr lang="sk-SK" dirty="0" err="1"/>
              <a:t>lepsie</a:t>
            </a:r>
            <a:r>
              <a:rPr lang="sk-SK" dirty="0"/>
              <a:t> ako v meste</a:t>
            </a:r>
          </a:p>
          <a:p>
            <a:pPr marL="228600" indent="-228600">
              <a:buAutoNum type="arabicPeriod"/>
            </a:pPr>
            <a:r>
              <a:rPr lang="sk-SK" dirty="0" err="1"/>
              <a:t>Funkcne</a:t>
            </a:r>
            <a:r>
              <a:rPr lang="sk-SK" dirty="0"/>
              <a:t> obmedzenia („by malo“)</a:t>
            </a:r>
          </a:p>
          <a:p>
            <a:pPr marL="228600" indent="-228600">
              <a:buAutoNum type="arabicPeriod"/>
            </a:pPr>
            <a:endParaRPr lang="sk-SK" dirty="0"/>
          </a:p>
          <a:p>
            <a:endParaRPr lang="sk-SK" dirty="0"/>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142</a:t>
            </a:fld>
            <a:endParaRPr lang="sk-SK"/>
          </a:p>
        </p:txBody>
      </p:sp>
    </p:spTree>
    <p:extLst>
      <p:ext uri="{BB962C8B-B14F-4D97-AF65-F5344CB8AC3E}">
        <p14:creationId xmlns:p14="http://schemas.microsoft.com/office/powerpoint/2010/main" val="207470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k-SK" dirty="0"/>
              <a:t>Nove </a:t>
            </a:r>
            <a:r>
              <a:rPr lang="sk-SK" dirty="0" err="1"/>
              <a:t>vs</a:t>
            </a:r>
            <a:r>
              <a:rPr lang="sk-SK" dirty="0"/>
              <a:t> etablovane strany</a:t>
            </a:r>
          </a:p>
          <a:p>
            <a:pPr marL="228600" indent="-228600">
              <a:buAutoNum type="arabicPeriod"/>
            </a:pPr>
            <a:r>
              <a:rPr lang="sk-SK" dirty="0"/>
              <a:t>Novi </a:t>
            </a:r>
            <a:r>
              <a:rPr lang="sk-SK" dirty="0" err="1"/>
              <a:t>vs</a:t>
            </a:r>
            <a:r>
              <a:rPr lang="sk-SK" dirty="0"/>
              <a:t> </a:t>
            </a:r>
            <a:r>
              <a:rPr lang="sk-SK" dirty="0" err="1"/>
              <a:t>skorumpovani</a:t>
            </a:r>
            <a:r>
              <a:rPr lang="sk-SK" dirty="0"/>
              <a:t> politici</a:t>
            </a:r>
          </a:p>
          <a:p>
            <a:pPr marL="228600" indent="-228600">
              <a:buAutoNum type="arabicPeriod"/>
            </a:pPr>
            <a:r>
              <a:rPr lang="sk-SK" dirty="0" err="1"/>
              <a:t>Ludia</a:t>
            </a:r>
            <a:endParaRPr lang="sk-SK" dirty="0"/>
          </a:p>
          <a:p>
            <a:pPr marL="228600" indent="-228600">
              <a:buAutoNum type="arabicPeriod"/>
            </a:pPr>
            <a:endParaRPr lang="sk-SK" dirty="0"/>
          </a:p>
          <a:p>
            <a:pPr marL="228600" indent="-228600">
              <a:buAutoNum type="arabicPeriod"/>
            </a:pPr>
            <a:r>
              <a:rPr lang="sk-SK" dirty="0"/>
              <a:t>podskupiny</a:t>
            </a:r>
          </a:p>
          <a:p>
            <a:pPr marL="228600" indent="-228600">
              <a:buAutoNum type="arabicPeriod"/>
            </a:pPr>
            <a:r>
              <a:rPr lang="sk-SK" dirty="0"/>
              <a:t>Pozor na kontradikcie</a:t>
            </a:r>
          </a:p>
          <a:p>
            <a:pPr marL="228600" indent="-228600">
              <a:buAutoNum type="arabicPeriod"/>
            </a:pPr>
            <a:endParaRPr lang="sk-SK" dirty="0"/>
          </a:p>
          <a:p>
            <a:endParaRPr lang="sk-SK" dirty="0"/>
          </a:p>
          <a:p>
            <a:endParaRPr lang="sk-SK" dirty="0"/>
          </a:p>
          <a:p>
            <a:endParaRPr lang="sk-SK" dirty="0"/>
          </a:p>
        </p:txBody>
      </p:sp>
      <p:sp>
        <p:nvSpPr>
          <p:cNvPr id="4" name="Slide Number Placeholder 3"/>
          <p:cNvSpPr>
            <a:spLocks noGrp="1"/>
          </p:cNvSpPr>
          <p:nvPr>
            <p:ph type="sldNum" sz="quarter" idx="5"/>
          </p:nvPr>
        </p:nvSpPr>
        <p:spPr/>
        <p:txBody>
          <a:bodyPr/>
          <a:lstStyle/>
          <a:p>
            <a:fld id="{6B61DAA1-A905-6B43-B655-8512CF71F124}" type="slidenum">
              <a:rPr lang="sk-SK" smtClean="0"/>
              <a:t>143</a:t>
            </a:fld>
            <a:endParaRPr lang="sk-SK"/>
          </a:p>
        </p:txBody>
      </p:sp>
    </p:spTree>
    <p:extLst>
      <p:ext uri="{BB962C8B-B14F-4D97-AF65-F5344CB8AC3E}">
        <p14:creationId xmlns:p14="http://schemas.microsoft.com/office/powerpoint/2010/main" val="163742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err="1"/>
              <a:t>Co</a:t>
            </a:r>
            <a:r>
              <a:rPr lang="sk-SK" dirty="0"/>
              <a:t> to je?</a:t>
            </a:r>
          </a:p>
        </p:txBody>
      </p:sp>
      <p:sp>
        <p:nvSpPr>
          <p:cNvPr id="4" name="Slide Number Placeholder 3"/>
          <p:cNvSpPr>
            <a:spLocks noGrp="1"/>
          </p:cNvSpPr>
          <p:nvPr>
            <p:ph type="sldNum" sz="quarter" idx="5"/>
          </p:nvPr>
        </p:nvSpPr>
        <p:spPr/>
        <p:txBody>
          <a:bodyPr/>
          <a:lstStyle/>
          <a:p>
            <a:fld id="{6B61DAA1-A905-6B43-B655-8512CF71F124}" type="slidenum">
              <a:rPr lang="sk-SK" smtClean="0"/>
              <a:t>144</a:t>
            </a:fld>
            <a:endParaRPr lang="sk-SK"/>
          </a:p>
        </p:txBody>
      </p:sp>
    </p:spTree>
    <p:extLst>
      <p:ext uri="{BB962C8B-B14F-4D97-AF65-F5344CB8AC3E}">
        <p14:creationId xmlns:p14="http://schemas.microsoft.com/office/powerpoint/2010/main" val="526504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85069A-5F95-4C2D-A29F-95398E5713E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sk-SK"/>
          </a:p>
        </p:txBody>
      </p:sp>
      <p:sp>
        <p:nvSpPr>
          <p:cNvPr id="3" name="Podnadpis 2">
            <a:extLst>
              <a:ext uri="{FF2B5EF4-FFF2-40B4-BE49-F238E27FC236}">
                <a16:creationId xmlns:a16="http://schemas.microsoft.com/office/drawing/2014/main" id="{32D8311A-7BB6-4BED-B8EA-3F96E1AC4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sk-SK"/>
          </a:p>
        </p:txBody>
      </p:sp>
      <p:sp>
        <p:nvSpPr>
          <p:cNvPr id="4" name="Zástupný symbol pro datum 3">
            <a:extLst>
              <a:ext uri="{FF2B5EF4-FFF2-40B4-BE49-F238E27FC236}">
                <a16:creationId xmlns:a16="http://schemas.microsoft.com/office/drawing/2014/main" id="{9C960117-2456-4309-BB3D-576DAC002186}"/>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5" name="Zástupný symbol pro zápatí 4">
            <a:extLst>
              <a:ext uri="{FF2B5EF4-FFF2-40B4-BE49-F238E27FC236}">
                <a16:creationId xmlns:a16="http://schemas.microsoft.com/office/drawing/2014/main" id="{1EA136C2-5F7B-42DA-AFDA-14E2238CB528}"/>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C94C4BBF-DF56-4079-86D7-773B716306BA}"/>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42535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06DAAA-B7F5-4890-B345-8AAECB235D7D}"/>
              </a:ext>
            </a:extLst>
          </p:cNvPr>
          <p:cNvSpPr>
            <a:spLocks noGrp="1"/>
          </p:cNvSpPr>
          <p:nvPr>
            <p:ph type="title"/>
          </p:nvPr>
        </p:nvSpPr>
        <p:spPr/>
        <p:txBody>
          <a:bodyPr/>
          <a:lstStyle/>
          <a:p>
            <a:r>
              <a:rPr lang="cs-CZ"/>
              <a:t>Kliknutím lze upravit styl.</a:t>
            </a:r>
            <a:endParaRPr lang="sk-SK"/>
          </a:p>
        </p:txBody>
      </p:sp>
      <p:sp>
        <p:nvSpPr>
          <p:cNvPr id="3" name="Zástupný symbol pro svislý text 2">
            <a:extLst>
              <a:ext uri="{FF2B5EF4-FFF2-40B4-BE49-F238E27FC236}">
                <a16:creationId xmlns:a16="http://schemas.microsoft.com/office/drawing/2014/main" id="{05CB078A-D5DF-4D7C-9CEA-240DF2D62C8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0AC78489-7CA7-47E2-AF1F-A0B405810DA5}"/>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5" name="Zástupný symbol pro zápatí 4">
            <a:extLst>
              <a:ext uri="{FF2B5EF4-FFF2-40B4-BE49-F238E27FC236}">
                <a16:creationId xmlns:a16="http://schemas.microsoft.com/office/drawing/2014/main" id="{537D1065-2ED0-4765-9A82-E330A1927CD2}"/>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C01CAE57-2DBB-41D2-A985-BB2698FC27F0}"/>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404542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3728651-CC2B-4E32-87A5-FC2A5D9038C2}"/>
              </a:ext>
            </a:extLst>
          </p:cNvPr>
          <p:cNvSpPr>
            <a:spLocks noGrp="1"/>
          </p:cNvSpPr>
          <p:nvPr>
            <p:ph type="title" orient="vert"/>
          </p:nvPr>
        </p:nvSpPr>
        <p:spPr>
          <a:xfrm>
            <a:off x="8724900" y="365125"/>
            <a:ext cx="2628900" cy="5811838"/>
          </a:xfrm>
        </p:spPr>
        <p:txBody>
          <a:bodyPr vert="eaVert"/>
          <a:lstStyle/>
          <a:p>
            <a:r>
              <a:rPr lang="cs-CZ"/>
              <a:t>Kliknutím lze upravit styl.</a:t>
            </a:r>
            <a:endParaRPr lang="sk-SK"/>
          </a:p>
        </p:txBody>
      </p:sp>
      <p:sp>
        <p:nvSpPr>
          <p:cNvPr id="3" name="Zástupný symbol pro svislý text 2">
            <a:extLst>
              <a:ext uri="{FF2B5EF4-FFF2-40B4-BE49-F238E27FC236}">
                <a16:creationId xmlns:a16="http://schemas.microsoft.com/office/drawing/2014/main" id="{5A174352-029E-419A-B6CD-3444C88FD2B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FAB481E5-B25C-4D7C-B82C-0D7149A586F4}"/>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5" name="Zástupný symbol pro zápatí 4">
            <a:extLst>
              <a:ext uri="{FF2B5EF4-FFF2-40B4-BE49-F238E27FC236}">
                <a16:creationId xmlns:a16="http://schemas.microsoft.com/office/drawing/2014/main" id="{37623186-5893-4533-94F9-19B8904CE4E2}"/>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F5015840-10EF-4D04-A701-E3B0FACD2D40}"/>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208274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69DB7-F04E-4407-ABDA-926D31919A92}"/>
              </a:ext>
            </a:extLst>
          </p:cNvPr>
          <p:cNvSpPr>
            <a:spLocks noGrp="1"/>
          </p:cNvSpPr>
          <p:nvPr>
            <p:ph type="title"/>
          </p:nvPr>
        </p:nvSpPr>
        <p:spPr/>
        <p:txBody>
          <a:bodyPr/>
          <a:lstStyle/>
          <a:p>
            <a:r>
              <a:rPr lang="cs-CZ"/>
              <a:t>Kliknutím lze upravit styl.</a:t>
            </a:r>
            <a:endParaRPr lang="sk-SK"/>
          </a:p>
        </p:txBody>
      </p:sp>
      <p:sp>
        <p:nvSpPr>
          <p:cNvPr id="3" name="Zástupný obsah 2">
            <a:extLst>
              <a:ext uri="{FF2B5EF4-FFF2-40B4-BE49-F238E27FC236}">
                <a16:creationId xmlns:a16="http://schemas.microsoft.com/office/drawing/2014/main" id="{82659A6F-1A3E-4215-B920-D98AA26DE8B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A881717B-7218-4C79-9F00-EEE900575CA6}"/>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5" name="Zástupný symbol pro zápatí 4">
            <a:extLst>
              <a:ext uri="{FF2B5EF4-FFF2-40B4-BE49-F238E27FC236}">
                <a16:creationId xmlns:a16="http://schemas.microsoft.com/office/drawing/2014/main" id="{907703B7-9D66-478F-81E5-F2F59EC5894A}"/>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FA34544E-A229-419A-B152-76E0FBF3B570}"/>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427709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3369C9-62FF-40A1-9B2F-8C1385396DB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sk-SK"/>
          </a:p>
        </p:txBody>
      </p:sp>
      <p:sp>
        <p:nvSpPr>
          <p:cNvPr id="3" name="Zástupný text 2">
            <a:extLst>
              <a:ext uri="{FF2B5EF4-FFF2-40B4-BE49-F238E27FC236}">
                <a16:creationId xmlns:a16="http://schemas.microsoft.com/office/drawing/2014/main" id="{EFC9D8A8-5AB9-4636-BBE1-9DA5E09B23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DF2C295-05D4-4542-AAA1-32EAE9734C93}"/>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5" name="Zástupný symbol pro zápatí 4">
            <a:extLst>
              <a:ext uri="{FF2B5EF4-FFF2-40B4-BE49-F238E27FC236}">
                <a16:creationId xmlns:a16="http://schemas.microsoft.com/office/drawing/2014/main" id="{1BDBAAF2-ADE1-40CC-A68F-05B9F8C2181F}"/>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CC4A29D8-BB29-4C81-81E5-F67F9DD6C959}"/>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52298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B3FB70-98BC-4A9D-ACED-137CDF9529E3}"/>
              </a:ext>
            </a:extLst>
          </p:cNvPr>
          <p:cNvSpPr>
            <a:spLocks noGrp="1"/>
          </p:cNvSpPr>
          <p:nvPr>
            <p:ph type="title"/>
          </p:nvPr>
        </p:nvSpPr>
        <p:spPr/>
        <p:txBody>
          <a:bodyPr/>
          <a:lstStyle/>
          <a:p>
            <a:r>
              <a:rPr lang="cs-CZ"/>
              <a:t>Kliknutím lze upravit styl.</a:t>
            </a:r>
            <a:endParaRPr lang="sk-SK"/>
          </a:p>
        </p:txBody>
      </p:sp>
      <p:sp>
        <p:nvSpPr>
          <p:cNvPr id="3" name="Zástupný obsah 2">
            <a:extLst>
              <a:ext uri="{FF2B5EF4-FFF2-40B4-BE49-F238E27FC236}">
                <a16:creationId xmlns:a16="http://schemas.microsoft.com/office/drawing/2014/main" id="{AFBC0853-6089-4EE7-AA8E-BE3AA26B996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obsah 3">
            <a:extLst>
              <a:ext uri="{FF2B5EF4-FFF2-40B4-BE49-F238E27FC236}">
                <a16:creationId xmlns:a16="http://schemas.microsoft.com/office/drawing/2014/main" id="{83295283-D743-4E1A-BBC2-D173E96665A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datum 4">
            <a:extLst>
              <a:ext uri="{FF2B5EF4-FFF2-40B4-BE49-F238E27FC236}">
                <a16:creationId xmlns:a16="http://schemas.microsoft.com/office/drawing/2014/main" id="{42B8352B-A595-4152-911F-C6C09B593C45}"/>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6" name="Zástupný symbol pro zápatí 5">
            <a:extLst>
              <a:ext uri="{FF2B5EF4-FFF2-40B4-BE49-F238E27FC236}">
                <a16:creationId xmlns:a16="http://schemas.microsoft.com/office/drawing/2014/main" id="{D748F8E1-86B2-4FC5-9CC0-AE2D04C2B6D3}"/>
              </a:ext>
            </a:extLst>
          </p:cNvPr>
          <p:cNvSpPr>
            <a:spLocks noGrp="1"/>
          </p:cNvSpPr>
          <p:nvPr>
            <p:ph type="ftr" sz="quarter" idx="11"/>
          </p:nvPr>
        </p:nvSpPr>
        <p:spPr/>
        <p:txBody>
          <a:bodyPr/>
          <a:lstStyle/>
          <a:p>
            <a:endParaRPr lang="sk-SK"/>
          </a:p>
        </p:txBody>
      </p:sp>
      <p:sp>
        <p:nvSpPr>
          <p:cNvPr id="7" name="Zástupný symbol pro číslo snímku 6">
            <a:extLst>
              <a:ext uri="{FF2B5EF4-FFF2-40B4-BE49-F238E27FC236}">
                <a16:creationId xmlns:a16="http://schemas.microsoft.com/office/drawing/2014/main" id="{0C522FAB-9C93-456A-94E6-955FD20D3755}"/>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30353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149F1D-FDD1-4BA4-98D7-1E1AED11BD1A}"/>
              </a:ext>
            </a:extLst>
          </p:cNvPr>
          <p:cNvSpPr>
            <a:spLocks noGrp="1"/>
          </p:cNvSpPr>
          <p:nvPr>
            <p:ph type="title"/>
          </p:nvPr>
        </p:nvSpPr>
        <p:spPr>
          <a:xfrm>
            <a:off x="839788" y="365125"/>
            <a:ext cx="10515600" cy="1325563"/>
          </a:xfrm>
        </p:spPr>
        <p:txBody>
          <a:bodyPr/>
          <a:lstStyle/>
          <a:p>
            <a:r>
              <a:rPr lang="cs-CZ"/>
              <a:t>Kliknutím lze upravit styl.</a:t>
            </a:r>
            <a:endParaRPr lang="sk-SK"/>
          </a:p>
        </p:txBody>
      </p:sp>
      <p:sp>
        <p:nvSpPr>
          <p:cNvPr id="3" name="Zástupný text 2">
            <a:extLst>
              <a:ext uri="{FF2B5EF4-FFF2-40B4-BE49-F238E27FC236}">
                <a16:creationId xmlns:a16="http://schemas.microsoft.com/office/drawing/2014/main" id="{7E886369-C4C6-40A4-A631-B4DF59E069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9794518-3396-4572-8785-BB6E72DAB5A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text 4">
            <a:extLst>
              <a:ext uri="{FF2B5EF4-FFF2-40B4-BE49-F238E27FC236}">
                <a16:creationId xmlns:a16="http://schemas.microsoft.com/office/drawing/2014/main" id="{7286FFB9-A9A3-4DED-83A8-98E22464A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2AB65ED-D9EF-4056-863B-44F0366CD5B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7" name="Zástupný symbol pro datum 6">
            <a:extLst>
              <a:ext uri="{FF2B5EF4-FFF2-40B4-BE49-F238E27FC236}">
                <a16:creationId xmlns:a16="http://schemas.microsoft.com/office/drawing/2014/main" id="{60446784-8EB9-4FEE-A20B-900E5A59C996}"/>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8" name="Zástupný symbol pro zápatí 7">
            <a:extLst>
              <a:ext uri="{FF2B5EF4-FFF2-40B4-BE49-F238E27FC236}">
                <a16:creationId xmlns:a16="http://schemas.microsoft.com/office/drawing/2014/main" id="{EF7192F4-F0AF-4216-971D-D159DC65FF80}"/>
              </a:ext>
            </a:extLst>
          </p:cNvPr>
          <p:cNvSpPr>
            <a:spLocks noGrp="1"/>
          </p:cNvSpPr>
          <p:nvPr>
            <p:ph type="ftr" sz="quarter" idx="11"/>
          </p:nvPr>
        </p:nvSpPr>
        <p:spPr/>
        <p:txBody>
          <a:bodyPr/>
          <a:lstStyle/>
          <a:p>
            <a:endParaRPr lang="sk-SK"/>
          </a:p>
        </p:txBody>
      </p:sp>
      <p:sp>
        <p:nvSpPr>
          <p:cNvPr id="9" name="Zástupný symbol pro číslo snímku 8">
            <a:extLst>
              <a:ext uri="{FF2B5EF4-FFF2-40B4-BE49-F238E27FC236}">
                <a16:creationId xmlns:a16="http://schemas.microsoft.com/office/drawing/2014/main" id="{4BBF3703-183B-4A88-8F0C-A2FE656FB1BD}"/>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155150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2E4EF4-E072-4935-9CFB-81534E157A2E}"/>
              </a:ext>
            </a:extLst>
          </p:cNvPr>
          <p:cNvSpPr>
            <a:spLocks noGrp="1"/>
          </p:cNvSpPr>
          <p:nvPr>
            <p:ph type="title"/>
          </p:nvPr>
        </p:nvSpPr>
        <p:spPr/>
        <p:txBody>
          <a:bodyPr/>
          <a:lstStyle/>
          <a:p>
            <a:r>
              <a:rPr lang="cs-CZ"/>
              <a:t>Kliknutím lze upravit styl.</a:t>
            </a:r>
            <a:endParaRPr lang="sk-SK"/>
          </a:p>
        </p:txBody>
      </p:sp>
      <p:sp>
        <p:nvSpPr>
          <p:cNvPr id="3" name="Zástupný symbol pro datum 2">
            <a:extLst>
              <a:ext uri="{FF2B5EF4-FFF2-40B4-BE49-F238E27FC236}">
                <a16:creationId xmlns:a16="http://schemas.microsoft.com/office/drawing/2014/main" id="{3FCE0DDF-9682-4FBB-B989-0117735A8DA1}"/>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4" name="Zástupný symbol pro zápatí 3">
            <a:extLst>
              <a:ext uri="{FF2B5EF4-FFF2-40B4-BE49-F238E27FC236}">
                <a16:creationId xmlns:a16="http://schemas.microsoft.com/office/drawing/2014/main" id="{E87FD7DC-D543-441E-B07C-32802A5D9172}"/>
              </a:ext>
            </a:extLst>
          </p:cNvPr>
          <p:cNvSpPr>
            <a:spLocks noGrp="1"/>
          </p:cNvSpPr>
          <p:nvPr>
            <p:ph type="ftr" sz="quarter" idx="11"/>
          </p:nvPr>
        </p:nvSpPr>
        <p:spPr/>
        <p:txBody>
          <a:bodyPr/>
          <a:lstStyle/>
          <a:p>
            <a:endParaRPr lang="sk-SK"/>
          </a:p>
        </p:txBody>
      </p:sp>
      <p:sp>
        <p:nvSpPr>
          <p:cNvPr id="5" name="Zástupný symbol pro číslo snímku 4">
            <a:extLst>
              <a:ext uri="{FF2B5EF4-FFF2-40B4-BE49-F238E27FC236}">
                <a16:creationId xmlns:a16="http://schemas.microsoft.com/office/drawing/2014/main" id="{66BA42A8-0645-4560-B33E-6E5D5C3CBF6E}"/>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413324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B7B04DD-0E93-43BC-A805-043E696EC66B}"/>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3" name="Zástupný symbol pro zápatí 2">
            <a:extLst>
              <a:ext uri="{FF2B5EF4-FFF2-40B4-BE49-F238E27FC236}">
                <a16:creationId xmlns:a16="http://schemas.microsoft.com/office/drawing/2014/main" id="{88D5E8D0-B838-42AD-9A4F-747017D9DC3E}"/>
              </a:ext>
            </a:extLst>
          </p:cNvPr>
          <p:cNvSpPr>
            <a:spLocks noGrp="1"/>
          </p:cNvSpPr>
          <p:nvPr>
            <p:ph type="ftr" sz="quarter" idx="11"/>
          </p:nvPr>
        </p:nvSpPr>
        <p:spPr/>
        <p:txBody>
          <a:bodyPr/>
          <a:lstStyle/>
          <a:p>
            <a:endParaRPr lang="sk-SK"/>
          </a:p>
        </p:txBody>
      </p:sp>
      <p:sp>
        <p:nvSpPr>
          <p:cNvPr id="4" name="Zástupný symbol pro číslo snímku 3">
            <a:extLst>
              <a:ext uri="{FF2B5EF4-FFF2-40B4-BE49-F238E27FC236}">
                <a16:creationId xmlns:a16="http://schemas.microsoft.com/office/drawing/2014/main" id="{113E3D27-CB42-4A9C-B263-FAEA51DB858F}"/>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137032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A0FCF-970B-46B7-9257-E2409605AF5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sk-SK"/>
          </a:p>
        </p:txBody>
      </p:sp>
      <p:sp>
        <p:nvSpPr>
          <p:cNvPr id="3" name="Zástupný obsah 2">
            <a:extLst>
              <a:ext uri="{FF2B5EF4-FFF2-40B4-BE49-F238E27FC236}">
                <a16:creationId xmlns:a16="http://schemas.microsoft.com/office/drawing/2014/main" id="{F410EAD7-CA0C-4F76-96DB-DF3423BE8C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text 3">
            <a:extLst>
              <a:ext uri="{FF2B5EF4-FFF2-40B4-BE49-F238E27FC236}">
                <a16:creationId xmlns:a16="http://schemas.microsoft.com/office/drawing/2014/main" id="{48DF5547-81EA-438D-BFC8-33AFC743B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47F2A33-4703-4B7A-A2D4-A550A293C090}"/>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6" name="Zástupný symbol pro zápatí 5">
            <a:extLst>
              <a:ext uri="{FF2B5EF4-FFF2-40B4-BE49-F238E27FC236}">
                <a16:creationId xmlns:a16="http://schemas.microsoft.com/office/drawing/2014/main" id="{FE9D3541-15F0-4C18-B2FC-63EF61A51F3D}"/>
              </a:ext>
            </a:extLst>
          </p:cNvPr>
          <p:cNvSpPr>
            <a:spLocks noGrp="1"/>
          </p:cNvSpPr>
          <p:nvPr>
            <p:ph type="ftr" sz="quarter" idx="11"/>
          </p:nvPr>
        </p:nvSpPr>
        <p:spPr/>
        <p:txBody>
          <a:bodyPr/>
          <a:lstStyle/>
          <a:p>
            <a:endParaRPr lang="sk-SK"/>
          </a:p>
        </p:txBody>
      </p:sp>
      <p:sp>
        <p:nvSpPr>
          <p:cNvPr id="7" name="Zástupný symbol pro číslo snímku 6">
            <a:extLst>
              <a:ext uri="{FF2B5EF4-FFF2-40B4-BE49-F238E27FC236}">
                <a16:creationId xmlns:a16="http://schemas.microsoft.com/office/drawing/2014/main" id="{F4978D6D-F4A5-4145-AF76-E796692023E4}"/>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120826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D2F900-9E05-40CF-911C-517D70D6770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sk-SK"/>
          </a:p>
        </p:txBody>
      </p:sp>
      <p:sp>
        <p:nvSpPr>
          <p:cNvPr id="3" name="Zástupný symbol obrázku 2">
            <a:extLst>
              <a:ext uri="{FF2B5EF4-FFF2-40B4-BE49-F238E27FC236}">
                <a16:creationId xmlns:a16="http://schemas.microsoft.com/office/drawing/2014/main" id="{16602264-C882-463E-99F4-7C4FF91F8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6445D166-B7CD-4618-BA61-8765A93F6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9E21376-9656-44DE-A0CC-E03375FD407F}"/>
              </a:ext>
            </a:extLst>
          </p:cNvPr>
          <p:cNvSpPr>
            <a:spLocks noGrp="1"/>
          </p:cNvSpPr>
          <p:nvPr>
            <p:ph type="dt" sz="half" idx="10"/>
          </p:nvPr>
        </p:nvSpPr>
        <p:spPr/>
        <p:txBody>
          <a:bodyPr/>
          <a:lstStyle/>
          <a:p>
            <a:fld id="{5C564F7F-B11A-47A0-AD4C-48475215442B}" type="datetimeFigureOut">
              <a:rPr lang="sk-SK" smtClean="0"/>
              <a:t>17.10.2023</a:t>
            </a:fld>
            <a:endParaRPr lang="sk-SK"/>
          </a:p>
        </p:txBody>
      </p:sp>
      <p:sp>
        <p:nvSpPr>
          <p:cNvPr id="6" name="Zástupný symbol pro zápatí 5">
            <a:extLst>
              <a:ext uri="{FF2B5EF4-FFF2-40B4-BE49-F238E27FC236}">
                <a16:creationId xmlns:a16="http://schemas.microsoft.com/office/drawing/2014/main" id="{022E486F-CD63-4A11-87FC-9DD2CF740D14}"/>
              </a:ext>
            </a:extLst>
          </p:cNvPr>
          <p:cNvSpPr>
            <a:spLocks noGrp="1"/>
          </p:cNvSpPr>
          <p:nvPr>
            <p:ph type="ftr" sz="quarter" idx="11"/>
          </p:nvPr>
        </p:nvSpPr>
        <p:spPr/>
        <p:txBody>
          <a:bodyPr/>
          <a:lstStyle/>
          <a:p>
            <a:endParaRPr lang="sk-SK"/>
          </a:p>
        </p:txBody>
      </p:sp>
      <p:sp>
        <p:nvSpPr>
          <p:cNvPr id="7" name="Zástupný symbol pro číslo snímku 6">
            <a:extLst>
              <a:ext uri="{FF2B5EF4-FFF2-40B4-BE49-F238E27FC236}">
                <a16:creationId xmlns:a16="http://schemas.microsoft.com/office/drawing/2014/main" id="{39EF58F6-8007-4640-B464-B6E3FEB685CB}"/>
              </a:ext>
            </a:extLst>
          </p:cNvPr>
          <p:cNvSpPr>
            <a:spLocks noGrp="1"/>
          </p:cNvSpPr>
          <p:nvPr>
            <p:ph type="sldNum" sz="quarter" idx="12"/>
          </p:nvPr>
        </p:nvSpPr>
        <p:spPr/>
        <p:txBody>
          <a:bodyPr/>
          <a:lstStyle/>
          <a:p>
            <a:fld id="{86AAB51C-C14A-4404-A175-148C02740665}" type="slidenum">
              <a:rPr lang="sk-SK" smtClean="0"/>
              <a:t>‹#›</a:t>
            </a:fld>
            <a:endParaRPr lang="sk-SK"/>
          </a:p>
        </p:txBody>
      </p:sp>
    </p:spTree>
    <p:extLst>
      <p:ext uri="{BB962C8B-B14F-4D97-AF65-F5344CB8AC3E}">
        <p14:creationId xmlns:p14="http://schemas.microsoft.com/office/powerpoint/2010/main" val="343646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2B408C0-8C56-4575-A877-63966941F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sk-SK"/>
          </a:p>
        </p:txBody>
      </p:sp>
      <p:sp>
        <p:nvSpPr>
          <p:cNvPr id="3" name="Zástupný text 2">
            <a:extLst>
              <a:ext uri="{FF2B5EF4-FFF2-40B4-BE49-F238E27FC236}">
                <a16:creationId xmlns:a16="http://schemas.microsoft.com/office/drawing/2014/main" id="{3049B18D-D2B8-480E-B9A0-ADED8C8FED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DB34740C-4E1A-4C23-ABA5-631F3C3B3D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64F7F-B11A-47A0-AD4C-48475215442B}" type="datetimeFigureOut">
              <a:rPr lang="sk-SK" smtClean="0"/>
              <a:t>17.10.2023</a:t>
            </a:fld>
            <a:endParaRPr lang="sk-SK"/>
          </a:p>
        </p:txBody>
      </p:sp>
      <p:sp>
        <p:nvSpPr>
          <p:cNvPr id="5" name="Zástupný symbol pro zápatí 4">
            <a:extLst>
              <a:ext uri="{FF2B5EF4-FFF2-40B4-BE49-F238E27FC236}">
                <a16:creationId xmlns:a16="http://schemas.microsoft.com/office/drawing/2014/main" id="{755A85F8-3701-4DD4-99BE-5AAC4D113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a:extLst>
              <a:ext uri="{FF2B5EF4-FFF2-40B4-BE49-F238E27FC236}">
                <a16:creationId xmlns:a16="http://schemas.microsoft.com/office/drawing/2014/main" id="{047AE5F9-91E0-4277-8F9C-FC413A2159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B51C-C14A-4404-A175-148C02740665}" type="slidenum">
              <a:rPr lang="sk-SK" smtClean="0"/>
              <a:t>‹#›</a:t>
            </a:fld>
            <a:endParaRPr lang="sk-SK"/>
          </a:p>
        </p:txBody>
      </p:sp>
    </p:spTree>
    <p:extLst>
      <p:ext uri="{BB962C8B-B14F-4D97-AF65-F5344CB8AC3E}">
        <p14:creationId xmlns:p14="http://schemas.microsoft.com/office/powerpoint/2010/main" val="430940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svg"/></Relationships>
</file>

<file path=ppt/slides/_rels/slide1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svg"/></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svg"/></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svg"/></Relationships>
</file>

<file path=ppt/slides/_rels/slide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2.svg"/></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s://www.youtube.com/watch?v=nyWHdSu8Zbw&amp;list=PLSP0xs-DZl_-858CmhdFVu7iO4Wf_qSl5&amp;index=3"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Argumentácia </a:t>
            </a:r>
            <a:br>
              <a:rPr lang="sk-SK" dirty="0">
                <a:solidFill>
                  <a:schemeClr val="bg2"/>
                </a:solidFill>
              </a:rPr>
            </a:br>
            <a:r>
              <a:rPr lang="sk-SK" dirty="0">
                <a:solidFill>
                  <a:schemeClr val="bg2"/>
                </a:solidFill>
              </a:rPr>
              <a:t>a refutácia</a:t>
            </a: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3830033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1" y="4745525"/>
            <a:ext cx="8071868" cy="1814809"/>
          </a:xfrm>
        </p:spPr>
        <p:txBody>
          <a:bodyPr>
            <a:normAutofit/>
          </a:bodyPr>
          <a:lstStyle/>
          <a:p>
            <a:r>
              <a:rPr lang="sk-SK" sz="6000" dirty="0">
                <a:solidFill>
                  <a:schemeClr val="bg1"/>
                </a:solidFill>
              </a:rPr>
              <a:t>Vysvetľovanie = dokedy?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pic>
        <p:nvPicPr>
          <p:cNvPr id="4" name="Obrázek 3">
            <a:extLst>
              <a:ext uri="{FF2B5EF4-FFF2-40B4-BE49-F238E27FC236}">
                <a16:creationId xmlns:a16="http://schemas.microsoft.com/office/drawing/2014/main" id="{D0B1D546-AEFB-48BB-884B-C521BA6E1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929" y="5657520"/>
            <a:ext cx="892095" cy="892095"/>
          </a:xfrm>
          <a:prstGeom prst="rect">
            <a:avLst/>
          </a:prstGeom>
        </p:spPr>
      </p:pic>
      <p:pic>
        <p:nvPicPr>
          <p:cNvPr id="11" name="Picture 14" descr="A picture containing text, silhouette&#10;&#10;Description automatically generated">
            <a:extLst>
              <a:ext uri="{FF2B5EF4-FFF2-40B4-BE49-F238E27FC236}">
                <a16:creationId xmlns:a16="http://schemas.microsoft.com/office/drawing/2014/main" id="{F7FC23F1-38C7-4AC5-953A-2F6D5479A717}"/>
              </a:ext>
            </a:extLst>
          </p:cNvPr>
          <p:cNvPicPr>
            <a:picLocks noChangeAspect="1"/>
          </p:cNvPicPr>
          <p:nvPr/>
        </p:nvPicPr>
        <p:blipFill rotWithShape="1">
          <a:blip r:embed="rId4">
            <a:biLevel thresh="50000"/>
            <a:extLst>
              <a:ext uri="{28A0092B-C50C-407E-A947-70E740481C1C}">
                <a14:useLocalDpi xmlns:a14="http://schemas.microsoft.com/office/drawing/2010/main" val="0"/>
              </a:ext>
            </a:extLst>
          </a:blip>
          <a:srcRect r="77552"/>
          <a:stretch/>
        </p:blipFill>
        <p:spPr>
          <a:xfrm>
            <a:off x="1878128" y="-134674"/>
            <a:ext cx="2100283" cy="5262793"/>
          </a:xfrm>
          <a:prstGeom prst="rect">
            <a:avLst/>
          </a:prstGeom>
        </p:spPr>
      </p:pic>
      <p:pic>
        <p:nvPicPr>
          <p:cNvPr id="13" name="Picture 9" descr="A picture containing text, silhouette&#10;&#10;Description automatically generated">
            <a:extLst>
              <a:ext uri="{FF2B5EF4-FFF2-40B4-BE49-F238E27FC236}">
                <a16:creationId xmlns:a16="http://schemas.microsoft.com/office/drawing/2014/main" id="{B8A5DFAE-CFAB-4A94-B6BD-3089F2CC5747}"/>
              </a:ext>
            </a:extLst>
          </p:cNvPr>
          <p:cNvPicPr>
            <a:picLocks noChangeAspect="1"/>
          </p:cNvPicPr>
          <p:nvPr/>
        </p:nvPicPr>
        <p:blipFill rotWithShape="1">
          <a:blip r:embed="rId4">
            <a:biLevel thresh="50000"/>
            <a:extLst>
              <a:ext uri="{28A0092B-C50C-407E-A947-70E740481C1C}">
                <a14:useLocalDpi xmlns:a14="http://schemas.microsoft.com/office/drawing/2010/main" val="0"/>
              </a:ext>
            </a:extLst>
          </a:blip>
          <a:srcRect l="76625"/>
          <a:stretch/>
        </p:blipFill>
        <p:spPr>
          <a:xfrm>
            <a:off x="8097634" y="-230353"/>
            <a:ext cx="2187005" cy="5262793"/>
          </a:xfrm>
          <a:prstGeom prst="rect">
            <a:avLst/>
          </a:prstGeom>
        </p:spPr>
      </p:pic>
      <p:sp>
        <p:nvSpPr>
          <p:cNvPr id="7" name="Vývojový diagram: ukončení 6">
            <a:extLst>
              <a:ext uri="{FF2B5EF4-FFF2-40B4-BE49-F238E27FC236}">
                <a16:creationId xmlns:a16="http://schemas.microsoft.com/office/drawing/2014/main" id="{AFBCB8F2-E65D-4185-BD2C-2066874C7458}"/>
              </a:ext>
            </a:extLst>
          </p:cNvPr>
          <p:cNvSpPr/>
          <p:nvPr/>
        </p:nvSpPr>
        <p:spPr>
          <a:xfrm>
            <a:off x="3598389" y="2588332"/>
            <a:ext cx="2255656" cy="7048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Ľudia z jednej krajiny</a:t>
            </a:r>
          </a:p>
        </p:txBody>
      </p:sp>
      <p:pic>
        <p:nvPicPr>
          <p:cNvPr id="8" name="Obrázek 7">
            <a:extLst>
              <a:ext uri="{FF2B5EF4-FFF2-40B4-BE49-F238E27FC236}">
                <a16:creationId xmlns:a16="http://schemas.microsoft.com/office/drawing/2014/main" id="{2287ED70-CECA-4AC4-9032-46796C23B603}"/>
              </a:ext>
            </a:extLst>
          </p:cNvPr>
          <p:cNvPicPr>
            <a:picLocks noChangeAspect="1"/>
          </p:cNvPicPr>
          <p:nvPr/>
        </p:nvPicPr>
        <p:blipFill rotWithShape="1">
          <a:blip r:embed="rId5">
            <a:extLst>
              <a:ext uri="{28A0092B-C50C-407E-A947-70E740481C1C}">
                <a14:useLocalDpi xmlns:a14="http://schemas.microsoft.com/office/drawing/2010/main" val="0"/>
              </a:ext>
            </a:extLst>
          </a:blip>
          <a:srcRect l="7986" t="38326" r="33711" b="39979"/>
          <a:stretch/>
        </p:blipFill>
        <p:spPr>
          <a:xfrm>
            <a:off x="3774173" y="1509043"/>
            <a:ext cx="4483707" cy="834212"/>
          </a:xfrm>
          <a:prstGeom prst="rect">
            <a:avLst/>
          </a:prstGeom>
        </p:spPr>
      </p:pic>
      <p:sp>
        <p:nvSpPr>
          <p:cNvPr id="16" name="Vývojový diagram: ukončení 15">
            <a:extLst>
              <a:ext uri="{FF2B5EF4-FFF2-40B4-BE49-F238E27FC236}">
                <a16:creationId xmlns:a16="http://schemas.microsoft.com/office/drawing/2014/main" id="{F57F405B-C426-48E1-9B95-96ABE5037DA6}"/>
              </a:ext>
            </a:extLst>
          </p:cNvPr>
          <p:cNvSpPr/>
          <p:nvPr/>
        </p:nvSpPr>
        <p:spPr>
          <a:xfrm>
            <a:off x="5966501" y="2588332"/>
            <a:ext cx="2336123" cy="7048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Ľudia z rovnakej profesie</a:t>
            </a:r>
          </a:p>
        </p:txBody>
      </p:sp>
      <p:sp>
        <p:nvSpPr>
          <p:cNvPr id="18" name="Vývojový diagram: ukončení 17">
            <a:extLst>
              <a:ext uri="{FF2B5EF4-FFF2-40B4-BE49-F238E27FC236}">
                <a16:creationId xmlns:a16="http://schemas.microsoft.com/office/drawing/2014/main" id="{55DD2731-C474-4783-9CAE-D007D850C45A}"/>
              </a:ext>
            </a:extLst>
          </p:cNvPr>
          <p:cNvSpPr/>
          <p:nvPr/>
        </p:nvSpPr>
        <p:spPr>
          <a:xfrm>
            <a:off x="4726217" y="3429000"/>
            <a:ext cx="2336123" cy="7048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Šéf a podriadení</a:t>
            </a:r>
          </a:p>
        </p:txBody>
      </p:sp>
    </p:spTree>
    <p:extLst>
      <p:ext uri="{BB962C8B-B14F-4D97-AF65-F5344CB8AC3E}">
        <p14:creationId xmlns:p14="http://schemas.microsoft.com/office/powerpoint/2010/main" val="31108131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Ako má vyzerať </a:t>
            </a:r>
            <a:r>
              <a:rPr lang="sk-SK" sz="4000" dirty="0" err="1">
                <a:solidFill>
                  <a:schemeClr val="bg1"/>
                </a:solidFill>
              </a:rPr>
              <a:t>kejsovanie</a:t>
            </a:r>
            <a:r>
              <a:rPr lang="sk-SK" sz="4000" dirty="0">
                <a:solidFill>
                  <a:schemeClr val="bg1"/>
                </a:solidFill>
              </a:rPr>
              <a:t>?</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1815882"/>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Kejs</a:t>
            </a:r>
            <a:r>
              <a:rPr lang="en-US" sz="2800" dirty="0"/>
              <a:t>= </a:t>
            </a:r>
            <a:r>
              <a:rPr lang="en-US" sz="2800" dirty="0" err="1"/>
              <a:t>argumentačná</a:t>
            </a:r>
            <a:r>
              <a:rPr lang="en-US" sz="2800" dirty="0"/>
              <a:t> </a:t>
            </a:r>
            <a:r>
              <a:rPr lang="en-US" sz="2800" dirty="0" err="1"/>
              <a:t>línia</a:t>
            </a:r>
            <a:r>
              <a:rPr lang="en-US" sz="2800" dirty="0"/>
              <a:t> </a:t>
            </a:r>
          </a:p>
          <a:p>
            <a:pPr marL="285750" indent="-285750">
              <a:buClr>
                <a:schemeClr val="bg1"/>
              </a:buClr>
              <a:buFont typeface="Epilogue" pitchFamily="2" charset="-18"/>
              <a:buChar char="→"/>
            </a:pPr>
            <a:r>
              <a:rPr lang="en-US" sz="2800" dirty="0"/>
              <a:t> Brainstorming </a:t>
            </a:r>
          </a:p>
          <a:p>
            <a:pPr>
              <a:buClr>
                <a:schemeClr val="bg1"/>
              </a:buClr>
            </a:pPr>
            <a:endParaRPr lang="en-US" sz="2800" dirty="0"/>
          </a:p>
          <a:p>
            <a:pPr marL="285750" indent="-285750">
              <a:buClr>
                <a:schemeClr val="bg1"/>
              </a:buClr>
              <a:buFont typeface="Epilogue" pitchFamily="2" charset="-18"/>
              <a:buChar char="→"/>
            </a:pPr>
            <a:endParaRPr lang="en-US" sz="2800" dirty="0"/>
          </a:p>
        </p:txBody>
      </p:sp>
      <p:sp>
        <p:nvSpPr>
          <p:cNvPr id="3" name="Rounded Rectangle 2">
            <a:extLst>
              <a:ext uri="{FF2B5EF4-FFF2-40B4-BE49-F238E27FC236}">
                <a16:creationId xmlns:a16="http://schemas.microsoft.com/office/drawing/2014/main" id="{13D21D75-4D84-B2D8-CA10-7E775224736B}"/>
              </a:ext>
            </a:extLst>
          </p:cNvPr>
          <p:cNvSpPr/>
          <p:nvPr/>
        </p:nvSpPr>
        <p:spPr>
          <a:xfrm>
            <a:off x="6576646" y="1594338"/>
            <a:ext cx="3716216" cy="1113693"/>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C867DA8-3586-8523-255E-8FA191237521}"/>
              </a:ext>
            </a:extLst>
          </p:cNvPr>
          <p:cNvSpPr txBox="1"/>
          <p:nvPr/>
        </p:nvSpPr>
        <p:spPr>
          <a:xfrm>
            <a:off x="7303226" y="1889574"/>
            <a:ext cx="2316147" cy="523220"/>
          </a:xfrm>
          <a:prstGeom prst="rect">
            <a:avLst/>
          </a:prstGeom>
          <a:noFill/>
        </p:spPr>
        <p:txBody>
          <a:bodyPr wrap="none" rtlCol="0">
            <a:spAutoFit/>
          </a:bodyPr>
          <a:lstStyle/>
          <a:p>
            <a:r>
              <a:rPr lang="en-US" sz="2800" dirty="0"/>
              <a:t>Brainstorming </a:t>
            </a:r>
          </a:p>
        </p:txBody>
      </p:sp>
      <p:cxnSp>
        <p:nvCxnSpPr>
          <p:cNvPr id="9" name="Straight Arrow Connector 8">
            <a:extLst>
              <a:ext uri="{FF2B5EF4-FFF2-40B4-BE49-F238E27FC236}">
                <a16:creationId xmlns:a16="http://schemas.microsoft.com/office/drawing/2014/main" id="{E675EDBC-FE23-2531-82DF-D776C8199F91}"/>
              </a:ext>
            </a:extLst>
          </p:cNvPr>
          <p:cNvCxnSpPr/>
          <p:nvPr/>
        </p:nvCxnSpPr>
        <p:spPr>
          <a:xfrm flipH="1">
            <a:off x="7139354" y="2907323"/>
            <a:ext cx="703384" cy="11957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C25BA0-44DF-CA07-2B49-97DDD1F610E2}"/>
              </a:ext>
            </a:extLst>
          </p:cNvPr>
          <p:cNvCxnSpPr>
            <a:cxnSpLocks/>
          </p:cNvCxnSpPr>
          <p:nvPr/>
        </p:nvCxnSpPr>
        <p:spPr>
          <a:xfrm>
            <a:off x="9085384" y="2907323"/>
            <a:ext cx="738555" cy="11957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3B02663D-BFED-BEA2-7480-7DF5B16FDFB3}"/>
              </a:ext>
            </a:extLst>
          </p:cNvPr>
          <p:cNvSpPr/>
          <p:nvPr/>
        </p:nvSpPr>
        <p:spPr>
          <a:xfrm>
            <a:off x="5439507" y="4314092"/>
            <a:ext cx="2766646" cy="1019909"/>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03F1A3B-C871-71E8-23A6-8DC0C7278BA6}"/>
              </a:ext>
            </a:extLst>
          </p:cNvPr>
          <p:cNvSpPr/>
          <p:nvPr/>
        </p:nvSpPr>
        <p:spPr>
          <a:xfrm>
            <a:off x="8607897" y="4342952"/>
            <a:ext cx="2766646" cy="1019909"/>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DA86409-0E63-3C43-FA12-A0FDAAEEE87E}"/>
              </a:ext>
            </a:extLst>
          </p:cNvPr>
          <p:cNvSpPr txBox="1"/>
          <p:nvPr/>
        </p:nvSpPr>
        <p:spPr>
          <a:xfrm>
            <a:off x="5621214" y="4562436"/>
            <a:ext cx="2403231"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t>Individuálny</a:t>
            </a:r>
            <a:endParaRPr lang="en-US" sz="2800" dirty="0"/>
          </a:p>
        </p:txBody>
      </p:sp>
      <p:sp>
        <p:nvSpPr>
          <p:cNvPr id="14" name="TextBox 13">
            <a:extLst>
              <a:ext uri="{FF2B5EF4-FFF2-40B4-BE49-F238E27FC236}">
                <a16:creationId xmlns:a16="http://schemas.microsoft.com/office/drawing/2014/main" id="{FF2442DF-E4F2-E338-E355-CD1AD4E18505}"/>
              </a:ext>
            </a:extLst>
          </p:cNvPr>
          <p:cNvSpPr txBox="1"/>
          <p:nvPr/>
        </p:nvSpPr>
        <p:spPr>
          <a:xfrm>
            <a:off x="9058889" y="4457054"/>
            <a:ext cx="1530099" cy="523220"/>
          </a:xfrm>
          <a:prstGeom prst="rect">
            <a:avLst/>
          </a:prstGeom>
          <a:noFill/>
        </p:spPr>
        <p:txBody>
          <a:bodyPr wrap="none" rtlCol="0">
            <a:spAutoFit/>
          </a:bodyPr>
          <a:lstStyle/>
          <a:p>
            <a:pPr marL="285750" indent="-285750">
              <a:buFont typeface="Arial" panose="020B0604020202020204" pitchFamily="34" charset="0"/>
              <a:buChar char="•"/>
            </a:pPr>
            <a:r>
              <a:rPr lang="en-US" sz="2800" dirty="0" err="1"/>
              <a:t>Tímový</a:t>
            </a:r>
            <a:endParaRPr lang="en-US" sz="2800" dirty="0"/>
          </a:p>
        </p:txBody>
      </p:sp>
    </p:spTree>
    <p:extLst>
      <p:ext uri="{BB962C8B-B14F-4D97-AF65-F5344CB8AC3E}">
        <p14:creationId xmlns:p14="http://schemas.microsoft.com/office/powerpoint/2010/main" val="28037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1" grpId="0" animBg="1"/>
      <p:bldP spid="12" grpId="0" animBg="1"/>
      <p:bldP spid="13" grpId="0"/>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Vyskúšame si to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2677656"/>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Téza</a:t>
            </a:r>
            <a:r>
              <a:rPr lang="en-US" sz="2800" dirty="0"/>
              <a:t>:</a:t>
            </a:r>
          </a:p>
          <a:p>
            <a:pPr marL="285750" indent="-285750">
              <a:buClr>
                <a:schemeClr val="bg1"/>
              </a:buClr>
              <a:buFont typeface="Epilogue" pitchFamily="2" charset="-18"/>
              <a:buChar char="→"/>
            </a:pPr>
            <a:endParaRPr lang="en-US" sz="2800" dirty="0"/>
          </a:p>
          <a:p>
            <a:pPr algn="ctr">
              <a:buClr>
                <a:schemeClr val="bg1"/>
              </a:buClr>
            </a:pPr>
            <a:r>
              <a:rPr lang="en-US" sz="2800" dirty="0"/>
              <a:t>	</a:t>
            </a:r>
            <a:r>
              <a:rPr lang="en-US" sz="2800" i="1" dirty="0" err="1"/>
              <a:t>Najzásadnejšie</a:t>
            </a:r>
            <a:r>
              <a:rPr lang="en-US" sz="2800" i="1" dirty="0"/>
              <a:t> </a:t>
            </a:r>
            <a:r>
              <a:rPr lang="en-US" sz="2800" i="1" dirty="0" err="1"/>
              <a:t>trestné</a:t>
            </a:r>
            <a:r>
              <a:rPr lang="en-US" sz="2800" i="1" dirty="0"/>
              <a:t> </a:t>
            </a:r>
            <a:r>
              <a:rPr lang="en-US" sz="2800" i="1" dirty="0" err="1"/>
              <a:t>procesy</a:t>
            </a:r>
            <a:r>
              <a:rPr lang="en-US" sz="2800" i="1" dirty="0"/>
              <a:t> by </a:t>
            </a:r>
            <a:r>
              <a:rPr lang="en-US" sz="2800" i="1" dirty="0" err="1"/>
              <a:t>mali</a:t>
            </a:r>
            <a:r>
              <a:rPr lang="en-US" sz="2800" i="1" dirty="0"/>
              <a:t> </a:t>
            </a:r>
            <a:r>
              <a:rPr lang="en-US" sz="2800" i="1" dirty="0" err="1"/>
              <a:t>byť</a:t>
            </a:r>
            <a:r>
              <a:rPr lang="en-US" sz="2800" i="1" dirty="0"/>
              <a:t> </a:t>
            </a:r>
            <a:r>
              <a:rPr lang="en-US" sz="2800" i="1" dirty="0" err="1"/>
              <a:t>vysielané</a:t>
            </a:r>
            <a:r>
              <a:rPr lang="en-US" sz="2800" i="1" dirty="0"/>
              <a:t> v </a:t>
            </a:r>
            <a:r>
              <a:rPr lang="en-US" sz="2800" i="1" dirty="0" err="1"/>
              <a:t>televízii</a:t>
            </a:r>
            <a:r>
              <a:rPr lang="en-US" sz="2800" i="1" dirty="0"/>
              <a:t>. </a:t>
            </a:r>
          </a:p>
          <a:p>
            <a:pPr>
              <a:buClr>
                <a:schemeClr val="bg1"/>
              </a:buClr>
            </a:pPr>
            <a:endParaRPr lang="en-US" sz="2800" dirty="0"/>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9167937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Zásady individuálneho brainstormingu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3108543"/>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Trvanie</a:t>
            </a:r>
            <a:r>
              <a:rPr lang="en-US" sz="2800" dirty="0"/>
              <a:t> </a:t>
            </a:r>
            <a:r>
              <a:rPr lang="en-US" sz="2800" dirty="0" err="1"/>
              <a:t>maximálne</a:t>
            </a:r>
            <a:r>
              <a:rPr lang="en-US" sz="2800" dirty="0"/>
              <a:t> 7-10 </a:t>
            </a:r>
            <a:r>
              <a:rPr lang="en-US" sz="2800" dirty="0" err="1"/>
              <a:t>minút</a:t>
            </a:r>
            <a:r>
              <a:rPr lang="en-US" sz="2800" dirty="0"/>
              <a:t>, </a:t>
            </a:r>
            <a:r>
              <a:rPr lang="en-US" sz="2800" dirty="0" err="1"/>
              <a:t>optimálne</a:t>
            </a:r>
            <a:r>
              <a:rPr lang="en-US" sz="2800" dirty="0"/>
              <a:t> 5</a:t>
            </a:r>
          </a:p>
          <a:p>
            <a:pPr marL="285750" indent="-285750">
              <a:buClr>
                <a:schemeClr val="bg1"/>
              </a:buClr>
              <a:buFont typeface="Epilogue" pitchFamily="2" charset="-18"/>
              <a:buChar char="→"/>
            </a:pPr>
            <a:r>
              <a:rPr lang="en-US" sz="2800" dirty="0" err="1"/>
              <a:t>Zapíšte</a:t>
            </a:r>
            <a:r>
              <a:rPr lang="en-US" sz="2800" dirty="0"/>
              <a:t> </a:t>
            </a:r>
            <a:r>
              <a:rPr lang="en-US" sz="2800" dirty="0" err="1"/>
              <a:t>si</a:t>
            </a:r>
            <a:r>
              <a:rPr lang="en-US" sz="2800" dirty="0"/>
              <a:t> </a:t>
            </a:r>
            <a:r>
              <a:rPr lang="en-US" sz="2800" dirty="0" err="1"/>
              <a:t>všetky</a:t>
            </a:r>
            <a:r>
              <a:rPr lang="en-US" sz="2800" dirty="0"/>
              <a:t> </a:t>
            </a:r>
            <a:r>
              <a:rPr lang="en-US" sz="2800" dirty="0" err="1"/>
              <a:t>nápady</a:t>
            </a:r>
            <a:endParaRPr lang="en-US" sz="2800" dirty="0"/>
          </a:p>
          <a:p>
            <a:pPr marL="285750" indent="-285750">
              <a:buClr>
                <a:schemeClr val="bg1"/>
              </a:buClr>
              <a:buFont typeface="Epilogue" pitchFamily="2" charset="-18"/>
              <a:buChar char="→"/>
            </a:pPr>
            <a:r>
              <a:rPr lang="en-US" sz="2800" dirty="0" err="1"/>
              <a:t>Rozmýšlajte</a:t>
            </a:r>
            <a:r>
              <a:rPr lang="en-US" sz="2800" dirty="0"/>
              <a:t> o </a:t>
            </a:r>
            <a:r>
              <a:rPr lang="en-US" sz="2800" dirty="0" err="1"/>
              <a:t>téme</a:t>
            </a:r>
            <a:r>
              <a:rPr lang="en-US" sz="2800" dirty="0"/>
              <a:t> </a:t>
            </a:r>
            <a:r>
              <a:rPr lang="en-US" sz="2800" dirty="0" err="1"/>
              <a:t>ako</a:t>
            </a:r>
            <a:r>
              <a:rPr lang="en-US" sz="2800" dirty="0"/>
              <a:t> </a:t>
            </a:r>
            <a:r>
              <a:rPr lang="en-US" sz="2800" dirty="0" err="1"/>
              <a:t>celok</a:t>
            </a:r>
            <a:endParaRPr lang="en-US" sz="2800" dirty="0"/>
          </a:p>
          <a:p>
            <a:pPr marL="285750" indent="-285750">
              <a:buClr>
                <a:schemeClr val="bg1"/>
              </a:buClr>
              <a:buFont typeface="Epilogue" pitchFamily="2" charset="-18"/>
              <a:buChar char="→"/>
            </a:pPr>
            <a:r>
              <a:rPr lang="en-US" sz="2800" dirty="0"/>
              <a:t>Patria </a:t>
            </a:r>
            <a:r>
              <a:rPr lang="en-US" sz="2800" dirty="0" err="1"/>
              <a:t>tu</a:t>
            </a:r>
            <a:r>
              <a:rPr lang="en-US" sz="2800" dirty="0"/>
              <a:t> </a:t>
            </a:r>
            <a:r>
              <a:rPr lang="en-US" sz="2800" dirty="0" err="1"/>
              <a:t>aj</a:t>
            </a:r>
            <a:r>
              <a:rPr lang="en-US" sz="2800" dirty="0"/>
              <a:t> </a:t>
            </a:r>
            <a:r>
              <a:rPr lang="en-US" sz="2800" dirty="0" err="1"/>
              <a:t>nápady</a:t>
            </a:r>
            <a:r>
              <a:rPr lang="en-US" sz="2800" dirty="0"/>
              <a:t> </a:t>
            </a:r>
            <a:r>
              <a:rPr lang="en-US" sz="2800" dirty="0" err="1"/>
              <a:t>na</a:t>
            </a:r>
            <a:r>
              <a:rPr lang="en-US" sz="2800" dirty="0"/>
              <a:t> </a:t>
            </a:r>
            <a:r>
              <a:rPr lang="en-US" sz="2800" dirty="0" err="1"/>
              <a:t>definície</a:t>
            </a:r>
            <a:r>
              <a:rPr lang="en-US" sz="2800" dirty="0"/>
              <a:t> a framing </a:t>
            </a:r>
          </a:p>
          <a:p>
            <a:pPr marL="285750" indent="-285750">
              <a:buClr>
                <a:schemeClr val="bg1"/>
              </a:buClr>
              <a:buFont typeface="Epilogue" pitchFamily="2" charset="-18"/>
              <a:buChar char="→"/>
            </a:pPr>
            <a:endParaRPr lang="en-US" sz="2800" dirty="0"/>
          </a:p>
          <a:p>
            <a:pPr algn="ctr">
              <a:buClr>
                <a:schemeClr val="bg1"/>
              </a:buClr>
            </a:pP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23845892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Zásady tímového brainstormingu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3539430"/>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Trvanie</a:t>
            </a:r>
            <a:r>
              <a:rPr lang="en-US" sz="2800" dirty="0"/>
              <a:t> </a:t>
            </a:r>
            <a:r>
              <a:rPr lang="en-US" sz="2800" dirty="0" err="1"/>
              <a:t>maximálne</a:t>
            </a:r>
            <a:r>
              <a:rPr lang="en-US" sz="2800" dirty="0"/>
              <a:t> 15 </a:t>
            </a:r>
            <a:r>
              <a:rPr lang="en-US" sz="2800" dirty="0" err="1"/>
              <a:t>minút</a:t>
            </a:r>
            <a:r>
              <a:rPr lang="en-US" sz="2800" dirty="0"/>
              <a:t> </a:t>
            </a:r>
            <a:r>
              <a:rPr lang="en-US" sz="2800" dirty="0" err="1"/>
              <a:t>optimálne</a:t>
            </a:r>
            <a:r>
              <a:rPr lang="en-US" sz="2800" dirty="0"/>
              <a:t> do 10</a:t>
            </a:r>
          </a:p>
          <a:p>
            <a:pPr marL="285750" indent="-285750">
              <a:buClr>
                <a:schemeClr val="bg1"/>
              </a:buClr>
              <a:buFont typeface="Epilogue" pitchFamily="2" charset="-18"/>
              <a:buChar char="→"/>
            </a:pPr>
            <a:r>
              <a:rPr lang="en-US" sz="2800" dirty="0" err="1"/>
              <a:t>Vypočujte</a:t>
            </a:r>
            <a:r>
              <a:rPr lang="en-US" sz="2800" dirty="0"/>
              <a:t> </a:t>
            </a:r>
            <a:r>
              <a:rPr lang="en-US" sz="2800" dirty="0" err="1"/>
              <a:t>si</a:t>
            </a:r>
            <a:r>
              <a:rPr lang="en-US" sz="2800" dirty="0"/>
              <a:t> </a:t>
            </a:r>
            <a:r>
              <a:rPr lang="en-US" sz="2800" dirty="0" err="1"/>
              <a:t>všetkých</a:t>
            </a:r>
            <a:endParaRPr lang="en-US" sz="2800" dirty="0"/>
          </a:p>
          <a:p>
            <a:pPr marL="285750" indent="-285750">
              <a:buClr>
                <a:schemeClr val="bg1"/>
              </a:buClr>
              <a:buFont typeface="Epilogue" pitchFamily="2" charset="-18"/>
              <a:buChar char="→"/>
            </a:pPr>
            <a:r>
              <a:rPr lang="en-US" sz="2800" dirty="0" err="1"/>
              <a:t>Spájajte</a:t>
            </a:r>
            <a:r>
              <a:rPr lang="en-US" sz="2800" dirty="0"/>
              <a:t> </a:t>
            </a:r>
            <a:r>
              <a:rPr lang="en-US" sz="2800" dirty="0" err="1"/>
              <a:t>nápady</a:t>
            </a:r>
            <a:r>
              <a:rPr lang="en-US" sz="2800" dirty="0"/>
              <a:t> do </a:t>
            </a:r>
            <a:r>
              <a:rPr lang="en-US" sz="2800" dirty="0" err="1"/>
              <a:t>logických</a:t>
            </a:r>
            <a:r>
              <a:rPr lang="en-US" sz="2800" dirty="0"/>
              <a:t> </a:t>
            </a:r>
            <a:r>
              <a:rPr lang="en-US" sz="2800" dirty="0" err="1"/>
              <a:t>celkov</a:t>
            </a:r>
            <a:endParaRPr lang="en-US" sz="2800" dirty="0"/>
          </a:p>
          <a:p>
            <a:pPr marL="285750" indent="-285750">
              <a:buClr>
                <a:schemeClr val="bg1"/>
              </a:buClr>
              <a:buFont typeface="Epilogue" pitchFamily="2" charset="-18"/>
              <a:buChar char="→"/>
            </a:pPr>
            <a:r>
              <a:rPr lang="en-US" sz="2800" dirty="0" err="1"/>
              <a:t>Dohodnite</a:t>
            </a:r>
            <a:r>
              <a:rPr lang="en-US" sz="2800" dirty="0"/>
              <a:t> </a:t>
            </a:r>
            <a:r>
              <a:rPr lang="en-US" sz="2800" dirty="0" err="1"/>
              <a:t>sa</a:t>
            </a:r>
            <a:r>
              <a:rPr lang="en-US" sz="2800" dirty="0"/>
              <a:t> </a:t>
            </a:r>
            <a:r>
              <a:rPr lang="en-US" sz="2800" dirty="0" err="1"/>
              <a:t>tak</a:t>
            </a:r>
            <a:r>
              <a:rPr lang="en-US" sz="2800" dirty="0"/>
              <a:t> aby </a:t>
            </a:r>
            <a:r>
              <a:rPr lang="en-US" sz="2800" dirty="0" err="1"/>
              <a:t>tomu</a:t>
            </a:r>
            <a:r>
              <a:rPr lang="en-US" sz="2800" dirty="0"/>
              <a:t> </a:t>
            </a:r>
            <a:r>
              <a:rPr lang="en-US" sz="2800" dirty="0" err="1"/>
              <a:t>všetci</a:t>
            </a:r>
            <a:r>
              <a:rPr lang="en-US" sz="2800" dirty="0"/>
              <a:t> </a:t>
            </a:r>
            <a:r>
              <a:rPr lang="en-US" sz="2800" dirty="0" err="1"/>
              <a:t>rozumeli</a:t>
            </a:r>
            <a:r>
              <a:rPr lang="en-US" sz="2800" dirty="0"/>
              <a:t> a </a:t>
            </a:r>
            <a:r>
              <a:rPr lang="en-US" sz="2800" dirty="0" err="1"/>
              <a:t>súhlasili</a:t>
            </a:r>
            <a:r>
              <a:rPr lang="en-US" sz="2800" dirty="0"/>
              <a:t> s </a:t>
            </a:r>
            <a:r>
              <a:rPr lang="en-US" sz="2800" dirty="0" err="1"/>
              <a:t>tým</a:t>
            </a:r>
            <a:endParaRPr lang="en-US" sz="2800" dirty="0"/>
          </a:p>
          <a:p>
            <a:pPr marL="285750" indent="-285750">
              <a:buClr>
                <a:schemeClr val="bg1"/>
              </a:buClr>
              <a:buFont typeface="Epilogue" pitchFamily="2" charset="-18"/>
              <a:buChar char="→"/>
            </a:pPr>
            <a:endParaRPr lang="en-US" sz="2800" dirty="0"/>
          </a:p>
          <a:p>
            <a:pPr algn="ctr">
              <a:buClr>
                <a:schemeClr val="bg1"/>
              </a:buClr>
            </a:pP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2649216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Výber a budovanie argumentov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471648" y="2005094"/>
            <a:ext cx="11720351" cy="5647700"/>
          </a:xfrm>
          <a:prstGeom prst="rect">
            <a:avLst/>
          </a:prstGeom>
          <a:noFill/>
        </p:spPr>
        <p:txBody>
          <a:bodyPr wrap="square" rtlCol="0">
            <a:spAutoFit/>
          </a:bodyPr>
          <a:lstStyle/>
          <a:p>
            <a:pPr marL="285750" indent="-285750">
              <a:buClr>
                <a:schemeClr val="bg1"/>
              </a:buClr>
              <a:buFont typeface="Epilogue" pitchFamily="2" charset="-18"/>
              <a:buChar char="→"/>
            </a:pPr>
            <a:r>
              <a:rPr lang="en-US" sz="2300" dirty="0" err="1"/>
              <a:t>Trvanie</a:t>
            </a:r>
            <a:r>
              <a:rPr lang="en-US" sz="2300" dirty="0"/>
              <a:t> </a:t>
            </a:r>
            <a:r>
              <a:rPr lang="en-US" sz="2300" dirty="0" err="1"/>
              <a:t>maximálne</a:t>
            </a:r>
            <a:r>
              <a:rPr lang="en-US" sz="2300" dirty="0"/>
              <a:t> 20 </a:t>
            </a:r>
            <a:r>
              <a:rPr lang="en-US" sz="2300" dirty="0" err="1"/>
              <a:t>minút</a:t>
            </a:r>
            <a:r>
              <a:rPr lang="en-US" sz="2300" dirty="0"/>
              <a:t> </a:t>
            </a:r>
            <a:r>
              <a:rPr lang="en-US" sz="2300" dirty="0" err="1"/>
              <a:t>optimálne</a:t>
            </a:r>
            <a:r>
              <a:rPr lang="en-US" sz="2300" dirty="0"/>
              <a:t> do 15</a:t>
            </a:r>
          </a:p>
          <a:p>
            <a:pPr marL="285750" indent="-285750">
              <a:buClr>
                <a:schemeClr val="bg1"/>
              </a:buClr>
              <a:buFont typeface="Epilogue" pitchFamily="2" charset="-18"/>
              <a:buChar char="→"/>
            </a:pPr>
            <a:endParaRPr lang="en-US" sz="2300" dirty="0"/>
          </a:p>
          <a:p>
            <a:pPr marL="285750" indent="-285750">
              <a:buClr>
                <a:schemeClr val="bg1"/>
              </a:buClr>
              <a:buFont typeface="Epilogue" pitchFamily="2" charset="-18"/>
              <a:buChar char="→"/>
            </a:pPr>
            <a:r>
              <a:rPr lang="en-US" sz="2300" dirty="0" err="1"/>
              <a:t>Určite</a:t>
            </a:r>
            <a:r>
              <a:rPr lang="en-US" sz="2300" dirty="0"/>
              <a:t> </a:t>
            </a:r>
            <a:r>
              <a:rPr lang="en-US" sz="2300" dirty="0" err="1"/>
              <a:t>si</a:t>
            </a:r>
            <a:r>
              <a:rPr lang="en-US" sz="2300" dirty="0"/>
              <a:t> </a:t>
            </a:r>
            <a:r>
              <a:rPr lang="en-US" sz="2300" dirty="0" err="1"/>
              <a:t>kritérium</a:t>
            </a:r>
            <a:r>
              <a:rPr lang="en-US" sz="2300" dirty="0"/>
              <a:t> </a:t>
            </a:r>
            <a:r>
              <a:rPr lang="en-US" sz="2300" dirty="0" err="1"/>
              <a:t>podľa</a:t>
            </a:r>
            <a:r>
              <a:rPr lang="en-US" sz="2300" dirty="0"/>
              <a:t> </a:t>
            </a:r>
            <a:r>
              <a:rPr lang="en-US" sz="2300" dirty="0" err="1"/>
              <a:t>čoho</a:t>
            </a:r>
            <a:r>
              <a:rPr lang="en-US" sz="2300" dirty="0"/>
              <a:t> </a:t>
            </a:r>
            <a:r>
              <a:rPr lang="en-US" sz="2300" dirty="0" err="1"/>
              <a:t>argumenty</a:t>
            </a:r>
            <a:r>
              <a:rPr lang="en-US" sz="2300" dirty="0"/>
              <a:t> </a:t>
            </a:r>
            <a:r>
              <a:rPr lang="en-US" sz="2300" dirty="0" err="1"/>
              <a:t>budete</a:t>
            </a:r>
            <a:r>
              <a:rPr lang="en-US" sz="2300" dirty="0"/>
              <a:t> </a:t>
            </a:r>
            <a:r>
              <a:rPr lang="en-US" sz="2300" dirty="0" err="1"/>
              <a:t>vyberať</a:t>
            </a:r>
            <a:r>
              <a:rPr lang="en-US" sz="2300" dirty="0"/>
              <a:t> </a:t>
            </a:r>
          </a:p>
          <a:p>
            <a:pPr>
              <a:buClr>
                <a:schemeClr val="bg1"/>
              </a:buClr>
            </a:pPr>
            <a:r>
              <a:rPr lang="en-US" sz="2300" dirty="0"/>
              <a:t>	</a:t>
            </a:r>
            <a:r>
              <a:rPr lang="en-US" sz="2300" i="1" dirty="0" err="1"/>
              <a:t>napríklad</a:t>
            </a:r>
            <a:r>
              <a:rPr lang="en-US" sz="2300" i="1" dirty="0"/>
              <a:t>: </a:t>
            </a:r>
            <a:r>
              <a:rPr lang="en-US" sz="2300" i="1" dirty="0" err="1"/>
              <a:t>koľko</a:t>
            </a:r>
            <a:r>
              <a:rPr lang="en-US" sz="2300" i="1" dirty="0"/>
              <a:t> </a:t>
            </a:r>
            <a:r>
              <a:rPr lang="en-US" sz="2300" i="1" dirty="0" err="1"/>
              <a:t>ľudí</a:t>
            </a:r>
            <a:r>
              <a:rPr lang="en-US" sz="2300" i="1" dirty="0"/>
              <a:t> </a:t>
            </a:r>
            <a:r>
              <a:rPr lang="en-US" sz="2300" i="1" dirty="0" err="1"/>
              <a:t>zasahujú</a:t>
            </a:r>
            <a:r>
              <a:rPr lang="en-US" sz="2300" i="1" dirty="0"/>
              <a:t>, </a:t>
            </a:r>
            <a:r>
              <a:rPr lang="en-US" sz="2300" i="1" dirty="0" err="1"/>
              <a:t>akej</a:t>
            </a:r>
            <a:r>
              <a:rPr lang="en-US" sz="2300" i="1" dirty="0"/>
              <a:t> </a:t>
            </a:r>
            <a:r>
              <a:rPr lang="en-US" sz="2300" i="1" dirty="0" err="1"/>
              <a:t>problematike</a:t>
            </a:r>
            <a:r>
              <a:rPr lang="en-US" sz="2300" i="1" dirty="0"/>
              <a:t> </a:t>
            </a:r>
            <a:r>
              <a:rPr lang="en-US" sz="2300" i="1" dirty="0" err="1"/>
              <a:t>sa</a:t>
            </a:r>
            <a:r>
              <a:rPr lang="en-US" sz="2300" i="1" dirty="0"/>
              <a:t> </a:t>
            </a:r>
            <a:r>
              <a:rPr lang="en-US" sz="2300" i="1" dirty="0" err="1"/>
              <a:t>venujú</a:t>
            </a:r>
            <a:r>
              <a:rPr lang="en-US" sz="2300" i="1" dirty="0"/>
              <a:t>, </a:t>
            </a:r>
            <a:r>
              <a:rPr lang="en-US" sz="2300" i="1" dirty="0" err="1"/>
              <a:t>aké</a:t>
            </a:r>
            <a:r>
              <a:rPr lang="en-US" sz="2300" i="1" dirty="0"/>
              <a:t> a </a:t>
            </a:r>
            <a:r>
              <a:rPr lang="en-US" sz="2300" i="1" dirty="0" err="1"/>
              <a:t>či</a:t>
            </a:r>
            <a:r>
              <a:rPr lang="en-US" sz="2300" i="1" dirty="0"/>
              <a:t> </a:t>
            </a:r>
            <a:r>
              <a:rPr lang="en-US" sz="2300" i="1" dirty="0" err="1"/>
              <a:t>poznáte</a:t>
            </a:r>
            <a:r>
              <a:rPr lang="en-US" sz="2300" i="1" dirty="0"/>
              <a:t> 	</a:t>
            </a:r>
            <a:r>
              <a:rPr lang="en-US" sz="2300" i="1" dirty="0" err="1"/>
              <a:t>dôkazy</a:t>
            </a:r>
            <a:r>
              <a:rPr lang="en-US" sz="2300" i="1" dirty="0"/>
              <a:t>,…</a:t>
            </a:r>
          </a:p>
          <a:p>
            <a:pPr marL="285750" indent="-285750">
              <a:buClr>
                <a:schemeClr val="bg1"/>
              </a:buClr>
              <a:buFont typeface="Epilogue" pitchFamily="2" charset="-18"/>
              <a:buChar char="→"/>
            </a:pPr>
            <a:endParaRPr lang="en-US" sz="2300" dirty="0"/>
          </a:p>
          <a:p>
            <a:pPr marL="285750" indent="-285750">
              <a:buClr>
                <a:schemeClr val="bg1"/>
              </a:buClr>
              <a:buFont typeface="Epilogue" pitchFamily="2" charset="-18"/>
              <a:buChar char="→"/>
            </a:pPr>
            <a:r>
              <a:rPr lang="en-US" sz="2300" dirty="0" err="1"/>
              <a:t>Povedzte</a:t>
            </a:r>
            <a:r>
              <a:rPr lang="en-US" sz="2300" dirty="0"/>
              <a:t> </a:t>
            </a:r>
            <a:r>
              <a:rPr lang="en-US" sz="2300" dirty="0" err="1"/>
              <a:t>si</a:t>
            </a:r>
            <a:r>
              <a:rPr lang="en-US" sz="2300" dirty="0"/>
              <a:t> </a:t>
            </a:r>
            <a:r>
              <a:rPr lang="en-US" sz="2300" dirty="0" err="1"/>
              <a:t>argumenty</a:t>
            </a:r>
            <a:r>
              <a:rPr lang="en-US" sz="2300" dirty="0"/>
              <a:t> </a:t>
            </a:r>
            <a:r>
              <a:rPr lang="en-US" sz="2300" dirty="0" err="1"/>
              <a:t>nahlas</a:t>
            </a:r>
            <a:r>
              <a:rPr lang="en-US" sz="2300" dirty="0"/>
              <a:t>- </a:t>
            </a:r>
            <a:r>
              <a:rPr lang="en-US" sz="2300" dirty="0" err="1"/>
              <a:t>vzájomne</a:t>
            </a:r>
            <a:r>
              <a:rPr lang="en-US" sz="2300" dirty="0"/>
              <a:t> </a:t>
            </a:r>
            <a:r>
              <a:rPr lang="en-US" sz="2300" dirty="0" err="1"/>
              <a:t>opravujte</a:t>
            </a:r>
            <a:r>
              <a:rPr lang="en-US" sz="2300" dirty="0"/>
              <a:t> </a:t>
            </a:r>
            <a:r>
              <a:rPr lang="en-US" sz="2300" dirty="0" err="1"/>
              <a:t>svoju</a:t>
            </a:r>
            <a:r>
              <a:rPr lang="en-US" sz="2300" dirty="0"/>
              <a:t> </a:t>
            </a:r>
            <a:r>
              <a:rPr lang="en-US" sz="2300" dirty="0" err="1"/>
              <a:t>formuláciu</a:t>
            </a:r>
            <a:r>
              <a:rPr lang="en-US" sz="2300" dirty="0"/>
              <a:t> a </a:t>
            </a:r>
            <a:r>
              <a:rPr lang="en-US" sz="2300" dirty="0" err="1"/>
              <a:t>uistite</a:t>
            </a:r>
            <a:r>
              <a:rPr lang="en-US" sz="2300" dirty="0"/>
              <a:t> </a:t>
            </a:r>
            <a:r>
              <a:rPr lang="en-US" sz="2300" dirty="0" err="1"/>
              <a:t>sa</a:t>
            </a:r>
            <a:r>
              <a:rPr lang="en-US" sz="2300" dirty="0"/>
              <a:t>, </a:t>
            </a:r>
            <a:r>
              <a:rPr lang="en-US" sz="2300" dirty="0" err="1"/>
              <a:t>že</a:t>
            </a:r>
            <a:r>
              <a:rPr lang="en-US" sz="2300" dirty="0"/>
              <a:t> </a:t>
            </a:r>
            <a:r>
              <a:rPr lang="en-US" sz="2300" dirty="0" err="1"/>
              <a:t>všetky</a:t>
            </a:r>
            <a:r>
              <a:rPr lang="en-US" sz="2300" dirty="0"/>
              <a:t> </a:t>
            </a:r>
            <a:r>
              <a:rPr lang="en-US" sz="2300" dirty="0" err="1"/>
              <a:t>majú</a:t>
            </a:r>
            <a:r>
              <a:rPr lang="en-US" sz="2300" dirty="0"/>
              <a:t> </a:t>
            </a:r>
            <a:r>
              <a:rPr lang="en-US" sz="2300" dirty="0" err="1"/>
              <a:t>vnútornú</a:t>
            </a:r>
            <a:r>
              <a:rPr lang="en-US" sz="2300" dirty="0"/>
              <a:t> </a:t>
            </a:r>
            <a:r>
              <a:rPr lang="en-US" sz="2300" dirty="0" err="1"/>
              <a:t>štruktúru</a:t>
            </a:r>
            <a:r>
              <a:rPr lang="en-US" sz="2300" dirty="0"/>
              <a:t> (TVD)</a:t>
            </a:r>
          </a:p>
          <a:p>
            <a:pPr>
              <a:buClr>
                <a:schemeClr val="bg1"/>
              </a:buClr>
            </a:pPr>
            <a:r>
              <a:rPr lang="en-US" sz="2300" dirty="0"/>
              <a:t>	</a:t>
            </a:r>
            <a:r>
              <a:rPr lang="en-US" sz="2300" i="1" dirty="0" err="1"/>
              <a:t>ak</a:t>
            </a:r>
            <a:r>
              <a:rPr lang="en-US" sz="2300" i="1" dirty="0"/>
              <a:t> </a:t>
            </a:r>
            <a:r>
              <a:rPr lang="en-US" sz="2300" i="1" dirty="0" err="1"/>
              <a:t>zistíte</a:t>
            </a:r>
            <a:r>
              <a:rPr lang="en-US" sz="2300" i="1" dirty="0"/>
              <a:t>, </a:t>
            </a:r>
            <a:r>
              <a:rPr lang="en-US" sz="2300" i="1" dirty="0" err="1"/>
              <a:t>že</a:t>
            </a:r>
            <a:r>
              <a:rPr lang="en-US" sz="2300" i="1" dirty="0"/>
              <a:t> argument </a:t>
            </a:r>
            <a:r>
              <a:rPr lang="en-US" sz="2300" i="1" dirty="0" err="1"/>
              <a:t>neviete</a:t>
            </a:r>
            <a:r>
              <a:rPr lang="en-US" sz="2300" i="1" dirty="0"/>
              <a:t> </a:t>
            </a:r>
            <a:r>
              <a:rPr lang="en-US" sz="2300" i="1" dirty="0" err="1"/>
              <a:t>odprezentovať</a:t>
            </a:r>
            <a:r>
              <a:rPr lang="en-US" sz="2300" i="1" dirty="0"/>
              <a:t> </a:t>
            </a:r>
            <a:r>
              <a:rPr lang="en-US" sz="2300" i="1" dirty="0" err="1"/>
              <a:t>dostatočne</a:t>
            </a:r>
            <a:r>
              <a:rPr lang="en-US" sz="2300" i="1" dirty="0"/>
              <a:t>, </a:t>
            </a:r>
            <a:r>
              <a:rPr lang="en-US" sz="2300" i="1" dirty="0" err="1"/>
              <a:t>vyberte</a:t>
            </a:r>
            <a:r>
              <a:rPr lang="en-US" sz="2300" i="1" dirty="0"/>
              <a:t> </a:t>
            </a:r>
            <a:r>
              <a:rPr lang="en-US" sz="2300" i="1" dirty="0" err="1"/>
              <a:t>iný</a:t>
            </a:r>
            <a:r>
              <a:rPr lang="en-US" sz="2300" i="1" dirty="0"/>
              <a:t> o </a:t>
            </a:r>
            <a:r>
              <a:rPr lang="en-US" sz="2300" i="1" dirty="0" err="1"/>
              <a:t>ktorom</a:t>
            </a:r>
            <a:r>
              <a:rPr lang="en-US" sz="2300" i="1" dirty="0"/>
              <a:t> 	</a:t>
            </a:r>
            <a:r>
              <a:rPr lang="en-US" sz="2300" i="1" dirty="0" err="1"/>
              <a:t>viete</a:t>
            </a:r>
            <a:r>
              <a:rPr lang="en-US" sz="2300" i="1" dirty="0"/>
              <a:t> </a:t>
            </a:r>
            <a:r>
              <a:rPr lang="en-US" sz="2300" i="1" dirty="0" err="1"/>
              <a:t>viac</a:t>
            </a:r>
            <a:endParaRPr lang="en-US" sz="2300" i="1" dirty="0"/>
          </a:p>
          <a:p>
            <a:pPr>
              <a:buClr>
                <a:schemeClr val="bg1"/>
              </a:buClr>
            </a:pPr>
            <a:endParaRPr lang="en-US" sz="2300" dirty="0"/>
          </a:p>
          <a:p>
            <a:pPr marL="285750" indent="-285750">
              <a:buClr>
                <a:schemeClr val="bg1"/>
              </a:buClr>
              <a:buFont typeface="Epilogue" pitchFamily="2" charset="-18"/>
              <a:buChar char="→"/>
            </a:pPr>
            <a:r>
              <a:rPr lang="en-US" sz="2300" dirty="0" err="1"/>
              <a:t>Najlepšie</a:t>
            </a:r>
            <a:r>
              <a:rPr lang="en-US" sz="2300" dirty="0"/>
              <a:t> je </a:t>
            </a:r>
            <a:r>
              <a:rPr lang="en-US" sz="2300" dirty="0" err="1"/>
              <a:t>mať</a:t>
            </a:r>
            <a:r>
              <a:rPr lang="en-US" sz="2300" dirty="0"/>
              <a:t> 2-3 </a:t>
            </a:r>
            <a:r>
              <a:rPr lang="en-US" sz="2300" dirty="0" err="1"/>
              <a:t>argumenty</a:t>
            </a:r>
            <a:r>
              <a:rPr lang="en-US" sz="2300" dirty="0"/>
              <a:t> </a:t>
            </a:r>
          </a:p>
          <a:p>
            <a:pPr>
              <a:buClr>
                <a:schemeClr val="bg1"/>
              </a:buClr>
            </a:pPr>
            <a:r>
              <a:rPr lang="en-US" sz="2800" dirty="0"/>
              <a:t>	</a:t>
            </a:r>
            <a:endParaRPr lang="en-US" sz="2400" i="1" dirty="0"/>
          </a:p>
          <a:p>
            <a:pPr>
              <a:buClr>
                <a:schemeClr val="bg1"/>
              </a:buClr>
            </a:pPr>
            <a:endParaRPr lang="en-US" sz="2400" dirty="0"/>
          </a:p>
          <a:p>
            <a:pPr algn="ctr">
              <a:buClr>
                <a:schemeClr val="bg1"/>
              </a:buClr>
            </a:pP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29828046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Poradie a organizácia argumentačnej línie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471648" y="2005094"/>
            <a:ext cx="11720351" cy="5647700"/>
          </a:xfrm>
          <a:prstGeom prst="rect">
            <a:avLst/>
          </a:prstGeom>
          <a:noFill/>
        </p:spPr>
        <p:txBody>
          <a:bodyPr wrap="square" rtlCol="0">
            <a:spAutoFit/>
          </a:bodyPr>
          <a:lstStyle/>
          <a:p>
            <a:pPr marL="285750" indent="-285750">
              <a:buClr>
                <a:schemeClr val="bg1"/>
              </a:buClr>
              <a:buFont typeface="Epilogue" pitchFamily="2" charset="-18"/>
              <a:buChar char="→"/>
            </a:pPr>
            <a:r>
              <a:rPr lang="en-US" sz="2300" dirty="0" err="1"/>
              <a:t>Trvanie</a:t>
            </a:r>
            <a:r>
              <a:rPr lang="en-US" sz="2300" dirty="0"/>
              <a:t> </a:t>
            </a:r>
            <a:r>
              <a:rPr lang="en-US" sz="2300" dirty="0" err="1"/>
              <a:t>maximálne</a:t>
            </a:r>
            <a:r>
              <a:rPr lang="en-US" sz="2300" dirty="0"/>
              <a:t> 15 </a:t>
            </a:r>
            <a:r>
              <a:rPr lang="en-US" sz="2300" dirty="0" err="1"/>
              <a:t>minút</a:t>
            </a:r>
            <a:r>
              <a:rPr lang="en-US" sz="2300" dirty="0"/>
              <a:t>, </a:t>
            </a:r>
            <a:r>
              <a:rPr lang="en-US" sz="2300" dirty="0" err="1"/>
              <a:t>optimálne</a:t>
            </a:r>
            <a:r>
              <a:rPr lang="en-US" sz="2300" dirty="0"/>
              <a:t> do 10 </a:t>
            </a:r>
          </a:p>
          <a:p>
            <a:pPr marL="285750" indent="-285750">
              <a:buClr>
                <a:schemeClr val="bg1"/>
              </a:buClr>
              <a:buFont typeface="Epilogue" pitchFamily="2" charset="-18"/>
              <a:buChar char="→"/>
            </a:pPr>
            <a:endParaRPr lang="en-US" sz="2300" dirty="0"/>
          </a:p>
          <a:p>
            <a:pPr marL="285750" indent="-285750">
              <a:buClr>
                <a:schemeClr val="bg1"/>
              </a:buClr>
              <a:buFont typeface="Epilogue" pitchFamily="2" charset="-18"/>
              <a:buChar char="→"/>
            </a:pPr>
            <a:r>
              <a:rPr lang="en-US" sz="2300" dirty="0" err="1"/>
              <a:t>Určite</a:t>
            </a:r>
            <a:r>
              <a:rPr lang="en-US" sz="2300" dirty="0"/>
              <a:t> </a:t>
            </a:r>
            <a:r>
              <a:rPr lang="en-US" sz="2300" dirty="0" err="1"/>
              <a:t>si</a:t>
            </a:r>
            <a:r>
              <a:rPr lang="en-US" sz="2300" dirty="0"/>
              <a:t> </a:t>
            </a:r>
            <a:r>
              <a:rPr lang="en-US" sz="2300" dirty="0" err="1"/>
              <a:t>poradie</a:t>
            </a:r>
            <a:r>
              <a:rPr lang="en-US" sz="2300" dirty="0"/>
              <a:t> v </a:t>
            </a:r>
            <a:r>
              <a:rPr lang="en-US" sz="2300" dirty="0" err="1"/>
              <a:t>ktorom</a:t>
            </a:r>
            <a:r>
              <a:rPr lang="en-US" sz="2300" dirty="0"/>
              <a:t> </a:t>
            </a:r>
            <a:r>
              <a:rPr lang="en-US" sz="2300" dirty="0" err="1"/>
              <a:t>budete</a:t>
            </a:r>
            <a:r>
              <a:rPr lang="en-US" sz="2300" dirty="0"/>
              <a:t> </a:t>
            </a:r>
            <a:r>
              <a:rPr lang="en-US" sz="2300" dirty="0" err="1"/>
              <a:t>argumenty</a:t>
            </a:r>
            <a:r>
              <a:rPr lang="en-US" sz="2300" dirty="0"/>
              <a:t> </a:t>
            </a:r>
            <a:r>
              <a:rPr lang="en-US" sz="2300" dirty="0" err="1"/>
              <a:t>prezentovať</a:t>
            </a:r>
            <a:endParaRPr lang="en-US" sz="2300" dirty="0"/>
          </a:p>
          <a:p>
            <a:pPr>
              <a:buClr>
                <a:schemeClr val="bg1"/>
              </a:buClr>
            </a:pPr>
            <a:r>
              <a:rPr lang="en-US" sz="2300" dirty="0"/>
              <a:t>	</a:t>
            </a:r>
            <a:r>
              <a:rPr lang="en-US" sz="2300" i="1" dirty="0" err="1"/>
              <a:t>napríklad</a:t>
            </a:r>
            <a:r>
              <a:rPr lang="en-US" sz="2300" i="1" dirty="0"/>
              <a:t>: aby </a:t>
            </a:r>
            <a:r>
              <a:rPr lang="en-US" sz="2300" i="1" dirty="0" err="1"/>
              <a:t>na</a:t>
            </a:r>
            <a:r>
              <a:rPr lang="en-US" sz="2300" i="1" dirty="0"/>
              <a:t> </a:t>
            </a:r>
            <a:r>
              <a:rPr lang="en-US" sz="2300" i="1" dirty="0" err="1"/>
              <a:t>seba</a:t>
            </a:r>
            <a:r>
              <a:rPr lang="en-US" sz="2300" i="1" dirty="0"/>
              <a:t> </a:t>
            </a:r>
            <a:r>
              <a:rPr lang="en-US" sz="2300" i="1" dirty="0" err="1"/>
              <a:t>argumenty</a:t>
            </a:r>
            <a:r>
              <a:rPr lang="en-US" sz="2300" i="1" dirty="0"/>
              <a:t> </a:t>
            </a:r>
            <a:r>
              <a:rPr lang="en-US" sz="2300" i="1" dirty="0" err="1"/>
              <a:t>naväzovali</a:t>
            </a:r>
            <a:r>
              <a:rPr lang="en-US" sz="2300" i="1" dirty="0"/>
              <a:t>, </a:t>
            </a:r>
            <a:r>
              <a:rPr lang="en-US" sz="2300" i="1" dirty="0" err="1"/>
              <a:t>alebo</a:t>
            </a:r>
            <a:r>
              <a:rPr lang="en-US" sz="2300" i="1" dirty="0"/>
              <a:t> </a:t>
            </a:r>
            <a:r>
              <a:rPr lang="en-US" sz="2300" i="1" dirty="0" err="1"/>
              <a:t>podľa</a:t>
            </a:r>
            <a:r>
              <a:rPr lang="en-US" sz="2300" i="1" dirty="0"/>
              <a:t> </a:t>
            </a:r>
            <a:r>
              <a:rPr lang="en-US" sz="2300" i="1" dirty="0" err="1"/>
              <a:t>úrovne</a:t>
            </a:r>
            <a:r>
              <a:rPr lang="en-US" sz="2300" i="1" dirty="0"/>
              <a:t> (</a:t>
            </a:r>
            <a:r>
              <a:rPr lang="en-US" sz="2300" i="1" dirty="0" err="1"/>
              <a:t>najprv</a:t>
            </a:r>
            <a:r>
              <a:rPr lang="en-US" sz="2300" i="1" dirty="0"/>
              <a:t> </a:t>
            </a:r>
            <a:r>
              <a:rPr lang="en-US" sz="2300" i="1" dirty="0" err="1"/>
              <a:t>individuálna</a:t>
            </a:r>
            <a:r>
              <a:rPr lang="en-US" sz="2300" i="1" dirty="0"/>
              <a:t> 	</a:t>
            </a:r>
            <a:r>
              <a:rPr lang="en-US" sz="2300" i="1" dirty="0" err="1"/>
              <a:t>potom</a:t>
            </a:r>
            <a:r>
              <a:rPr lang="en-US" sz="2300" i="1" dirty="0"/>
              <a:t> </a:t>
            </a:r>
            <a:r>
              <a:rPr lang="en-US" sz="2300" i="1" dirty="0" err="1"/>
              <a:t>spoločenská</a:t>
            </a:r>
            <a:r>
              <a:rPr lang="en-US" sz="2300" i="1" dirty="0"/>
              <a:t>), od </a:t>
            </a:r>
            <a:r>
              <a:rPr lang="en-US" sz="2300" i="1" dirty="0" err="1"/>
              <a:t>najmenšieho</a:t>
            </a:r>
            <a:r>
              <a:rPr lang="en-US" sz="2300" i="1" dirty="0"/>
              <a:t> </a:t>
            </a:r>
            <a:r>
              <a:rPr lang="en-US" sz="2300" i="1" dirty="0" err="1"/>
              <a:t>dopadu</a:t>
            </a:r>
            <a:r>
              <a:rPr lang="en-US" sz="2300" i="1" dirty="0"/>
              <a:t> po </a:t>
            </a:r>
            <a:r>
              <a:rPr lang="en-US" sz="2300" i="1" dirty="0" err="1"/>
              <a:t>najväčší</a:t>
            </a:r>
            <a:endParaRPr lang="en-US" sz="2300" i="1" dirty="0"/>
          </a:p>
          <a:p>
            <a:pPr marL="285750" indent="-285750">
              <a:buClr>
                <a:schemeClr val="bg1"/>
              </a:buClr>
              <a:buFont typeface="Epilogue" pitchFamily="2" charset="-18"/>
              <a:buChar char="→"/>
            </a:pPr>
            <a:endParaRPr lang="en-US" sz="2300" dirty="0"/>
          </a:p>
          <a:p>
            <a:pPr marL="285750" indent="-285750">
              <a:buClr>
                <a:schemeClr val="bg1"/>
              </a:buClr>
              <a:buFont typeface="Epilogue" pitchFamily="2" charset="-18"/>
              <a:buChar char="→"/>
            </a:pPr>
            <a:r>
              <a:rPr lang="en-US" sz="2300" dirty="0" err="1"/>
              <a:t>Pridajte</a:t>
            </a:r>
            <a:r>
              <a:rPr lang="en-US" sz="2300" dirty="0"/>
              <a:t> </a:t>
            </a:r>
            <a:r>
              <a:rPr lang="en-US" sz="2300" dirty="0" err="1"/>
              <a:t>reči</a:t>
            </a:r>
            <a:r>
              <a:rPr lang="en-US" sz="2300" dirty="0"/>
              <a:t>/</a:t>
            </a:r>
            <a:r>
              <a:rPr lang="en-US" sz="2300" dirty="0" err="1"/>
              <a:t>rečiam</a:t>
            </a:r>
            <a:r>
              <a:rPr lang="en-US" sz="2300" dirty="0"/>
              <a:t> </a:t>
            </a:r>
            <a:r>
              <a:rPr lang="en-US" sz="2300" dirty="0" err="1"/>
              <a:t>úvod</a:t>
            </a:r>
            <a:r>
              <a:rPr lang="en-US" sz="2300" dirty="0"/>
              <a:t> a </a:t>
            </a:r>
            <a:r>
              <a:rPr lang="en-US" sz="2300" dirty="0" err="1"/>
              <a:t>záver</a:t>
            </a:r>
            <a:r>
              <a:rPr lang="en-US" sz="2300" dirty="0"/>
              <a:t>  </a:t>
            </a:r>
          </a:p>
          <a:p>
            <a:pPr>
              <a:buClr>
                <a:schemeClr val="bg1"/>
              </a:buClr>
            </a:pPr>
            <a:r>
              <a:rPr lang="en-US" sz="2300" dirty="0"/>
              <a:t>	</a:t>
            </a:r>
            <a:r>
              <a:rPr lang="en-US" sz="2300" i="1" dirty="0" err="1"/>
              <a:t>Premyslite</a:t>
            </a:r>
            <a:r>
              <a:rPr lang="en-US" sz="2300" i="1" dirty="0"/>
              <a:t> </a:t>
            </a:r>
            <a:r>
              <a:rPr lang="en-US" sz="2300" i="1" dirty="0" err="1"/>
              <a:t>si</a:t>
            </a:r>
            <a:r>
              <a:rPr lang="en-US" sz="2300" i="1" dirty="0"/>
              <a:t> </a:t>
            </a:r>
            <a:r>
              <a:rPr lang="en-US" sz="2300" i="1" dirty="0" err="1"/>
              <a:t>ako</a:t>
            </a:r>
            <a:r>
              <a:rPr lang="en-US" sz="2300" i="1" dirty="0"/>
              <a:t> </a:t>
            </a:r>
            <a:r>
              <a:rPr lang="en-US" sz="2300" i="1" dirty="0" err="1"/>
              <a:t>budete</a:t>
            </a:r>
            <a:r>
              <a:rPr lang="en-US" sz="2300" i="1" dirty="0"/>
              <a:t> </a:t>
            </a:r>
            <a:r>
              <a:rPr lang="en-US" sz="2300" i="1" dirty="0" err="1"/>
              <a:t>premosťovať</a:t>
            </a:r>
            <a:r>
              <a:rPr lang="en-US" sz="2300" i="1" dirty="0"/>
              <a:t> </a:t>
            </a:r>
            <a:r>
              <a:rPr lang="en-US" sz="2300" i="1" dirty="0" err="1"/>
              <a:t>medzi</a:t>
            </a:r>
            <a:r>
              <a:rPr lang="en-US" sz="2300" i="1" dirty="0"/>
              <a:t> </a:t>
            </a:r>
            <a:r>
              <a:rPr lang="en-US" sz="2300" i="1" dirty="0" err="1"/>
              <a:t>argumentmi</a:t>
            </a:r>
            <a:r>
              <a:rPr lang="en-US" sz="2300" i="1" dirty="0"/>
              <a:t>, aby to bolo </a:t>
            </a:r>
            <a:r>
              <a:rPr lang="en-US" sz="2300" i="1" dirty="0" err="1"/>
              <a:t>hladké</a:t>
            </a:r>
            <a:r>
              <a:rPr lang="en-US" sz="2300" i="1" dirty="0"/>
              <a:t> a </a:t>
            </a:r>
            <a:r>
              <a:rPr lang="en-US" sz="2300" i="1" dirty="0" err="1"/>
              <a:t>reč</a:t>
            </a:r>
            <a:r>
              <a:rPr lang="en-US" sz="2300" i="1" dirty="0"/>
              <a:t> mala 	flow </a:t>
            </a:r>
          </a:p>
          <a:p>
            <a:pPr>
              <a:buClr>
                <a:schemeClr val="bg1"/>
              </a:buClr>
            </a:pPr>
            <a:endParaRPr lang="en-US" sz="2300" dirty="0"/>
          </a:p>
          <a:p>
            <a:pPr marL="285750" indent="-285750">
              <a:buClr>
                <a:schemeClr val="bg1"/>
              </a:buClr>
              <a:buFont typeface="Epilogue" pitchFamily="2" charset="-18"/>
              <a:buChar char="→"/>
            </a:pPr>
            <a:r>
              <a:rPr lang="en-US" sz="2300" dirty="0"/>
              <a:t>Ak </a:t>
            </a:r>
            <a:r>
              <a:rPr lang="en-US" sz="2300" dirty="0" err="1"/>
              <a:t>ešte</a:t>
            </a:r>
            <a:r>
              <a:rPr lang="en-US" sz="2300" dirty="0"/>
              <a:t> </a:t>
            </a:r>
            <a:r>
              <a:rPr lang="en-US" sz="2300" dirty="0" err="1"/>
              <a:t>neviete</a:t>
            </a:r>
            <a:r>
              <a:rPr lang="en-US" sz="2300" dirty="0"/>
              <a:t> </a:t>
            </a:r>
            <a:r>
              <a:rPr lang="en-US" sz="2300" dirty="0" err="1"/>
              <a:t>kto</a:t>
            </a:r>
            <a:r>
              <a:rPr lang="en-US" sz="2300" dirty="0"/>
              <a:t> </a:t>
            </a:r>
            <a:r>
              <a:rPr lang="en-US" sz="2300" dirty="0" err="1"/>
              <a:t>bude</a:t>
            </a:r>
            <a:r>
              <a:rPr lang="en-US" sz="2300" dirty="0"/>
              <a:t> </a:t>
            </a:r>
            <a:r>
              <a:rPr lang="en-US" sz="2300" dirty="0" err="1"/>
              <a:t>prvý</a:t>
            </a:r>
            <a:r>
              <a:rPr lang="en-US" sz="2300" dirty="0"/>
              <a:t>/</a:t>
            </a:r>
            <a:r>
              <a:rPr lang="en-US" sz="2300" dirty="0" err="1"/>
              <a:t>druhý</a:t>
            </a:r>
            <a:r>
              <a:rPr lang="en-US" sz="2300" dirty="0"/>
              <a:t> </a:t>
            </a:r>
            <a:r>
              <a:rPr lang="en-US" sz="2300" dirty="0" err="1"/>
              <a:t>rečník</a:t>
            </a:r>
            <a:r>
              <a:rPr lang="en-US" sz="2300" dirty="0"/>
              <a:t> </a:t>
            </a:r>
            <a:r>
              <a:rPr lang="en-US" sz="2300" dirty="0" err="1"/>
              <a:t>teraz</a:t>
            </a:r>
            <a:r>
              <a:rPr lang="en-US" sz="2300" dirty="0"/>
              <a:t> je ten </a:t>
            </a:r>
            <a:r>
              <a:rPr lang="en-US" sz="2300" dirty="0" err="1"/>
              <a:t>čas</a:t>
            </a:r>
            <a:r>
              <a:rPr lang="en-US" sz="2300" dirty="0"/>
              <a:t> </a:t>
            </a:r>
            <a:r>
              <a:rPr lang="en-US" sz="2300" dirty="0" err="1"/>
              <a:t>urobiť</a:t>
            </a:r>
            <a:r>
              <a:rPr lang="en-US" sz="2300" dirty="0"/>
              <a:t> to </a:t>
            </a:r>
            <a:r>
              <a:rPr lang="en-US" sz="2300" dirty="0" err="1"/>
              <a:t>rozhodnutie</a:t>
            </a:r>
            <a:r>
              <a:rPr lang="en-US" sz="2300" dirty="0"/>
              <a:t> </a:t>
            </a:r>
          </a:p>
          <a:p>
            <a:pPr>
              <a:buClr>
                <a:schemeClr val="bg1"/>
              </a:buClr>
            </a:pPr>
            <a:r>
              <a:rPr lang="en-US" sz="2800" dirty="0"/>
              <a:t>	</a:t>
            </a:r>
            <a:endParaRPr lang="en-US" sz="2400" i="1" dirty="0"/>
          </a:p>
          <a:p>
            <a:pPr>
              <a:buClr>
                <a:schemeClr val="bg1"/>
              </a:buClr>
            </a:pPr>
            <a:endParaRPr lang="en-US" sz="2400" dirty="0"/>
          </a:p>
          <a:p>
            <a:pPr algn="ctr">
              <a:buClr>
                <a:schemeClr val="bg1"/>
              </a:buClr>
            </a:pP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17502654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err="1">
                <a:solidFill>
                  <a:schemeClr val="bg1"/>
                </a:solidFill>
              </a:rPr>
              <a:t>Rozmýšlajte</a:t>
            </a:r>
            <a:r>
              <a:rPr lang="sk-SK" sz="4000" dirty="0">
                <a:solidFill>
                  <a:schemeClr val="bg1"/>
                </a:solidFill>
              </a:rPr>
              <a:t> nad druhou stranou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471648" y="2005094"/>
            <a:ext cx="11720351" cy="6355586"/>
          </a:xfrm>
          <a:prstGeom prst="rect">
            <a:avLst/>
          </a:prstGeom>
          <a:noFill/>
        </p:spPr>
        <p:txBody>
          <a:bodyPr wrap="square" rtlCol="0">
            <a:spAutoFit/>
          </a:bodyPr>
          <a:lstStyle/>
          <a:p>
            <a:pPr marL="285750" indent="-285750">
              <a:buClr>
                <a:schemeClr val="bg1"/>
              </a:buClr>
              <a:buFont typeface="Epilogue" pitchFamily="2" charset="-18"/>
              <a:buChar char="→"/>
            </a:pPr>
            <a:r>
              <a:rPr lang="en-US" sz="2300" dirty="0" err="1"/>
              <a:t>Trvanie</a:t>
            </a:r>
            <a:r>
              <a:rPr lang="en-US" sz="2300" dirty="0"/>
              <a:t> </a:t>
            </a:r>
            <a:r>
              <a:rPr lang="en-US" sz="2300" dirty="0" err="1"/>
              <a:t>maximálne</a:t>
            </a:r>
            <a:r>
              <a:rPr lang="en-US" sz="2300" dirty="0"/>
              <a:t> 10 </a:t>
            </a:r>
            <a:r>
              <a:rPr lang="en-US" sz="2300" dirty="0" err="1"/>
              <a:t>minút</a:t>
            </a:r>
            <a:r>
              <a:rPr lang="en-US" sz="2300" dirty="0"/>
              <a:t> </a:t>
            </a:r>
            <a:r>
              <a:rPr lang="en-US" sz="2300" dirty="0" err="1"/>
              <a:t>optimálne</a:t>
            </a:r>
            <a:r>
              <a:rPr lang="en-US" sz="2300" dirty="0"/>
              <a:t> 5</a:t>
            </a:r>
          </a:p>
          <a:p>
            <a:pPr>
              <a:buClr>
                <a:schemeClr val="bg1"/>
              </a:buClr>
            </a:pPr>
            <a:r>
              <a:rPr lang="en-US" sz="2300" dirty="0"/>
              <a:t>	</a:t>
            </a:r>
            <a:r>
              <a:rPr lang="en-US" sz="2300" i="1" dirty="0" err="1"/>
              <a:t>prípadne</a:t>
            </a:r>
            <a:r>
              <a:rPr lang="en-US" sz="2300" i="1" dirty="0"/>
              <a:t> to </a:t>
            </a:r>
            <a:r>
              <a:rPr lang="en-US" sz="2300" i="1" dirty="0" err="1"/>
              <a:t>môže</a:t>
            </a:r>
            <a:r>
              <a:rPr lang="en-US" sz="2300" i="1" dirty="0"/>
              <a:t> </a:t>
            </a:r>
            <a:r>
              <a:rPr lang="en-US" sz="2300" i="1" dirty="0" err="1"/>
              <a:t>jeden</a:t>
            </a:r>
            <a:r>
              <a:rPr lang="en-US" sz="2300" i="1" dirty="0"/>
              <a:t> </a:t>
            </a:r>
            <a:r>
              <a:rPr lang="en-US" sz="2300" i="1" dirty="0" err="1"/>
              <a:t>rečník</a:t>
            </a:r>
            <a:r>
              <a:rPr lang="en-US" sz="2300" i="1" dirty="0"/>
              <a:t>/</a:t>
            </a:r>
            <a:r>
              <a:rPr lang="en-US" sz="2300" i="1" dirty="0" err="1"/>
              <a:t>rečníčka</a:t>
            </a:r>
            <a:r>
              <a:rPr lang="en-US" sz="2300" i="1" dirty="0"/>
              <a:t> </a:t>
            </a:r>
            <a:r>
              <a:rPr lang="en-US" sz="2300" i="1" dirty="0" err="1"/>
              <a:t>robiť</a:t>
            </a:r>
            <a:r>
              <a:rPr lang="en-US" sz="2300" i="1" dirty="0"/>
              <a:t> </a:t>
            </a:r>
            <a:r>
              <a:rPr lang="en-US" sz="2300" i="1" dirty="0" err="1"/>
              <a:t>počas</a:t>
            </a:r>
            <a:r>
              <a:rPr lang="en-US" sz="2300" i="1" dirty="0"/>
              <a:t> toho </a:t>
            </a:r>
            <a:r>
              <a:rPr lang="en-US" sz="2300" i="1" dirty="0" err="1"/>
              <a:t>čo</a:t>
            </a:r>
            <a:r>
              <a:rPr lang="en-US" sz="2300" i="1" dirty="0"/>
              <a:t> </a:t>
            </a:r>
            <a:r>
              <a:rPr lang="en-US" sz="2300" i="1" dirty="0" err="1"/>
              <a:t>zvyšný</a:t>
            </a:r>
            <a:r>
              <a:rPr lang="en-US" sz="2300" i="1" dirty="0"/>
              <a:t> </a:t>
            </a:r>
            <a:r>
              <a:rPr lang="en-US" sz="2300" i="1" dirty="0" err="1"/>
              <a:t>dvaja</a:t>
            </a:r>
            <a:r>
              <a:rPr lang="en-US" sz="2300" i="1" dirty="0"/>
              <a:t> </a:t>
            </a:r>
            <a:r>
              <a:rPr lang="en-US" sz="2300" i="1" dirty="0" err="1"/>
              <a:t>rozmýšlajú</a:t>
            </a:r>
            <a:r>
              <a:rPr lang="en-US" sz="2300" i="1" dirty="0"/>
              <a:t> </a:t>
            </a:r>
            <a:r>
              <a:rPr lang="en-US" sz="2300" i="1" dirty="0" err="1"/>
              <a:t>nad</a:t>
            </a:r>
            <a:r>
              <a:rPr lang="en-US" sz="2300" i="1" dirty="0"/>
              <a:t> 	</a:t>
            </a:r>
            <a:r>
              <a:rPr lang="en-US" sz="2300" i="1" dirty="0" err="1"/>
              <a:t>poradím</a:t>
            </a:r>
            <a:r>
              <a:rPr lang="en-US" sz="2300" i="1" dirty="0"/>
              <a:t> </a:t>
            </a:r>
            <a:r>
              <a:rPr lang="en-US" sz="2300" i="1" dirty="0" err="1"/>
              <a:t>argumentov</a:t>
            </a:r>
            <a:r>
              <a:rPr lang="en-US" sz="2300" i="1" dirty="0"/>
              <a:t> a </a:t>
            </a:r>
            <a:r>
              <a:rPr lang="en-US" sz="2300" i="1" dirty="0" err="1"/>
              <a:t>spolu</a:t>
            </a:r>
            <a:r>
              <a:rPr lang="en-US" sz="2300" i="1" dirty="0"/>
              <a:t> </a:t>
            </a:r>
            <a:r>
              <a:rPr lang="en-US" sz="2300" i="1" dirty="0" err="1"/>
              <a:t>vymyslíte</a:t>
            </a:r>
            <a:r>
              <a:rPr lang="en-US" sz="2300" i="1" dirty="0"/>
              <a:t> </a:t>
            </a:r>
            <a:r>
              <a:rPr lang="en-US" sz="2300" i="1" dirty="0" err="1"/>
              <a:t>odpovede</a:t>
            </a:r>
            <a:endParaRPr lang="en-US" sz="2300" dirty="0"/>
          </a:p>
          <a:p>
            <a:pPr marL="285750" indent="-285750">
              <a:buClr>
                <a:schemeClr val="bg1"/>
              </a:buClr>
              <a:buFont typeface="Epilogue" pitchFamily="2" charset="-18"/>
              <a:buChar char="→"/>
            </a:pPr>
            <a:endParaRPr lang="en-US" sz="2300" dirty="0"/>
          </a:p>
          <a:p>
            <a:pPr marL="285750" indent="-285750">
              <a:buClr>
                <a:schemeClr val="bg1"/>
              </a:buClr>
              <a:buFont typeface="Epilogue" pitchFamily="2" charset="-18"/>
              <a:buChar char="→"/>
            </a:pPr>
            <a:r>
              <a:rPr lang="en-US" sz="2300" dirty="0" err="1"/>
              <a:t>Rozmýšľajte</a:t>
            </a:r>
            <a:r>
              <a:rPr lang="en-US" sz="2300" dirty="0"/>
              <a:t> </a:t>
            </a:r>
            <a:r>
              <a:rPr lang="en-US" sz="2300" dirty="0" err="1"/>
              <a:t>aké</a:t>
            </a:r>
            <a:r>
              <a:rPr lang="en-US" sz="2300" dirty="0"/>
              <a:t> </a:t>
            </a:r>
            <a:r>
              <a:rPr lang="en-US" sz="2300" dirty="0" err="1"/>
              <a:t>budú</a:t>
            </a:r>
            <a:r>
              <a:rPr lang="en-US" sz="2300" dirty="0"/>
              <a:t> </a:t>
            </a:r>
            <a:r>
              <a:rPr lang="en-US" sz="2300" dirty="0" err="1"/>
              <a:t>najsilnejšie</a:t>
            </a:r>
            <a:r>
              <a:rPr lang="en-US" sz="2300" dirty="0"/>
              <a:t> </a:t>
            </a:r>
            <a:r>
              <a:rPr lang="en-US" sz="2300" dirty="0" err="1"/>
              <a:t>argumenty</a:t>
            </a:r>
            <a:r>
              <a:rPr lang="en-US" sz="2300" dirty="0"/>
              <a:t> </a:t>
            </a:r>
            <a:r>
              <a:rPr lang="en-US" sz="2300" dirty="0" err="1"/>
              <a:t>na</a:t>
            </a:r>
            <a:r>
              <a:rPr lang="en-US" sz="2300" dirty="0"/>
              <a:t> </a:t>
            </a:r>
            <a:r>
              <a:rPr lang="en-US" sz="2300" dirty="0" err="1"/>
              <a:t>druhú</a:t>
            </a:r>
            <a:r>
              <a:rPr lang="en-US" sz="2300" dirty="0"/>
              <a:t> </a:t>
            </a:r>
            <a:r>
              <a:rPr lang="en-US" sz="2300" dirty="0" err="1"/>
              <a:t>stranu</a:t>
            </a:r>
            <a:endParaRPr lang="en-US" sz="2300" dirty="0"/>
          </a:p>
          <a:p>
            <a:pPr>
              <a:buClr>
                <a:schemeClr val="bg1"/>
              </a:buClr>
            </a:pPr>
            <a:r>
              <a:rPr lang="en-US" sz="2300" dirty="0"/>
              <a:t>	</a:t>
            </a:r>
            <a:r>
              <a:rPr lang="en-US" sz="2300" i="1" dirty="0" err="1"/>
              <a:t>rozmýšľajte</a:t>
            </a:r>
            <a:r>
              <a:rPr lang="en-US" sz="2300" i="1" dirty="0"/>
              <a:t> </a:t>
            </a:r>
            <a:r>
              <a:rPr lang="en-US" sz="2300" i="1" dirty="0" err="1"/>
              <a:t>poriadne</a:t>
            </a:r>
            <a:r>
              <a:rPr lang="en-US" sz="2300" i="1" dirty="0"/>
              <a:t>, </a:t>
            </a:r>
            <a:r>
              <a:rPr lang="en-US" sz="2300" i="1" dirty="0" err="1"/>
              <a:t>čím</a:t>
            </a:r>
            <a:r>
              <a:rPr lang="en-US" sz="2300" i="1" dirty="0"/>
              <a:t> </a:t>
            </a:r>
            <a:r>
              <a:rPr lang="en-US" sz="2300" i="1" dirty="0" err="1"/>
              <a:t>silnejšie</a:t>
            </a:r>
            <a:r>
              <a:rPr lang="en-US" sz="2300" i="1" dirty="0"/>
              <a:t> </a:t>
            </a:r>
            <a:r>
              <a:rPr lang="en-US" sz="2300" i="1" dirty="0" err="1"/>
              <a:t>argumenty</a:t>
            </a:r>
            <a:r>
              <a:rPr lang="en-US" sz="2300" i="1" dirty="0"/>
              <a:t> </a:t>
            </a:r>
            <a:r>
              <a:rPr lang="en-US" sz="2300" i="1" dirty="0" err="1"/>
              <a:t>druhého</a:t>
            </a:r>
            <a:r>
              <a:rPr lang="en-US" sz="2300" i="1" dirty="0"/>
              <a:t> </a:t>
            </a:r>
            <a:r>
              <a:rPr lang="en-US" sz="2300" i="1" dirty="0" err="1"/>
              <a:t>tímu</a:t>
            </a:r>
            <a:r>
              <a:rPr lang="en-US" sz="2300" i="1" dirty="0"/>
              <a:t> </a:t>
            </a:r>
            <a:r>
              <a:rPr lang="en-US" sz="2300" i="1" dirty="0" err="1"/>
              <a:t>vymyslíte</a:t>
            </a:r>
            <a:r>
              <a:rPr lang="en-US" sz="2300" i="1" dirty="0"/>
              <a:t> a </a:t>
            </a:r>
            <a:r>
              <a:rPr lang="en-US" sz="2300" i="1" dirty="0" err="1"/>
              <a:t>odpoviete</a:t>
            </a:r>
            <a:r>
              <a:rPr lang="en-US" sz="2300" i="1" dirty="0"/>
              <a:t> </a:t>
            </a:r>
            <a:r>
              <a:rPr lang="en-US" sz="2300" i="1" dirty="0" err="1"/>
              <a:t>si</a:t>
            </a:r>
            <a:r>
              <a:rPr lang="en-US" sz="2300" i="1" dirty="0"/>
              <a:t> </a:t>
            </a:r>
            <a:r>
              <a:rPr lang="en-US" sz="2300" i="1" dirty="0" err="1"/>
              <a:t>na</a:t>
            </a:r>
            <a:r>
              <a:rPr lang="en-US" sz="2300" i="1" dirty="0"/>
              <a:t> 	</a:t>
            </a:r>
            <a:r>
              <a:rPr lang="en-US" sz="2300" i="1" dirty="0" err="1"/>
              <a:t>nich</a:t>
            </a:r>
            <a:r>
              <a:rPr lang="en-US" sz="2300" i="1" dirty="0"/>
              <a:t>, </a:t>
            </a:r>
            <a:r>
              <a:rPr lang="en-US" sz="2300" i="1" dirty="0" err="1"/>
              <a:t>tým</a:t>
            </a:r>
            <a:r>
              <a:rPr lang="en-US" sz="2300" i="1" dirty="0"/>
              <a:t> </a:t>
            </a:r>
            <a:r>
              <a:rPr lang="en-US" sz="2300" i="1" dirty="0" err="1"/>
              <a:t>pripravenejší</a:t>
            </a:r>
            <a:r>
              <a:rPr lang="en-US" sz="2300" i="1" dirty="0"/>
              <a:t> </a:t>
            </a:r>
            <a:r>
              <a:rPr lang="en-US" sz="2300" i="1" dirty="0" err="1"/>
              <a:t>budete</a:t>
            </a:r>
            <a:r>
              <a:rPr lang="en-US" sz="2300" i="1" dirty="0"/>
              <a:t>, a v debate </a:t>
            </a:r>
            <a:r>
              <a:rPr lang="en-US" sz="2300" i="1" dirty="0" err="1"/>
              <a:t>vás</a:t>
            </a:r>
            <a:r>
              <a:rPr lang="en-US" sz="2300" i="1" dirty="0"/>
              <a:t> </a:t>
            </a:r>
            <a:r>
              <a:rPr lang="en-US" sz="2300" i="1" dirty="0" err="1"/>
              <a:t>druhý</a:t>
            </a:r>
            <a:r>
              <a:rPr lang="en-US" sz="2300" i="1" dirty="0"/>
              <a:t> </a:t>
            </a:r>
            <a:r>
              <a:rPr lang="en-US" sz="2300" i="1" dirty="0" err="1"/>
              <a:t>tím</a:t>
            </a:r>
            <a:r>
              <a:rPr lang="en-US" sz="2300" i="1" dirty="0"/>
              <a:t> </a:t>
            </a:r>
            <a:r>
              <a:rPr lang="en-US" sz="2300" i="1" dirty="0" err="1"/>
              <a:t>neprekvapí</a:t>
            </a:r>
            <a:endParaRPr lang="en-US" sz="2300" dirty="0"/>
          </a:p>
          <a:p>
            <a:pPr marL="285750" indent="-285750">
              <a:buClr>
                <a:schemeClr val="bg1"/>
              </a:buClr>
              <a:buFont typeface="Epilogue" pitchFamily="2" charset="-18"/>
              <a:buChar char="→"/>
            </a:pPr>
            <a:endParaRPr lang="en-US" sz="2300" dirty="0"/>
          </a:p>
          <a:p>
            <a:pPr marL="285750" indent="-285750">
              <a:buClr>
                <a:schemeClr val="bg1"/>
              </a:buClr>
              <a:buFont typeface="Epilogue" pitchFamily="2" charset="-18"/>
              <a:buChar char="→"/>
            </a:pPr>
            <a:r>
              <a:rPr lang="en-US" sz="2300" dirty="0"/>
              <a:t>(</a:t>
            </a:r>
            <a:r>
              <a:rPr lang="en-US" sz="2300" dirty="0" err="1"/>
              <a:t>Zapracujte</a:t>
            </a:r>
            <a:r>
              <a:rPr lang="en-US" sz="2300" dirty="0"/>
              <a:t> </a:t>
            </a:r>
            <a:r>
              <a:rPr lang="en-US" sz="2300" dirty="0" err="1"/>
              <a:t>predrefuty</a:t>
            </a:r>
            <a:r>
              <a:rPr lang="en-US" sz="2300" dirty="0"/>
              <a:t> do </a:t>
            </a:r>
            <a:r>
              <a:rPr lang="en-US" sz="2300" dirty="0" err="1"/>
              <a:t>svojej</a:t>
            </a:r>
            <a:r>
              <a:rPr lang="en-US" sz="2300" dirty="0"/>
              <a:t> </a:t>
            </a:r>
            <a:r>
              <a:rPr lang="en-US" sz="2300" dirty="0" err="1"/>
              <a:t>línie</a:t>
            </a:r>
            <a:r>
              <a:rPr lang="en-US" sz="2300" dirty="0"/>
              <a:t>)</a:t>
            </a:r>
          </a:p>
          <a:p>
            <a:pPr>
              <a:buClr>
                <a:schemeClr val="bg1"/>
              </a:buClr>
            </a:pPr>
            <a:r>
              <a:rPr lang="en-US" sz="2300" dirty="0"/>
              <a:t>	</a:t>
            </a:r>
            <a:r>
              <a:rPr lang="en-US" sz="2300" i="1" dirty="0" err="1"/>
              <a:t>napríklad</a:t>
            </a:r>
            <a:r>
              <a:rPr lang="en-US" sz="2300" i="1" dirty="0"/>
              <a:t>: “</a:t>
            </a:r>
            <a:r>
              <a:rPr lang="en-US" sz="2300" i="1" dirty="0" err="1"/>
              <a:t>druhá</a:t>
            </a:r>
            <a:r>
              <a:rPr lang="en-US" sz="2300" i="1" dirty="0"/>
              <a:t> </a:t>
            </a:r>
            <a:r>
              <a:rPr lang="en-US" sz="2300" i="1" dirty="0" err="1"/>
              <a:t>strana</a:t>
            </a:r>
            <a:r>
              <a:rPr lang="en-US" sz="2300" i="1" dirty="0"/>
              <a:t> </a:t>
            </a:r>
            <a:r>
              <a:rPr lang="en-US" sz="2300" i="1" dirty="0" err="1"/>
              <a:t>vám</a:t>
            </a:r>
            <a:r>
              <a:rPr lang="en-US" sz="2300" i="1" dirty="0"/>
              <a:t> </a:t>
            </a:r>
            <a:r>
              <a:rPr lang="en-US" sz="2300" i="1" dirty="0" err="1"/>
              <a:t>bude</a:t>
            </a:r>
            <a:r>
              <a:rPr lang="en-US" sz="2300" i="1" dirty="0"/>
              <a:t> </a:t>
            </a:r>
            <a:r>
              <a:rPr lang="en-US" sz="2300" i="1" dirty="0" err="1"/>
              <a:t>tvrdiť</a:t>
            </a:r>
            <a:r>
              <a:rPr lang="en-US" sz="2300" i="1" dirty="0"/>
              <a:t>, </a:t>
            </a:r>
            <a:r>
              <a:rPr lang="en-US" sz="2300" i="1" dirty="0" err="1"/>
              <a:t>že</a:t>
            </a:r>
            <a:r>
              <a:rPr lang="en-US" sz="2300" i="1" dirty="0"/>
              <a:t> </a:t>
            </a:r>
            <a:r>
              <a:rPr lang="en-US" sz="2300" i="1" dirty="0" err="1"/>
              <a:t>porušujeme</a:t>
            </a:r>
            <a:r>
              <a:rPr lang="en-US" sz="2300" i="1" dirty="0"/>
              <a:t> </a:t>
            </a:r>
            <a:r>
              <a:rPr lang="en-US" sz="2300" i="1" dirty="0" err="1"/>
              <a:t>právo</a:t>
            </a:r>
            <a:r>
              <a:rPr lang="en-US" sz="2300" i="1" dirty="0"/>
              <a:t> </a:t>
            </a:r>
            <a:r>
              <a:rPr lang="en-US" sz="2300" i="1" dirty="0" err="1"/>
              <a:t>na</a:t>
            </a:r>
            <a:r>
              <a:rPr lang="en-US" sz="2300" i="1" dirty="0"/>
              <a:t> </a:t>
            </a:r>
            <a:r>
              <a:rPr lang="en-US" sz="2300" i="1" dirty="0" err="1"/>
              <a:t>súkromie</a:t>
            </a:r>
            <a:r>
              <a:rPr lang="en-US" sz="2300" i="1" dirty="0"/>
              <a:t> ALE to </a:t>
            </a:r>
            <a:r>
              <a:rPr lang="en-US" sz="2300" i="1" dirty="0" err="1"/>
              <a:t>nie</a:t>
            </a:r>
            <a:r>
              <a:rPr lang="en-US" sz="2300" i="1" dirty="0"/>
              <a:t> je 	</a:t>
            </a:r>
            <a:r>
              <a:rPr lang="en-US" sz="2300" i="1" dirty="0" err="1"/>
              <a:t>pravda</a:t>
            </a:r>
            <a:r>
              <a:rPr lang="en-US" sz="2300" i="1" dirty="0"/>
              <a:t>/je to </a:t>
            </a:r>
            <a:r>
              <a:rPr lang="en-US" sz="2300" i="1" dirty="0" err="1"/>
              <a:t>iba</a:t>
            </a:r>
            <a:r>
              <a:rPr lang="en-US" sz="2300" i="1" dirty="0"/>
              <a:t> </a:t>
            </a:r>
            <a:r>
              <a:rPr lang="en-US" sz="2300" i="1" dirty="0" err="1"/>
              <a:t>legitímne</a:t>
            </a:r>
            <a:r>
              <a:rPr lang="en-US" sz="2300" i="1" dirty="0"/>
              <a:t> </a:t>
            </a:r>
            <a:r>
              <a:rPr lang="en-US" sz="2300" i="1" dirty="0" err="1"/>
              <a:t>obmedzenie</a:t>
            </a:r>
            <a:r>
              <a:rPr lang="en-US" sz="2300" i="1" dirty="0"/>
              <a:t>/</a:t>
            </a:r>
            <a:r>
              <a:rPr lang="en-US" sz="2300" i="1" dirty="0" err="1"/>
              <a:t>robíme</a:t>
            </a:r>
            <a:r>
              <a:rPr lang="en-US" sz="2300" i="1" dirty="0"/>
              <a:t> to za </a:t>
            </a:r>
            <a:r>
              <a:rPr lang="en-US" sz="2300" i="1" dirty="0" err="1"/>
              <a:t>účelom</a:t>
            </a:r>
            <a:r>
              <a:rPr lang="en-US" sz="2300" i="1" dirty="0"/>
              <a:t> </a:t>
            </a:r>
            <a:r>
              <a:rPr lang="en-US" sz="2300" i="1" dirty="0" err="1"/>
              <a:t>posilniť</a:t>
            </a:r>
            <a:r>
              <a:rPr lang="en-US" sz="2300" i="1" dirty="0"/>
              <a:t> </a:t>
            </a:r>
            <a:r>
              <a:rPr lang="en-US" sz="2300" i="1" dirty="0" err="1"/>
              <a:t>iné</a:t>
            </a:r>
            <a:r>
              <a:rPr lang="en-US" sz="2300" i="1" dirty="0"/>
              <a:t> </a:t>
            </a:r>
            <a:r>
              <a:rPr lang="en-US" sz="2300" i="1" dirty="0" err="1"/>
              <a:t>právo</a:t>
            </a:r>
            <a:r>
              <a:rPr lang="en-US" sz="2300" i="1" dirty="0"/>
              <a:t>/… </a:t>
            </a:r>
            <a:endParaRPr lang="en-US" sz="2300" dirty="0"/>
          </a:p>
          <a:p>
            <a:pPr>
              <a:buClr>
                <a:schemeClr val="bg1"/>
              </a:buClr>
            </a:pPr>
            <a:r>
              <a:rPr lang="en-US" sz="2300" dirty="0"/>
              <a:t>	</a:t>
            </a:r>
            <a:endParaRPr lang="en-US" sz="2300" i="1" dirty="0"/>
          </a:p>
          <a:p>
            <a:pPr>
              <a:buClr>
                <a:schemeClr val="bg1"/>
              </a:buClr>
            </a:pPr>
            <a:endParaRPr lang="en-US" sz="2300" i="1" dirty="0"/>
          </a:p>
          <a:p>
            <a:pPr>
              <a:buClr>
                <a:schemeClr val="bg1"/>
              </a:buClr>
            </a:pPr>
            <a:r>
              <a:rPr lang="en-US" sz="2800" dirty="0"/>
              <a:t>	</a:t>
            </a:r>
            <a:endParaRPr lang="en-US" sz="2400" i="1" dirty="0"/>
          </a:p>
          <a:p>
            <a:pPr>
              <a:buClr>
                <a:schemeClr val="bg1"/>
              </a:buClr>
            </a:pPr>
            <a:endParaRPr lang="en-US" sz="2400" dirty="0"/>
          </a:p>
          <a:p>
            <a:pPr algn="ctr">
              <a:buClr>
                <a:schemeClr val="bg1"/>
              </a:buClr>
            </a:pP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38496065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Typy a triky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11541868" cy="3847207"/>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a:t>Ak </a:t>
            </a:r>
            <a:r>
              <a:rPr lang="en-US" sz="2800" dirty="0" err="1"/>
              <a:t>nerozumiete</a:t>
            </a:r>
            <a:r>
              <a:rPr lang="en-US" sz="2800" dirty="0"/>
              <a:t> </a:t>
            </a:r>
            <a:r>
              <a:rPr lang="en-US" sz="2800" dirty="0" err="1"/>
              <a:t>niečomu</a:t>
            </a:r>
            <a:r>
              <a:rPr lang="en-US" sz="2800" dirty="0"/>
              <a:t> v </a:t>
            </a:r>
            <a:r>
              <a:rPr lang="en-US" sz="2800" dirty="0" err="1"/>
              <a:t>téze</a:t>
            </a:r>
            <a:r>
              <a:rPr lang="en-US" sz="2800" dirty="0"/>
              <a:t> </a:t>
            </a:r>
            <a:r>
              <a:rPr lang="en-US" sz="2800" dirty="0" err="1"/>
              <a:t>pýtajte</a:t>
            </a:r>
            <a:r>
              <a:rPr lang="en-US" sz="2800" dirty="0"/>
              <a:t> </a:t>
            </a:r>
            <a:r>
              <a:rPr lang="en-US" sz="2800" dirty="0" err="1"/>
              <a:t>sa</a:t>
            </a:r>
            <a:r>
              <a:rPr lang="en-US" sz="2800" dirty="0"/>
              <a:t> </a:t>
            </a:r>
            <a:r>
              <a:rPr lang="en-US" sz="2800" dirty="0" err="1"/>
              <a:t>na</a:t>
            </a:r>
            <a:r>
              <a:rPr lang="en-US" sz="2800" dirty="0"/>
              <a:t> </a:t>
            </a:r>
            <a:r>
              <a:rPr lang="en-US" sz="2800" dirty="0" err="1"/>
              <a:t>začiatku</a:t>
            </a:r>
            <a:r>
              <a:rPr lang="en-US" sz="2800" dirty="0"/>
              <a:t> </a:t>
            </a:r>
            <a:r>
              <a:rPr lang="en-US" sz="2800" dirty="0" err="1"/>
              <a:t>hlavného</a:t>
            </a:r>
            <a:r>
              <a:rPr lang="en-US" sz="2800" dirty="0"/>
              <a:t> </a:t>
            </a:r>
            <a:r>
              <a:rPr lang="en-US" sz="2800" dirty="0" err="1"/>
              <a:t>rozhodcu</a:t>
            </a:r>
            <a:r>
              <a:rPr lang="en-US" sz="2800" dirty="0"/>
              <a:t> </a:t>
            </a:r>
            <a:r>
              <a:rPr lang="en-US" sz="2800" dirty="0" err="1"/>
              <a:t>alebo</a:t>
            </a:r>
            <a:r>
              <a:rPr lang="en-US" sz="2800" dirty="0"/>
              <a:t> </a:t>
            </a:r>
            <a:r>
              <a:rPr lang="en-US" sz="2800" dirty="0" err="1"/>
              <a:t>rozhodkyne</a:t>
            </a:r>
            <a:r>
              <a:rPr lang="en-US" sz="2800" dirty="0"/>
              <a:t> </a:t>
            </a:r>
          </a:p>
          <a:p>
            <a:pPr>
              <a:buClr>
                <a:schemeClr val="bg1"/>
              </a:buClr>
            </a:pPr>
            <a:endParaRPr lang="en-US" sz="2800" dirty="0"/>
          </a:p>
          <a:p>
            <a:pPr marL="285750" indent="-285750">
              <a:buClr>
                <a:schemeClr val="bg1"/>
              </a:buClr>
              <a:buFont typeface="Epilogue" pitchFamily="2" charset="-18"/>
              <a:buChar char="→"/>
            </a:pPr>
            <a:r>
              <a:rPr lang="en-US" sz="2800" dirty="0"/>
              <a:t>Ak </a:t>
            </a:r>
            <a:r>
              <a:rPr lang="en-US" sz="2800" dirty="0" err="1"/>
              <a:t>neviete</a:t>
            </a:r>
            <a:r>
              <a:rPr lang="en-US" sz="2800" dirty="0"/>
              <a:t> </a:t>
            </a:r>
            <a:r>
              <a:rPr lang="en-US" sz="2800" dirty="0" err="1"/>
              <a:t>nič</a:t>
            </a:r>
            <a:r>
              <a:rPr lang="en-US" sz="2800" dirty="0"/>
              <a:t> o </a:t>
            </a:r>
            <a:r>
              <a:rPr lang="en-US" sz="2800" dirty="0" err="1"/>
              <a:t>problematike</a:t>
            </a:r>
            <a:r>
              <a:rPr lang="en-US" sz="2800" dirty="0"/>
              <a:t> </a:t>
            </a:r>
            <a:r>
              <a:rPr lang="en-US" sz="2800" dirty="0" err="1"/>
              <a:t>tézy</a:t>
            </a:r>
            <a:r>
              <a:rPr lang="en-US" sz="2800" dirty="0"/>
              <a:t>- </a:t>
            </a:r>
            <a:r>
              <a:rPr lang="en-US" sz="2800" dirty="0" err="1"/>
              <a:t>nepanikárte</a:t>
            </a:r>
            <a:r>
              <a:rPr lang="en-US" sz="2800" dirty="0"/>
              <a:t> </a:t>
            </a:r>
          </a:p>
          <a:p>
            <a:pPr>
              <a:buClr>
                <a:schemeClr val="bg1"/>
              </a:buClr>
            </a:pPr>
            <a:r>
              <a:rPr lang="en-US" sz="2800" dirty="0"/>
              <a:t>	</a:t>
            </a:r>
            <a:r>
              <a:rPr lang="en-US" sz="2400" i="1" dirty="0" err="1"/>
              <a:t>zľahčite</a:t>
            </a:r>
            <a:r>
              <a:rPr lang="en-US" sz="2400" i="1" dirty="0"/>
              <a:t> </a:t>
            </a:r>
            <a:r>
              <a:rPr lang="en-US" sz="2400" i="1" dirty="0" err="1"/>
              <a:t>si</a:t>
            </a:r>
            <a:r>
              <a:rPr lang="en-US" sz="2400" i="1" dirty="0"/>
              <a:t> to </a:t>
            </a:r>
            <a:r>
              <a:rPr lang="en-US" sz="2400" i="1" dirty="0" err="1"/>
              <a:t>rozmýšľaním</a:t>
            </a:r>
            <a:r>
              <a:rPr lang="en-US" sz="2400" i="1" dirty="0"/>
              <a:t> o </a:t>
            </a:r>
            <a:r>
              <a:rPr lang="en-US" sz="2400" i="1" dirty="0" err="1"/>
              <a:t>podobných</a:t>
            </a:r>
            <a:r>
              <a:rPr lang="en-US" sz="2400" i="1" dirty="0"/>
              <a:t> </a:t>
            </a:r>
            <a:r>
              <a:rPr lang="en-US" sz="2400" i="1" dirty="0" err="1"/>
              <a:t>situáciach</a:t>
            </a:r>
            <a:r>
              <a:rPr lang="en-US" sz="2400" i="1" dirty="0"/>
              <a:t>, </a:t>
            </a:r>
            <a:r>
              <a:rPr lang="en-US" sz="2400" i="1" dirty="0" err="1"/>
              <a:t>nesústreďte</a:t>
            </a:r>
            <a:r>
              <a:rPr lang="en-US" sz="2400" i="1" dirty="0"/>
              <a:t> </a:t>
            </a:r>
            <a:r>
              <a:rPr lang="en-US" sz="2400" i="1" dirty="0" err="1"/>
              <a:t>sa</a:t>
            </a:r>
            <a:r>
              <a:rPr lang="en-US" sz="2400" i="1" dirty="0"/>
              <a:t> </a:t>
            </a:r>
            <a:r>
              <a:rPr lang="en-US" sz="2400" i="1" dirty="0" err="1"/>
              <a:t>na</a:t>
            </a:r>
            <a:r>
              <a:rPr lang="en-US" sz="2400" i="1" dirty="0"/>
              <a:t> </a:t>
            </a:r>
            <a:r>
              <a:rPr lang="en-US" sz="2400" i="1" dirty="0" err="1"/>
              <a:t>detaily</a:t>
            </a:r>
            <a:r>
              <a:rPr lang="en-US" sz="2400" i="1" dirty="0"/>
              <a:t> ale </a:t>
            </a:r>
            <a:r>
              <a:rPr lang="en-US" sz="2400" i="1" dirty="0" err="1"/>
              <a:t>na</a:t>
            </a:r>
            <a:r>
              <a:rPr lang="en-US" sz="2400" i="1" dirty="0"/>
              <a:t> 	big picture, </a:t>
            </a:r>
            <a:r>
              <a:rPr lang="en-US" sz="2400" i="1" dirty="0" err="1"/>
              <a:t>začnite</a:t>
            </a:r>
            <a:r>
              <a:rPr lang="en-US" sz="2400" i="1" dirty="0"/>
              <a:t> od </a:t>
            </a:r>
            <a:r>
              <a:rPr lang="en-US" sz="2400" i="1" dirty="0" err="1"/>
              <a:t>jednoduchých</a:t>
            </a:r>
            <a:r>
              <a:rPr lang="en-US" sz="2400" i="1" dirty="0"/>
              <a:t> </a:t>
            </a:r>
            <a:r>
              <a:rPr lang="en-US" sz="2400" i="1" dirty="0" err="1"/>
              <a:t>pozorovaní</a:t>
            </a:r>
            <a:r>
              <a:rPr lang="en-US" sz="2400" i="1" dirty="0"/>
              <a:t> a </a:t>
            </a:r>
            <a:r>
              <a:rPr lang="en-US" sz="2400" i="1" dirty="0" err="1"/>
              <a:t>všeobecných</a:t>
            </a:r>
            <a:r>
              <a:rPr lang="en-US" sz="2400" i="1" dirty="0"/>
              <a:t> </a:t>
            </a:r>
            <a:r>
              <a:rPr lang="en-US" sz="2400" i="1" dirty="0" err="1"/>
              <a:t>faktov</a:t>
            </a:r>
            <a:endParaRPr lang="en-US" sz="2400" i="1" dirty="0"/>
          </a:p>
          <a:p>
            <a:pPr>
              <a:buClr>
                <a:schemeClr val="bg1"/>
              </a:buClr>
            </a:pPr>
            <a:endParaRPr lang="en-US" sz="2400" dirty="0"/>
          </a:p>
          <a:p>
            <a:pPr algn="ctr">
              <a:buClr>
                <a:schemeClr val="bg1"/>
              </a:buClr>
            </a:pP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2458413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err="1">
                <a:solidFill>
                  <a:schemeClr val="bg2"/>
                </a:solidFill>
              </a:rPr>
              <a:t>Argumen</a:t>
            </a:r>
            <a:r>
              <a:rPr lang="en-GB" dirty="0" err="1">
                <a:solidFill>
                  <a:schemeClr val="bg2"/>
                </a:solidFill>
              </a:rPr>
              <a:t>tačné</a:t>
            </a:r>
            <a:r>
              <a:rPr lang="en-GB" dirty="0">
                <a:solidFill>
                  <a:schemeClr val="bg2"/>
                </a:solidFill>
              </a:rPr>
              <a:t> </a:t>
            </a:r>
            <a:r>
              <a:rPr lang="en-GB" dirty="0" err="1">
                <a:solidFill>
                  <a:schemeClr val="bg2"/>
                </a:solidFill>
              </a:rPr>
              <a:t>chyby</a:t>
            </a:r>
            <a:br>
              <a:rPr lang="sk-SK" dirty="0">
                <a:solidFill>
                  <a:schemeClr val="bg2"/>
                </a:solidFill>
              </a:rPr>
            </a:b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370788"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88" y="5415732"/>
            <a:ext cx="1430303" cy="625412"/>
          </a:xfrm>
          <a:prstGeom prst="rect">
            <a:avLst/>
          </a:prstGeom>
        </p:spPr>
      </p:pic>
    </p:spTree>
    <p:extLst>
      <p:ext uri="{BB962C8B-B14F-4D97-AF65-F5344CB8AC3E}">
        <p14:creationId xmlns:p14="http://schemas.microsoft.com/office/powerpoint/2010/main" val="16260095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055601" y="1749163"/>
            <a:ext cx="10515600" cy="759006"/>
          </a:xfrm>
        </p:spPr>
        <p:txBody>
          <a:bodyPr>
            <a:normAutofit/>
          </a:bodyPr>
          <a:lstStyle/>
          <a:p>
            <a:r>
              <a:rPr lang="en-GB" sz="4000" dirty="0" err="1">
                <a:solidFill>
                  <a:schemeClr val="bg1"/>
                </a:solidFill>
              </a:rPr>
              <a:t>Logické</a:t>
            </a:r>
            <a:r>
              <a:rPr lang="en-GB" sz="4000" dirty="0">
                <a:solidFill>
                  <a:schemeClr val="bg1"/>
                </a:solidFill>
              </a:rPr>
              <a:t> </a:t>
            </a:r>
            <a:r>
              <a:rPr lang="en-GB" sz="4000" dirty="0" err="1">
                <a:solidFill>
                  <a:schemeClr val="bg1"/>
                </a:solidFill>
              </a:rPr>
              <a:t>chyby</a:t>
            </a:r>
            <a:r>
              <a:rPr lang="en-GB" sz="4000" dirty="0">
                <a:solidFill>
                  <a:schemeClr val="bg1"/>
                </a:solidFill>
              </a:rPr>
              <a:t> </a:t>
            </a:r>
            <a:r>
              <a:rPr lang="en-GB" sz="4000" dirty="0" err="1">
                <a:solidFill>
                  <a:schemeClr val="bg1"/>
                </a:solidFill>
              </a:rPr>
              <a:t>súvisiace</a:t>
            </a:r>
            <a:r>
              <a:rPr lang="en-GB" sz="4000" dirty="0">
                <a:solidFill>
                  <a:schemeClr val="bg1"/>
                </a:solidFill>
              </a:rPr>
              <a:t> s </a:t>
            </a:r>
            <a:r>
              <a:rPr lang="en-GB" sz="4000" dirty="0" err="1">
                <a:solidFill>
                  <a:schemeClr val="bg1"/>
                </a:solidFill>
              </a:rPr>
              <a:t>kauzalitou</a:t>
            </a:r>
            <a:r>
              <a:rPr lang="en-GB" sz="4000" dirty="0">
                <a:solidFill>
                  <a:schemeClr val="bg1"/>
                </a:solidFill>
              </a:rPr>
              <a:t>:</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8" name="Nadpis 1">
            <a:extLst>
              <a:ext uri="{FF2B5EF4-FFF2-40B4-BE49-F238E27FC236}">
                <a16:creationId xmlns:a16="http://schemas.microsoft.com/office/drawing/2014/main" id="{75051963-3660-47BD-BB39-8F5FBDCB59AD}"/>
              </a:ext>
            </a:extLst>
          </p:cNvPr>
          <p:cNvSpPr txBox="1">
            <a:spLocks/>
          </p:cNvSpPr>
          <p:nvPr/>
        </p:nvSpPr>
        <p:spPr>
          <a:xfrm>
            <a:off x="1055601" y="2888788"/>
            <a:ext cx="9485554" cy="206158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err="1">
                <a:solidFill>
                  <a:schemeClr val="tx2"/>
                </a:solidFill>
              </a:rPr>
              <a:t>Korelácia</a:t>
            </a:r>
            <a:r>
              <a:rPr lang="en-GB" sz="2400" b="1" dirty="0">
                <a:solidFill>
                  <a:schemeClr val="tx2"/>
                </a:solidFill>
              </a:rPr>
              <a:t> </a:t>
            </a:r>
            <a:r>
              <a:rPr lang="en-GB" sz="2400" b="1" dirty="0" err="1">
                <a:solidFill>
                  <a:schemeClr val="tx2"/>
                </a:solidFill>
              </a:rPr>
              <a:t>nie</a:t>
            </a:r>
            <a:r>
              <a:rPr lang="en-GB" sz="2400" b="1" dirty="0">
                <a:solidFill>
                  <a:schemeClr val="tx2"/>
                </a:solidFill>
              </a:rPr>
              <a:t> je </a:t>
            </a:r>
            <a:r>
              <a:rPr lang="en-GB" sz="2400" b="1" dirty="0" err="1">
                <a:solidFill>
                  <a:schemeClr val="tx2"/>
                </a:solidFill>
              </a:rPr>
              <a:t>kauzalita</a:t>
            </a:r>
            <a:endParaRPr lang="en-GB" sz="2400" b="1" dirty="0">
              <a:solidFill>
                <a:schemeClr val="tx2"/>
              </a:solidFill>
            </a:endParaRPr>
          </a:p>
          <a:p>
            <a:endParaRPr lang="en-GB" sz="2400" b="1" dirty="0">
              <a:solidFill>
                <a:schemeClr val="tx2"/>
              </a:solidFill>
            </a:endParaRPr>
          </a:p>
          <a:p>
            <a:r>
              <a:rPr lang="en-GB" sz="2400" b="1" dirty="0" err="1">
                <a:solidFill>
                  <a:schemeClr val="tx2"/>
                </a:solidFill>
              </a:rPr>
              <a:t>Súslednosť</a:t>
            </a:r>
            <a:r>
              <a:rPr lang="en-GB" sz="2400" b="1" dirty="0">
                <a:solidFill>
                  <a:schemeClr val="tx2"/>
                </a:solidFill>
              </a:rPr>
              <a:t> </a:t>
            </a:r>
            <a:r>
              <a:rPr lang="en-GB" sz="2400" b="1" dirty="0" err="1">
                <a:solidFill>
                  <a:schemeClr val="tx2"/>
                </a:solidFill>
              </a:rPr>
              <a:t>nie</a:t>
            </a:r>
            <a:r>
              <a:rPr lang="en-GB" sz="2400" b="1" dirty="0">
                <a:solidFill>
                  <a:schemeClr val="tx2"/>
                </a:solidFill>
              </a:rPr>
              <a:t> je </a:t>
            </a:r>
            <a:r>
              <a:rPr lang="en-GB" sz="2400" b="1" dirty="0" err="1">
                <a:solidFill>
                  <a:schemeClr val="tx2"/>
                </a:solidFill>
              </a:rPr>
              <a:t>kauzalita</a:t>
            </a:r>
            <a:endParaRPr lang="en-GB" sz="2400" b="1" dirty="0">
              <a:solidFill>
                <a:schemeClr val="tx2"/>
              </a:solidFill>
            </a:endParaRPr>
          </a:p>
          <a:p>
            <a:endParaRPr lang="en-GB" sz="2400" b="1" dirty="0">
              <a:solidFill>
                <a:schemeClr val="tx2"/>
              </a:solidFill>
            </a:endParaRPr>
          </a:p>
          <a:p>
            <a:r>
              <a:rPr lang="en-GB" sz="2400" b="1" dirty="0" err="1">
                <a:solidFill>
                  <a:schemeClr val="tx2"/>
                </a:solidFill>
              </a:rPr>
              <a:t>Nejasný</a:t>
            </a:r>
            <a:r>
              <a:rPr lang="en-GB" sz="2400" b="1" dirty="0">
                <a:solidFill>
                  <a:schemeClr val="tx2"/>
                </a:solidFill>
              </a:rPr>
              <a:t> </a:t>
            </a:r>
            <a:r>
              <a:rPr lang="en-GB" sz="2400" b="1" dirty="0" err="1">
                <a:solidFill>
                  <a:schemeClr val="tx2"/>
                </a:solidFill>
              </a:rPr>
              <a:t>smer</a:t>
            </a:r>
            <a:r>
              <a:rPr lang="en-GB" sz="2400" b="1" dirty="0">
                <a:solidFill>
                  <a:schemeClr val="tx2"/>
                </a:solidFill>
              </a:rPr>
              <a:t> </a:t>
            </a:r>
            <a:r>
              <a:rPr lang="en-GB" sz="2400" b="1" dirty="0" err="1">
                <a:solidFill>
                  <a:schemeClr val="tx2"/>
                </a:solidFill>
              </a:rPr>
              <a:t>kauzality</a:t>
            </a:r>
            <a:endParaRPr lang="en-GB" sz="2400" b="1" dirty="0">
              <a:solidFill>
                <a:schemeClr val="tx2"/>
              </a:solidFill>
            </a:endParaRPr>
          </a:p>
          <a:p>
            <a:endParaRPr lang="en-GB" sz="2400" b="1" dirty="0">
              <a:solidFill>
                <a:schemeClr val="tx2"/>
              </a:solidFill>
            </a:endParaRPr>
          </a:p>
          <a:p>
            <a:r>
              <a:rPr lang="en-GB" sz="2400" b="1" dirty="0" err="1">
                <a:solidFill>
                  <a:schemeClr val="tx2"/>
                </a:solidFill>
              </a:rPr>
              <a:t>Skrytá</a:t>
            </a:r>
            <a:r>
              <a:rPr lang="en-GB" sz="2400" b="1" dirty="0">
                <a:solidFill>
                  <a:schemeClr val="tx2"/>
                </a:solidFill>
              </a:rPr>
              <a:t> </a:t>
            </a:r>
            <a:r>
              <a:rPr lang="en-GB" sz="2400" b="1" dirty="0" err="1">
                <a:solidFill>
                  <a:schemeClr val="tx2"/>
                </a:solidFill>
              </a:rPr>
              <a:t>príčina</a:t>
            </a:r>
            <a:endParaRPr lang="en-GB" sz="2400" b="1" dirty="0">
              <a:solidFill>
                <a:schemeClr val="tx2"/>
              </a:solidFill>
            </a:endParaRPr>
          </a:p>
        </p:txBody>
      </p:sp>
    </p:spTree>
    <p:extLst>
      <p:ext uri="{BB962C8B-B14F-4D97-AF65-F5344CB8AC3E}">
        <p14:creationId xmlns:p14="http://schemas.microsoft.com/office/powerpoint/2010/main" val="71320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1" y="4745525"/>
            <a:ext cx="8071868" cy="1814809"/>
          </a:xfrm>
        </p:spPr>
        <p:txBody>
          <a:bodyPr>
            <a:normAutofit/>
          </a:bodyPr>
          <a:lstStyle/>
          <a:p>
            <a:r>
              <a:rPr lang="sk-SK" sz="6000" dirty="0">
                <a:solidFill>
                  <a:schemeClr val="bg1"/>
                </a:solidFill>
              </a:rPr>
              <a:t>Vysvetľovanie = dokedy?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pic>
        <p:nvPicPr>
          <p:cNvPr id="4" name="Obrázek 3">
            <a:extLst>
              <a:ext uri="{FF2B5EF4-FFF2-40B4-BE49-F238E27FC236}">
                <a16:creationId xmlns:a16="http://schemas.microsoft.com/office/drawing/2014/main" id="{D0B1D546-AEFB-48BB-884B-C521BA6E1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252" y="5668239"/>
            <a:ext cx="892095" cy="892095"/>
          </a:xfrm>
          <a:prstGeom prst="rect">
            <a:avLst/>
          </a:prstGeom>
        </p:spPr>
      </p:pic>
      <p:pic>
        <p:nvPicPr>
          <p:cNvPr id="11" name="Picture 14" descr="A picture containing text, silhouette&#10;&#10;Description automatically generated">
            <a:extLst>
              <a:ext uri="{FF2B5EF4-FFF2-40B4-BE49-F238E27FC236}">
                <a16:creationId xmlns:a16="http://schemas.microsoft.com/office/drawing/2014/main" id="{F7FC23F1-38C7-4AC5-953A-2F6D5479A717}"/>
              </a:ext>
            </a:extLst>
          </p:cNvPr>
          <p:cNvPicPr>
            <a:picLocks noChangeAspect="1"/>
          </p:cNvPicPr>
          <p:nvPr/>
        </p:nvPicPr>
        <p:blipFill rotWithShape="1">
          <a:blip r:embed="rId4">
            <a:biLevel thresh="50000"/>
            <a:extLst>
              <a:ext uri="{28A0092B-C50C-407E-A947-70E740481C1C}">
                <a14:useLocalDpi xmlns:a14="http://schemas.microsoft.com/office/drawing/2010/main" val="0"/>
              </a:ext>
            </a:extLst>
          </a:blip>
          <a:srcRect t="24054" r="77552" b="23285"/>
          <a:stretch/>
        </p:blipFill>
        <p:spPr>
          <a:xfrm>
            <a:off x="822322" y="1131216"/>
            <a:ext cx="2100283" cy="2771481"/>
          </a:xfrm>
          <a:prstGeom prst="rect">
            <a:avLst/>
          </a:prstGeom>
        </p:spPr>
      </p:pic>
      <p:pic>
        <p:nvPicPr>
          <p:cNvPr id="13" name="Picture 9" descr="A picture containing text, silhouette&#10;&#10;Description automatically generated">
            <a:extLst>
              <a:ext uri="{FF2B5EF4-FFF2-40B4-BE49-F238E27FC236}">
                <a16:creationId xmlns:a16="http://schemas.microsoft.com/office/drawing/2014/main" id="{B8A5DFAE-CFAB-4A94-B6BD-3089F2CC5747}"/>
              </a:ext>
            </a:extLst>
          </p:cNvPr>
          <p:cNvPicPr>
            <a:picLocks noChangeAspect="1"/>
          </p:cNvPicPr>
          <p:nvPr/>
        </p:nvPicPr>
        <p:blipFill rotWithShape="1">
          <a:blip r:embed="rId4">
            <a:biLevel thresh="50000"/>
            <a:extLst>
              <a:ext uri="{28A0092B-C50C-407E-A947-70E740481C1C}">
                <a14:useLocalDpi xmlns:a14="http://schemas.microsoft.com/office/drawing/2010/main" val="0"/>
              </a:ext>
            </a:extLst>
          </a:blip>
          <a:srcRect l="76625" t="23901" b="23437"/>
          <a:stretch/>
        </p:blipFill>
        <p:spPr>
          <a:xfrm>
            <a:off x="9209997" y="1027521"/>
            <a:ext cx="2187005" cy="2771481"/>
          </a:xfrm>
          <a:prstGeom prst="rect">
            <a:avLst/>
          </a:prstGeom>
        </p:spPr>
      </p:pic>
      <p:sp>
        <p:nvSpPr>
          <p:cNvPr id="7" name="Vývojový diagram: ukončení 6">
            <a:extLst>
              <a:ext uri="{FF2B5EF4-FFF2-40B4-BE49-F238E27FC236}">
                <a16:creationId xmlns:a16="http://schemas.microsoft.com/office/drawing/2014/main" id="{AFBCB8F2-E65D-4185-BD2C-2066874C7458}"/>
              </a:ext>
            </a:extLst>
          </p:cNvPr>
          <p:cNvSpPr/>
          <p:nvPr/>
        </p:nvSpPr>
        <p:spPr>
          <a:xfrm>
            <a:off x="2504879" y="2955238"/>
            <a:ext cx="2255656" cy="7048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Ľudia z inej sociálnej triedy</a:t>
            </a:r>
          </a:p>
        </p:txBody>
      </p:sp>
      <p:pic>
        <p:nvPicPr>
          <p:cNvPr id="8" name="Obrázek 7">
            <a:extLst>
              <a:ext uri="{FF2B5EF4-FFF2-40B4-BE49-F238E27FC236}">
                <a16:creationId xmlns:a16="http://schemas.microsoft.com/office/drawing/2014/main" id="{2287ED70-CECA-4AC4-9032-46796C23B603}"/>
              </a:ext>
            </a:extLst>
          </p:cNvPr>
          <p:cNvPicPr>
            <a:picLocks noChangeAspect="1"/>
          </p:cNvPicPr>
          <p:nvPr/>
        </p:nvPicPr>
        <p:blipFill rotWithShape="1">
          <a:blip r:embed="rId5">
            <a:extLst>
              <a:ext uri="{28A0092B-C50C-407E-A947-70E740481C1C}">
                <a14:useLocalDpi xmlns:a14="http://schemas.microsoft.com/office/drawing/2010/main" val="0"/>
              </a:ext>
            </a:extLst>
          </a:blip>
          <a:srcRect l="7986" t="38326" r="4170" b="39979"/>
          <a:stretch/>
        </p:blipFill>
        <p:spPr>
          <a:xfrm>
            <a:off x="2718216" y="1579679"/>
            <a:ext cx="6755567" cy="834212"/>
          </a:xfrm>
          <a:prstGeom prst="rect">
            <a:avLst/>
          </a:prstGeom>
        </p:spPr>
      </p:pic>
      <p:sp>
        <p:nvSpPr>
          <p:cNvPr id="16" name="Vývojový diagram: ukončení 15">
            <a:extLst>
              <a:ext uri="{FF2B5EF4-FFF2-40B4-BE49-F238E27FC236}">
                <a16:creationId xmlns:a16="http://schemas.microsoft.com/office/drawing/2014/main" id="{F57F405B-C426-48E1-9B95-96ABE5037DA6}"/>
              </a:ext>
            </a:extLst>
          </p:cNvPr>
          <p:cNvSpPr/>
          <p:nvPr/>
        </p:nvSpPr>
        <p:spPr>
          <a:xfrm>
            <a:off x="4813396" y="2955238"/>
            <a:ext cx="2336123" cy="7048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Ľudia z inej krajiny</a:t>
            </a:r>
          </a:p>
        </p:txBody>
      </p:sp>
      <p:sp>
        <p:nvSpPr>
          <p:cNvPr id="18" name="Vývojový diagram: ukončení 17">
            <a:extLst>
              <a:ext uri="{FF2B5EF4-FFF2-40B4-BE49-F238E27FC236}">
                <a16:creationId xmlns:a16="http://schemas.microsoft.com/office/drawing/2014/main" id="{55DD2731-C474-4783-9CAE-D007D850C45A}"/>
              </a:ext>
            </a:extLst>
          </p:cNvPr>
          <p:cNvSpPr/>
          <p:nvPr/>
        </p:nvSpPr>
        <p:spPr>
          <a:xfrm>
            <a:off x="7205525" y="2955238"/>
            <a:ext cx="2336123" cy="7048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Ľudia z inej generácie</a:t>
            </a:r>
          </a:p>
        </p:txBody>
      </p:sp>
    </p:spTree>
    <p:extLst>
      <p:ext uri="{BB962C8B-B14F-4D97-AF65-F5344CB8AC3E}">
        <p14:creationId xmlns:p14="http://schemas.microsoft.com/office/powerpoint/2010/main" val="10581504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055601" y="1749163"/>
            <a:ext cx="10515600" cy="759006"/>
          </a:xfrm>
        </p:spPr>
        <p:txBody>
          <a:bodyPr>
            <a:normAutofit/>
          </a:bodyPr>
          <a:lstStyle/>
          <a:p>
            <a:r>
              <a:rPr lang="en-GB" sz="4000" dirty="0" err="1">
                <a:solidFill>
                  <a:schemeClr val="bg1"/>
                </a:solidFill>
              </a:rPr>
              <a:t>Irelevantná</a:t>
            </a:r>
            <a:r>
              <a:rPr lang="en-GB" sz="4000" dirty="0">
                <a:solidFill>
                  <a:schemeClr val="bg1"/>
                </a:solidFill>
              </a:rPr>
              <a:t> </a:t>
            </a:r>
            <a:r>
              <a:rPr lang="en-GB" sz="4000" dirty="0" err="1">
                <a:solidFill>
                  <a:schemeClr val="bg1"/>
                </a:solidFill>
              </a:rPr>
              <a:t>argumentácia</a:t>
            </a:r>
            <a:r>
              <a:rPr lang="en-GB" sz="4000" dirty="0">
                <a:solidFill>
                  <a:schemeClr val="bg1"/>
                </a:solidFill>
              </a:rPr>
              <a:t>:</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8" name="Nadpis 1">
            <a:extLst>
              <a:ext uri="{FF2B5EF4-FFF2-40B4-BE49-F238E27FC236}">
                <a16:creationId xmlns:a16="http://schemas.microsoft.com/office/drawing/2014/main" id="{75051963-3660-47BD-BB39-8F5FBDCB59AD}"/>
              </a:ext>
            </a:extLst>
          </p:cNvPr>
          <p:cNvSpPr txBox="1">
            <a:spLocks/>
          </p:cNvSpPr>
          <p:nvPr/>
        </p:nvSpPr>
        <p:spPr>
          <a:xfrm>
            <a:off x="1055601" y="3314652"/>
            <a:ext cx="3705585" cy="20615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err="1">
                <a:solidFill>
                  <a:schemeClr val="tx2"/>
                </a:solidFill>
              </a:rPr>
              <a:t>Klzký</a:t>
            </a:r>
            <a:r>
              <a:rPr lang="en-GB" sz="2400" b="1" dirty="0">
                <a:solidFill>
                  <a:schemeClr val="tx2"/>
                </a:solidFill>
              </a:rPr>
              <a:t> </a:t>
            </a:r>
            <a:r>
              <a:rPr lang="en-GB" sz="2400" b="1" dirty="0" err="1">
                <a:solidFill>
                  <a:schemeClr val="tx2"/>
                </a:solidFill>
              </a:rPr>
              <a:t>svah</a:t>
            </a:r>
            <a:r>
              <a:rPr lang="en-GB" sz="2400" b="1" dirty="0">
                <a:solidFill>
                  <a:schemeClr val="tx2"/>
                </a:solidFill>
              </a:rPr>
              <a:t> </a:t>
            </a:r>
          </a:p>
          <a:p>
            <a:endParaRPr lang="en-GB" sz="2400" b="1" dirty="0">
              <a:solidFill>
                <a:schemeClr val="tx2"/>
              </a:solidFill>
            </a:endParaRPr>
          </a:p>
          <a:p>
            <a:r>
              <a:rPr lang="en-GB" sz="2400" b="1" dirty="0">
                <a:solidFill>
                  <a:schemeClr val="tx2"/>
                </a:solidFill>
              </a:rPr>
              <a:t>Argument </a:t>
            </a:r>
            <a:r>
              <a:rPr lang="en-GB" sz="2400" b="1" dirty="0" err="1">
                <a:solidFill>
                  <a:schemeClr val="tx2"/>
                </a:solidFill>
              </a:rPr>
              <a:t>väčšiny</a:t>
            </a:r>
            <a:endParaRPr lang="en-GB" sz="2400" b="1" dirty="0">
              <a:solidFill>
                <a:schemeClr val="tx2"/>
              </a:solidFill>
            </a:endParaRPr>
          </a:p>
          <a:p>
            <a:endParaRPr lang="en-GB" sz="2400" b="1" dirty="0">
              <a:solidFill>
                <a:schemeClr val="tx2"/>
              </a:solidFill>
            </a:endParaRPr>
          </a:p>
          <a:p>
            <a:r>
              <a:rPr lang="en-GB" sz="2400" b="1" dirty="0" err="1">
                <a:solidFill>
                  <a:schemeClr val="tx2"/>
                </a:solidFill>
              </a:rPr>
              <a:t>Falošná</a:t>
            </a:r>
            <a:r>
              <a:rPr lang="en-GB" sz="2400" b="1" dirty="0">
                <a:solidFill>
                  <a:schemeClr val="tx2"/>
                </a:solidFill>
              </a:rPr>
              <a:t> </a:t>
            </a:r>
            <a:r>
              <a:rPr lang="en-GB" sz="2400" b="1" dirty="0" err="1">
                <a:solidFill>
                  <a:schemeClr val="tx2"/>
                </a:solidFill>
              </a:rPr>
              <a:t>autorita</a:t>
            </a:r>
            <a:endParaRPr lang="en-GB" sz="2400" b="1" dirty="0">
              <a:solidFill>
                <a:schemeClr val="tx2"/>
              </a:solidFill>
            </a:endParaRPr>
          </a:p>
          <a:p>
            <a:endParaRPr lang="en-GB" sz="2400" b="1" dirty="0">
              <a:solidFill>
                <a:schemeClr val="tx2"/>
              </a:solidFill>
            </a:endParaRPr>
          </a:p>
          <a:p>
            <a:r>
              <a:rPr lang="en-GB" sz="2400" b="1" dirty="0" err="1">
                <a:solidFill>
                  <a:schemeClr val="tx2"/>
                </a:solidFill>
              </a:rPr>
              <a:t>Unáhlený</a:t>
            </a:r>
            <a:r>
              <a:rPr lang="en-GB" sz="2400" b="1" dirty="0">
                <a:solidFill>
                  <a:schemeClr val="tx2"/>
                </a:solidFill>
              </a:rPr>
              <a:t> </a:t>
            </a:r>
            <a:r>
              <a:rPr lang="en-GB" sz="2400" b="1" dirty="0" err="1">
                <a:solidFill>
                  <a:schemeClr val="tx2"/>
                </a:solidFill>
              </a:rPr>
              <a:t>záver</a:t>
            </a:r>
            <a:r>
              <a:rPr lang="en-GB" sz="2400" b="1" dirty="0">
                <a:solidFill>
                  <a:schemeClr val="tx2"/>
                </a:solidFill>
              </a:rPr>
              <a:t> </a:t>
            </a:r>
          </a:p>
          <a:p>
            <a:endParaRPr lang="en-GB" sz="2400" b="1" dirty="0">
              <a:solidFill>
                <a:schemeClr val="tx2"/>
              </a:solidFill>
            </a:endParaRPr>
          </a:p>
          <a:p>
            <a:r>
              <a:rPr lang="en-GB" sz="2400" b="1" dirty="0" err="1">
                <a:solidFill>
                  <a:schemeClr val="tx2"/>
                </a:solidFill>
              </a:rPr>
              <a:t>Hra</a:t>
            </a:r>
            <a:r>
              <a:rPr lang="en-GB" sz="2400" b="1" dirty="0">
                <a:solidFill>
                  <a:schemeClr val="tx2"/>
                </a:solidFill>
              </a:rPr>
              <a:t> </a:t>
            </a:r>
            <a:r>
              <a:rPr lang="en-GB" sz="2400" b="1" dirty="0" err="1">
                <a:solidFill>
                  <a:schemeClr val="tx2"/>
                </a:solidFill>
              </a:rPr>
              <a:t>na</a:t>
            </a:r>
            <a:r>
              <a:rPr lang="en-GB" sz="2400" b="1" dirty="0">
                <a:solidFill>
                  <a:schemeClr val="tx2"/>
                </a:solidFill>
              </a:rPr>
              <a:t> </a:t>
            </a:r>
            <a:r>
              <a:rPr lang="en-GB" sz="2400" b="1" dirty="0" err="1">
                <a:solidFill>
                  <a:schemeClr val="tx2"/>
                </a:solidFill>
              </a:rPr>
              <a:t>emócie</a:t>
            </a:r>
            <a:endParaRPr lang="en-GB" sz="2400" b="1" dirty="0">
              <a:solidFill>
                <a:schemeClr val="tx2"/>
              </a:solidFill>
            </a:endParaRPr>
          </a:p>
        </p:txBody>
      </p:sp>
      <p:sp>
        <p:nvSpPr>
          <p:cNvPr id="3" name="Nadpis 1">
            <a:extLst>
              <a:ext uri="{FF2B5EF4-FFF2-40B4-BE49-F238E27FC236}">
                <a16:creationId xmlns:a16="http://schemas.microsoft.com/office/drawing/2014/main" id="{A32CC5E2-AFD9-FD41-905A-E50BB32008BD}"/>
              </a:ext>
            </a:extLst>
          </p:cNvPr>
          <p:cNvSpPr txBox="1">
            <a:spLocks/>
          </p:cNvSpPr>
          <p:nvPr/>
        </p:nvSpPr>
        <p:spPr>
          <a:xfrm>
            <a:off x="5578023" y="3314651"/>
            <a:ext cx="6320811" cy="20615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err="1">
                <a:solidFill>
                  <a:schemeClr val="tx2"/>
                </a:solidFill>
              </a:rPr>
              <a:t>Vyvracanie</a:t>
            </a:r>
            <a:r>
              <a:rPr lang="en-GB" sz="2400" b="1" dirty="0">
                <a:solidFill>
                  <a:schemeClr val="tx2"/>
                </a:solidFill>
              </a:rPr>
              <a:t> </a:t>
            </a:r>
            <a:r>
              <a:rPr lang="en-GB" sz="2400" b="1" dirty="0" err="1">
                <a:solidFill>
                  <a:schemeClr val="tx2"/>
                </a:solidFill>
              </a:rPr>
              <a:t>príkladov</a:t>
            </a:r>
            <a:endParaRPr lang="en-GB" sz="2400" b="1" dirty="0">
              <a:solidFill>
                <a:schemeClr val="tx2"/>
              </a:solidFill>
            </a:endParaRPr>
          </a:p>
          <a:p>
            <a:endParaRPr lang="en-GB" sz="2400" b="1" dirty="0">
              <a:solidFill>
                <a:schemeClr val="tx2"/>
              </a:solidFill>
            </a:endParaRPr>
          </a:p>
          <a:p>
            <a:r>
              <a:rPr lang="en-GB" sz="2400" b="1" dirty="0" err="1">
                <a:solidFill>
                  <a:schemeClr val="tx2"/>
                </a:solidFill>
              </a:rPr>
              <a:t>Slamený</a:t>
            </a:r>
            <a:r>
              <a:rPr lang="en-GB" sz="2400" b="1" dirty="0">
                <a:solidFill>
                  <a:schemeClr val="tx2"/>
                </a:solidFill>
              </a:rPr>
              <a:t> </a:t>
            </a:r>
            <a:r>
              <a:rPr lang="en-GB" sz="2400" b="1" dirty="0" err="1">
                <a:solidFill>
                  <a:schemeClr val="tx2"/>
                </a:solidFill>
              </a:rPr>
              <a:t>panák</a:t>
            </a:r>
            <a:r>
              <a:rPr lang="en-GB" sz="2400" b="1" dirty="0">
                <a:solidFill>
                  <a:schemeClr val="tx2"/>
                </a:solidFill>
              </a:rPr>
              <a:t> </a:t>
            </a:r>
          </a:p>
          <a:p>
            <a:endParaRPr lang="en-GB" sz="2400" b="1" dirty="0">
              <a:solidFill>
                <a:schemeClr val="tx2"/>
              </a:solidFill>
            </a:endParaRPr>
          </a:p>
          <a:p>
            <a:r>
              <a:rPr lang="en-GB" sz="2400" b="1" dirty="0">
                <a:solidFill>
                  <a:schemeClr val="tx2"/>
                </a:solidFill>
              </a:rPr>
              <a:t>Ad hominem (</a:t>
            </a:r>
            <a:r>
              <a:rPr lang="en-GB" sz="2400" b="1" dirty="0" err="1">
                <a:solidFill>
                  <a:schemeClr val="tx2"/>
                </a:solidFill>
              </a:rPr>
              <a:t>osobný</a:t>
            </a:r>
            <a:r>
              <a:rPr lang="en-GB" sz="2400" b="1" dirty="0">
                <a:solidFill>
                  <a:schemeClr val="tx2"/>
                </a:solidFill>
              </a:rPr>
              <a:t> </a:t>
            </a:r>
            <a:r>
              <a:rPr lang="en-GB" sz="2400" b="1" dirty="0" err="1">
                <a:solidFill>
                  <a:schemeClr val="tx2"/>
                </a:solidFill>
              </a:rPr>
              <a:t>útok</a:t>
            </a:r>
            <a:r>
              <a:rPr lang="en-GB" sz="2400" b="1" dirty="0">
                <a:solidFill>
                  <a:schemeClr val="tx2"/>
                </a:solidFill>
              </a:rPr>
              <a:t>)</a:t>
            </a:r>
          </a:p>
          <a:p>
            <a:endParaRPr lang="en-GB" sz="2400" b="1" dirty="0">
              <a:solidFill>
                <a:schemeClr val="tx2"/>
              </a:solidFill>
            </a:endParaRPr>
          </a:p>
          <a:p>
            <a:r>
              <a:rPr lang="en-GB" sz="2400" b="1" dirty="0" err="1">
                <a:solidFill>
                  <a:schemeClr val="tx2"/>
                </a:solidFill>
              </a:rPr>
              <a:t>Falošná</a:t>
            </a:r>
            <a:r>
              <a:rPr lang="en-GB" sz="2400" b="1" dirty="0">
                <a:solidFill>
                  <a:schemeClr val="tx2"/>
                </a:solidFill>
              </a:rPr>
              <a:t> </a:t>
            </a:r>
            <a:r>
              <a:rPr lang="en-GB" sz="2400" b="1" dirty="0" err="1">
                <a:solidFill>
                  <a:schemeClr val="tx2"/>
                </a:solidFill>
              </a:rPr>
              <a:t>dilema</a:t>
            </a:r>
            <a:r>
              <a:rPr lang="en-GB" sz="2400" b="1" dirty="0">
                <a:solidFill>
                  <a:schemeClr val="tx2"/>
                </a:solidFill>
              </a:rPr>
              <a:t> - </a:t>
            </a:r>
            <a:r>
              <a:rPr lang="en-GB" sz="2400" b="1" dirty="0" err="1">
                <a:solidFill>
                  <a:schemeClr val="tx2"/>
                </a:solidFill>
              </a:rPr>
              <a:t>Čierna</a:t>
            </a:r>
            <a:r>
              <a:rPr lang="en-GB" sz="2400" b="1" dirty="0">
                <a:solidFill>
                  <a:schemeClr val="tx2"/>
                </a:solidFill>
              </a:rPr>
              <a:t> a </a:t>
            </a:r>
            <a:r>
              <a:rPr lang="en-GB" sz="2400" b="1" dirty="0" err="1">
                <a:solidFill>
                  <a:schemeClr val="tx2"/>
                </a:solidFill>
              </a:rPr>
              <a:t>biela</a:t>
            </a:r>
            <a:r>
              <a:rPr lang="en-GB" sz="2400" b="1" dirty="0">
                <a:solidFill>
                  <a:schemeClr val="tx2"/>
                </a:solidFill>
              </a:rPr>
              <a:t> </a:t>
            </a:r>
          </a:p>
        </p:txBody>
      </p:sp>
    </p:spTree>
    <p:extLst>
      <p:ext uri="{BB962C8B-B14F-4D97-AF65-F5344CB8AC3E}">
        <p14:creationId xmlns:p14="http://schemas.microsoft.com/office/powerpoint/2010/main" val="23971801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370788" y="2911191"/>
            <a:ext cx="9144000" cy="2387600"/>
          </a:xfrm>
        </p:spPr>
        <p:txBody>
          <a:bodyPr>
            <a:normAutofit/>
          </a:bodyPr>
          <a:lstStyle/>
          <a:p>
            <a:pPr algn="l"/>
            <a:r>
              <a:rPr lang="en-GB" dirty="0" err="1">
                <a:solidFill>
                  <a:schemeClr val="bg2"/>
                </a:solidFill>
              </a:rPr>
              <a:t>Logické</a:t>
            </a:r>
            <a:r>
              <a:rPr lang="en-GB" dirty="0">
                <a:solidFill>
                  <a:schemeClr val="bg2"/>
                </a:solidFill>
              </a:rPr>
              <a:t> </a:t>
            </a:r>
            <a:r>
              <a:rPr lang="en-GB" dirty="0" err="1">
                <a:solidFill>
                  <a:schemeClr val="bg2"/>
                </a:solidFill>
              </a:rPr>
              <a:t>chyby</a:t>
            </a:r>
            <a:r>
              <a:rPr lang="en-GB" dirty="0">
                <a:solidFill>
                  <a:schemeClr val="bg2"/>
                </a:solidFill>
              </a:rPr>
              <a:t> </a:t>
            </a:r>
            <a:r>
              <a:rPr lang="en-GB" dirty="0" err="1">
                <a:solidFill>
                  <a:schemeClr val="bg2"/>
                </a:solidFill>
              </a:rPr>
              <a:t>súvisiace</a:t>
            </a:r>
            <a:r>
              <a:rPr lang="en-GB" dirty="0">
                <a:solidFill>
                  <a:schemeClr val="bg2"/>
                </a:solidFill>
              </a:rPr>
              <a:t> s </a:t>
            </a:r>
            <a:r>
              <a:rPr lang="en-GB" dirty="0" err="1">
                <a:solidFill>
                  <a:schemeClr val="bg2"/>
                </a:solidFill>
              </a:rPr>
              <a:t>príčinou</a:t>
            </a:r>
            <a:r>
              <a:rPr lang="en-GB" dirty="0">
                <a:solidFill>
                  <a:schemeClr val="bg2"/>
                </a:solidFill>
              </a:rPr>
              <a:t> a </a:t>
            </a:r>
            <a:r>
              <a:rPr lang="en-GB" dirty="0" err="1">
                <a:solidFill>
                  <a:schemeClr val="bg2"/>
                </a:solidFill>
              </a:rPr>
              <a:t>dôsledkom</a:t>
            </a: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370788"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88" y="5415732"/>
            <a:ext cx="1430303" cy="625412"/>
          </a:xfrm>
          <a:prstGeom prst="rect">
            <a:avLst/>
          </a:prstGeom>
        </p:spPr>
      </p:pic>
    </p:spTree>
    <p:extLst>
      <p:ext uri="{BB962C8B-B14F-4D97-AF65-F5344CB8AC3E}">
        <p14:creationId xmlns:p14="http://schemas.microsoft.com/office/powerpoint/2010/main" val="42478992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Korelácia</a:t>
            </a:r>
            <a:r>
              <a:rPr lang="en-GB" sz="4000" dirty="0">
                <a:solidFill>
                  <a:schemeClr val="bg1"/>
                </a:solidFill>
              </a:rPr>
              <a:t> </a:t>
            </a:r>
            <a:r>
              <a:rPr lang="en-GB" sz="4000" dirty="0" err="1">
                <a:solidFill>
                  <a:schemeClr val="bg1"/>
                </a:solidFill>
              </a:rPr>
              <a:t>neznamená</a:t>
            </a:r>
            <a:r>
              <a:rPr lang="en-GB" sz="4000" dirty="0">
                <a:solidFill>
                  <a:schemeClr val="bg1"/>
                </a:solidFill>
              </a:rPr>
              <a:t> </a:t>
            </a:r>
            <a:r>
              <a:rPr lang="en-GB" sz="4000" dirty="0" err="1">
                <a:solidFill>
                  <a:schemeClr val="bg1"/>
                </a:solidFill>
              </a:rPr>
              <a:t>kauzalitu</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083527"/>
            <a:ext cx="10065303" cy="646331"/>
          </a:xfrm>
          <a:prstGeom prst="rect">
            <a:avLst/>
          </a:prstGeom>
          <a:noFill/>
        </p:spPr>
        <p:txBody>
          <a:bodyPr wrap="square" rtlCol="0">
            <a:spAutoFit/>
          </a:bodyPr>
          <a:lstStyle/>
          <a:p>
            <a:r>
              <a:rPr lang="en-GB" dirty="0" err="1"/>
              <a:t>Keď</a:t>
            </a:r>
            <a:r>
              <a:rPr lang="en-GB" dirty="0"/>
              <a:t> </a:t>
            </a:r>
            <a:r>
              <a:rPr lang="en-GB" dirty="0" err="1"/>
              <a:t>dva</a:t>
            </a:r>
            <a:r>
              <a:rPr lang="en-GB" dirty="0"/>
              <a:t> </a:t>
            </a:r>
            <a:r>
              <a:rPr lang="en-GB" dirty="0" err="1"/>
              <a:t>javy</a:t>
            </a:r>
            <a:r>
              <a:rPr lang="en-GB" dirty="0"/>
              <a:t>, </a:t>
            </a:r>
            <a:r>
              <a:rPr lang="en-GB" dirty="0" err="1"/>
              <a:t>ktoré</a:t>
            </a:r>
            <a:r>
              <a:rPr lang="en-GB" dirty="0"/>
              <a:t> </a:t>
            </a:r>
            <a:r>
              <a:rPr lang="en-GB" dirty="0" err="1"/>
              <a:t>majú</a:t>
            </a:r>
            <a:r>
              <a:rPr lang="en-GB" dirty="0"/>
              <a:t> </a:t>
            </a:r>
            <a:r>
              <a:rPr lang="en-GB" dirty="0" err="1"/>
              <a:t>rovnaké</a:t>
            </a:r>
            <a:r>
              <a:rPr lang="en-GB" dirty="0"/>
              <a:t> </a:t>
            </a:r>
            <a:r>
              <a:rPr lang="en-GB" dirty="0" err="1"/>
              <a:t>tendencie</a:t>
            </a:r>
            <a:r>
              <a:rPr lang="en-GB" dirty="0"/>
              <a:t> </a:t>
            </a:r>
            <a:r>
              <a:rPr lang="en-GB" dirty="0" err="1"/>
              <a:t>automaticky</a:t>
            </a:r>
            <a:r>
              <a:rPr lang="en-GB" dirty="0"/>
              <a:t> </a:t>
            </a:r>
            <a:r>
              <a:rPr lang="en-GB" dirty="0" err="1"/>
              <a:t>spájame</a:t>
            </a:r>
            <a:r>
              <a:rPr lang="en-GB" dirty="0"/>
              <a:t> a </a:t>
            </a:r>
            <a:r>
              <a:rPr lang="en-GB" dirty="0" err="1"/>
              <a:t>vyvodzujeme</a:t>
            </a:r>
            <a:r>
              <a:rPr lang="en-GB" dirty="0"/>
              <a:t> z toho, </a:t>
            </a:r>
            <a:r>
              <a:rPr lang="en-GB" dirty="0" err="1"/>
              <a:t>že</a:t>
            </a:r>
            <a:r>
              <a:rPr lang="en-GB" dirty="0"/>
              <a:t> </a:t>
            </a:r>
            <a:r>
              <a:rPr lang="en-GB" dirty="0" err="1"/>
              <a:t>majú</a:t>
            </a:r>
            <a:r>
              <a:rPr lang="en-GB" dirty="0"/>
              <a:t> </a:t>
            </a:r>
            <a:r>
              <a:rPr lang="en-GB" dirty="0" err="1"/>
              <a:t>nejakú</a:t>
            </a:r>
            <a:r>
              <a:rPr lang="en-GB" dirty="0"/>
              <a:t> </a:t>
            </a:r>
            <a:r>
              <a:rPr lang="en-GB" dirty="0" err="1"/>
              <a:t>spojitosť</a:t>
            </a:r>
            <a:r>
              <a:rPr lang="en-GB" dirty="0"/>
              <a:t>.</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8" name="TextBox 7">
            <a:extLst>
              <a:ext uri="{FF2B5EF4-FFF2-40B4-BE49-F238E27FC236}">
                <a16:creationId xmlns:a16="http://schemas.microsoft.com/office/drawing/2014/main" id="{C2F5582A-EC79-DD57-1ECE-89183C990380}"/>
              </a:ext>
            </a:extLst>
          </p:cNvPr>
          <p:cNvSpPr txBox="1"/>
          <p:nvPr/>
        </p:nvSpPr>
        <p:spPr>
          <a:xfrm>
            <a:off x="1233326" y="3182265"/>
            <a:ext cx="858058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i="0" u="none" strike="noStrike" kern="1200" cap="none" spc="0" normalizeH="0" baseline="0" noProof="0" dirty="0">
                <a:ln>
                  <a:noFill/>
                </a:ln>
                <a:solidFill>
                  <a:schemeClr val="tx2"/>
                </a:solidFill>
                <a:effectLst/>
                <a:uLnTx/>
                <a:uFillTx/>
                <a:latin typeface="Epilogue"/>
                <a:ea typeface="+mn-ea"/>
                <a:cs typeface="+mn-cs"/>
              </a:rPr>
              <a:t>Bolo odpozorované, že </a:t>
            </a:r>
            <a:r>
              <a:rPr lang="sk-SK" sz="1800" dirty="0">
                <a:solidFill>
                  <a:schemeClr val="tx2"/>
                </a:solidFill>
                <a:latin typeface="Epilogue"/>
              </a:rPr>
              <a:t>č</a:t>
            </a:r>
            <a:r>
              <a:rPr lang="en-GB" sz="1800" dirty="0" err="1">
                <a:solidFill>
                  <a:schemeClr val="tx2"/>
                </a:solidFill>
                <a:latin typeface="Epilogue"/>
              </a:rPr>
              <a:t>ím</a:t>
            </a:r>
            <a:r>
              <a:rPr kumimoji="0" lang="sk-SK" sz="1800" i="0" u="none" strike="noStrike" kern="1200" cap="none" spc="0" normalizeH="0" baseline="0" noProof="0" dirty="0">
                <a:ln>
                  <a:noFill/>
                </a:ln>
                <a:solidFill>
                  <a:schemeClr val="tx2"/>
                </a:solidFill>
                <a:effectLst/>
                <a:uLnTx/>
                <a:uFillTx/>
                <a:latin typeface="Epilogue"/>
                <a:ea typeface="+mn-ea"/>
                <a:cs typeface="+mn-cs"/>
              </a:rPr>
              <a:t> rýchlejšie sa točia veterné mlyny, tým rýchlejšie fúka</a:t>
            </a:r>
            <a:r>
              <a:rPr lang="sk-SK" sz="1800" dirty="0">
                <a:solidFill>
                  <a:schemeClr val="tx2"/>
                </a:solidFill>
                <a:latin typeface="Epilogue"/>
              </a:rPr>
              <a:t> vietor.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i="0" u="none" strike="noStrike" kern="1200" cap="none" spc="0" normalizeH="0" baseline="0" noProof="0" dirty="0">
                <a:ln>
                  <a:noFill/>
                </a:ln>
                <a:solidFill>
                  <a:schemeClr val="tx2"/>
                </a:solidFill>
                <a:effectLst/>
                <a:uLnTx/>
                <a:uFillTx/>
                <a:latin typeface="Epilogue"/>
                <a:ea typeface="+mn-ea"/>
                <a:cs typeface="+mn-cs"/>
              </a:rPr>
              <a:t>Veterné mlyny </a:t>
            </a:r>
            <a:r>
              <a:rPr lang="sk-SK" sz="1800" dirty="0">
                <a:solidFill>
                  <a:schemeClr val="tx2"/>
                </a:solidFill>
                <a:latin typeface="Epilogue"/>
              </a:rPr>
              <a:t>svojím rotovaním spôsobujú zrýchlenie vetra.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1800" dirty="0">
              <a:solidFill>
                <a:schemeClr val="tx2"/>
              </a:solidFill>
              <a:latin typeface="Epilog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dirty="0">
                <a:solidFill>
                  <a:schemeClr val="tx2"/>
                </a:solidFill>
                <a:latin typeface="Epilogue"/>
              </a:rPr>
              <a:t>Deti, ktoré pozerajú veľa televízie sú viac násilné. </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800" dirty="0">
                <a:solidFill>
                  <a:schemeClr val="tx2"/>
                </a:solidFill>
                <a:latin typeface="Epilogue"/>
              </a:rPr>
              <a:t>Televízia spôsobuje, že deti sú násilnejšie. </a:t>
            </a:r>
            <a:endParaRPr kumimoji="0" lang="sk-SK" sz="1400" i="0" u="none" strike="noStrike" kern="1200" cap="none" spc="0" normalizeH="0" baseline="0" noProof="0" dirty="0">
              <a:ln>
                <a:noFill/>
              </a:ln>
              <a:solidFill>
                <a:schemeClr val="tx2"/>
              </a:solidFill>
              <a:effectLst/>
              <a:uLnTx/>
              <a:uFillTx/>
              <a:latin typeface="Epilogue"/>
              <a:ea typeface="+mn-ea"/>
              <a:cs typeface="+mn-cs"/>
            </a:endParaRPr>
          </a:p>
        </p:txBody>
      </p:sp>
    </p:spTree>
    <p:extLst>
      <p:ext uri="{BB962C8B-B14F-4D97-AF65-F5344CB8AC3E}">
        <p14:creationId xmlns:p14="http://schemas.microsoft.com/office/powerpoint/2010/main" val="12908631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Argumentačné chyby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Vývojový diagram: ukončení 2">
            <a:extLst>
              <a:ext uri="{FF2B5EF4-FFF2-40B4-BE49-F238E27FC236}">
                <a16:creationId xmlns:a16="http://schemas.microsoft.com/office/drawing/2014/main" id="{4616403E-F776-4C2B-938B-CB43776700C6}"/>
              </a:ext>
            </a:extLst>
          </p:cNvPr>
          <p:cNvSpPr/>
          <p:nvPr/>
        </p:nvSpPr>
        <p:spPr>
          <a:xfrm>
            <a:off x="1741401" y="2509403"/>
            <a:ext cx="3062940" cy="101077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800" dirty="0">
                <a:solidFill>
                  <a:schemeClr val="bg2"/>
                </a:solidFill>
                <a:latin typeface="+mj-lt"/>
              </a:rPr>
              <a:t>FALOŠNÁ KAUZALITA</a:t>
            </a:r>
          </a:p>
        </p:txBody>
      </p:sp>
      <p:sp>
        <p:nvSpPr>
          <p:cNvPr id="4" name="TextovéPole 3">
            <a:extLst>
              <a:ext uri="{FF2B5EF4-FFF2-40B4-BE49-F238E27FC236}">
                <a16:creationId xmlns:a16="http://schemas.microsoft.com/office/drawing/2014/main" id="{02CD41F4-6729-470A-9277-C334750B1969}"/>
              </a:ext>
            </a:extLst>
          </p:cNvPr>
          <p:cNvSpPr txBox="1"/>
          <p:nvPr/>
        </p:nvSpPr>
        <p:spPr>
          <a:xfrm>
            <a:off x="2039112" y="4468743"/>
            <a:ext cx="557784" cy="707886"/>
          </a:xfrm>
          <a:prstGeom prst="rect">
            <a:avLst/>
          </a:prstGeom>
          <a:noFill/>
        </p:spPr>
        <p:txBody>
          <a:bodyPr wrap="square" rtlCol="0">
            <a:spAutoFit/>
          </a:bodyPr>
          <a:lstStyle/>
          <a:p>
            <a:r>
              <a:rPr lang="sk-SK" sz="4000" dirty="0">
                <a:latin typeface="+mj-lt"/>
              </a:rPr>
              <a:t>A</a:t>
            </a:r>
          </a:p>
        </p:txBody>
      </p:sp>
      <p:sp>
        <p:nvSpPr>
          <p:cNvPr id="22" name="TextovéPole 21">
            <a:extLst>
              <a:ext uri="{FF2B5EF4-FFF2-40B4-BE49-F238E27FC236}">
                <a16:creationId xmlns:a16="http://schemas.microsoft.com/office/drawing/2014/main" id="{4D4D7598-6FCF-46BC-8894-81F5E4818C47}"/>
              </a:ext>
            </a:extLst>
          </p:cNvPr>
          <p:cNvSpPr txBox="1"/>
          <p:nvPr/>
        </p:nvSpPr>
        <p:spPr>
          <a:xfrm>
            <a:off x="4002024" y="4468743"/>
            <a:ext cx="557784" cy="707886"/>
          </a:xfrm>
          <a:prstGeom prst="rect">
            <a:avLst/>
          </a:prstGeom>
          <a:noFill/>
        </p:spPr>
        <p:txBody>
          <a:bodyPr wrap="square" rtlCol="0">
            <a:spAutoFit/>
          </a:bodyPr>
          <a:lstStyle/>
          <a:p>
            <a:r>
              <a:rPr lang="sk-SK" sz="4000" dirty="0">
                <a:latin typeface="+mj-lt"/>
              </a:rPr>
              <a:t>B</a:t>
            </a:r>
          </a:p>
        </p:txBody>
      </p:sp>
      <p:cxnSp>
        <p:nvCxnSpPr>
          <p:cNvPr id="8" name="Přímá spojnice se šipkou 7">
            <a:extLst>
              <a:ext uri="{FF2B5EF4-FFF2-40B4-BE49-F238E27FC236}">
                <a16:creationId xmlns:a16="http://schemas.microsoft.com/office/drawing/2014/main" id="{4BED4130-6BE5-467D-9D51-8023BC4BC602}"/>
              </a:ext>
            </a:extLst>
          </p:cNvPr>
          <p:cNvCxnSpPr/>
          <p:nvPr/>
        </p:nvCxnSpPr>
        <p:spPr>
          <a:xfrm>
            <a:off x="2710515" y="4786110"/>
            <a:ext cx="1124712"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3409C80F-ECEA-44F8-BFEC-868A256220CF}"/>
              </a:ext>
            </a:extLst>
          </p:cNvPr>
          <p:cNvSpPr txBox="1"/>
          <p:nvPr/>
        </p:nvSpPr>
        <p:spPr>
          <a:xfrm>
            <a:off x="7929903" y="2715768"/>
            <a:ext cx="557784" cy="707886"/>
          </a:xfrm>
          <a:prstGeom prst="rect">
            <a:avLst/>
          </a:prstGeom>
          <a:noFill/>
        </p:spPr>
        <p:txBody>
          <a:bodyPr wrap="square" rtlCol="0">
            <a:spAutoFit/>
          </a:bodyPr>
          <a:lstStyle/>
          <a:p>
            <a:r>
              <a:rPr lang="sk-SK" sz="4000" dirty="0">
                <a:latin typeface="+mj-lt"/>
              </a:rPr>
              <a:t>A</a:t>
            </a:r>
          </a:p>
        </p:txBody>
      </p:sp>
      <p:sp>
        <p:nvSpPr>
          <p:cNvPr id="24" name="TextovéPole 23">
            <a:extLst>
              <a:ext uri="{FF2B5EF4-FFF2-40B4-BE49-F238E27FC236}">
                <a16:creationId xmlns:a16="http://schemas.microsoft.com/office/drawing/2014/main" id="{67E5CF05-8D09-4EFD-989D-10258D2D7ECF}"/>
              </a:ext>
            </a:extLst>
          </p:cNvPr>
          <p:cNvSpPr txBox="1"/>
          <p:nvPr/>
        </p:nvSpPr>
        <p:spPr>
          <a:xfrm>
            <a:off x="9892815" y="2715768"/>
            <a:ext cx="557784" cy="707886"/>
          </a:xfrm>
          <a:prstGeom prst="rect">
            <a:avLst/>
          </a:prstGeom>
          <a:noFill/>
        </p:spPr>
        <p:txBody>
          <a:bodyPr wrap="square" rtlCol="0">
            <a:spAutoFit/>
          </a:bodyPr>
          <a:lstStyle/>
          <a:p>
            <a:r>
              <a:rPr lang="sk-SK" sz="4000" dirty="0">
                <a:latin typeface="+mj-lt"/>
              </a:rPr>
              <a:t>B</a:t>
            </a:r>
          </a:p>
        </p:txBody>
      </p:sp>
      <p:sp>
        <p:nvSpPr>
          <p:cNvPr id="25" name="TextovéPole 24">
            <a:extLst>
              <a:ext uri="{FF2B5EF4-FFF2-40B4-BE49-F238E27FC236}">
                <a16:creationId xmlns:a16="http://schemas.microsoft.com/office/drawing/2014/main" id="{EC3BCD4F-2ED4-45CC-B812-08B338357AFB}"/>
              </a:ext>
            </a:extLst>
          </p:cNvPr>
          <p:cNvSpPr txBox="1"/>
          <p:nvPr/>
        </p:nvSpPr>
        <p:spPr>
          <a:xfrm>
            <a:off x="7929903" y="4468743"/>
            <a:ext cx="557784" cy="707886"/>
          </a:xfrm>
          <a:prstGeom prst="rect">
            <a:avLst/>
          </a:prstGeom>
          <a:noFill/>
        </p:spPr>
        <p:txBody>
          <a:bodyPr wrap="square" rtlCol="0">
            <a:spAutoFit/>
          </a:bodyPr>
          <a:lstStyle/>
          <a:p>
            <a:r>
              <a:rPr lang="sk-SK" sz="4000" dirty="0">
                <a:latin typeface="+mj-lt"/>
              </a:rPr>
              <a:t>A</a:t>
            </a:r>
          </a:p>
        </p:txBody>
      </p:sp>
      <p:sp>
        <p:nvSpPr>
          <p:cNvPr id="26" name="TextovéPole 25">
            <a:extLst>
              <a:ext uri="{FF2B5EF4-FFF2-40B4-BE49-F238E27FC236}">
                <a16:creationId xmlns:a16="http://schemas.microsoft.com/office/drawing/2014/main" id="{E7C735D3-5BDD-4A9A-B9E7-B62C6A6315FF}"/>
              </a:ext>
            </a:extLst>
          </p:cNvPr>
          <p:cNvSpPr txBox="1"/>
          <p:nvPr/>
        </p:nvSpPr>
        <p:spPr>
          <a:xfrm>
            <a:off x="9892815" y="4468743"/>
            <a:ext cx="557784" cy="707886"/>
          </a:xfrm>
          <a:prstGeom prst="rect">
            <a:avLst/>
          </a:prstGeom>
          <a:noFill/>
        </p:spPr>
        <p:txBody>
          <a:bodyPr wrap="square" rtlCol="0">
            <a:spAutoFit/>
          </a:bodyPr>
          <a:lstStyle/>
          <a:p>
            <a:r>
              <a:rPr lang="sk-SK" sz="4000" dirty="0">
                <a:latin typeface="+mj-lt"/>
              </a:rPr>
              <a:t>B</a:t>
            </a:r>
          </a:p>
        </p:txBody>
      </p:sp>
      <p:sp>
        <p:nvSpPr>
          <p:cNvPr id="27" name="TextovéPole 26">
            <a:extLst>
              <a:ext uri="{FF2B5EF4-FFF2-40B4-BE49-F238E27FC236}">
                <a16:creationId xmlns:a16="http://schemas.microsoft.com/office/drawing/2014/main" id="{9D8ED987-3B8A-4215-A3CC-1EE290164610}"/>
              </a:ext>
            </a:extLst>
          </p:cNvPr>
          <p:cNvSpPr txBox="1"/>
          <p:nvPr/>
        </p:nvSpPr>
        <p:spPr>
          <a:xfrm>
            <a:off x="8910516" y="3760857"/>
            <a:ext cx="557784" cy="707886"/>
          </a:xfrm>
          <a:prstGeom prst="rect">
            <a:avLst/>
          </a:prstGeom>
          <a:noFill/>
        </p:spPr>
        <p:txBody>
          <a:bodyPr wrap="square" rtlCol="0">
            <a:spAutoFit/>
          </a:bodyPr>
          <a:lstStyle/>
          <a:p>
            <a:r>
              <a:rPr lang="sk-SK" sz="4000" dirty="0">
                <a:solidFill>
                  <a:schemeClr val="bg1"/>
                </a:solidFill>
                <a:latin typeface="+mj-lt"/>
              </a:rPr>
              <a:t>X</a:t>
            </a:r>
          </a:p>
        </p:txBody>
      </p:sp>
      <p:sp>
        <p:nvSpPr>
          <p:cNvPr id="28" name="TextovéPole 27">
            <a:extLst>
              <a:ext uri="{FF2B5EF4-FFF2-40B4-BE49-F238E27FC236}">
                <a16:creationId xmlns:a16="http://schemas.microsoft.com/office/drawing/2014/main" id="{5E2A4521-F9CA-4B27-97CC-1BBA85C4FFEA}"/>
              </a:ext>
            </a:extLst>
          </p:cNvPr>
          <p:cNvSpPr txBox="1"/>
          <p:nvPr/>
        </p:nvSpPr>
        <p:spPr>
          <a:xfrm>
            <a:off x="8910516" y="2007882"/>
            <a:ext cx="557784" cy="707886"/>
          </a:xfrm>
          <a:prstGeom prst="rect">
            <a:avLst/>
          </a:prstGeom>
          <a:noFill/>
        </p:spPr>
        <p:txBody>
          <a:bodyPr wrap="square" rtlCol="0">
            <a:spAutoFit/>
          </a:bodyPr>
          <a:lstStyle/>
          <a:p>
            <a:r>
              <a:rPr lang="sk-SK" sz="4000" dirty="0">
                <a:solidFill>
                  <a:schemeClr val="bg1"/>
                </a:solidFill>
                <a:latin typeface="+mj-lt"/>
              </a:rPr>
              <a:t>X</a:t>
            </a:r>
          </a:p>
        </p:txBody>
      </p:sp>
      <p:cxnSp>
        <p:nvCxnSpPr>
          <p:cNvPr id="29" name="Přímá spojnice se šipkou 28">
            <a:extLst>
              <a:ext uri="{FF2B5EF4-FFF2-40B4-BE49-F238E27FC236}">
                <a16:creationId xmlns:a16="http://schemas.microsoft.com/office/drawing/2014/main" id="{D08D5878-20A7-44F8-B840-D34AB6389FB0}"/>
              </a:ext>
            </a:extLst>
          </p:cNvPr>
          <p:cNvCxnSpPr>
            <a:cxnSpLocks/>
            <a:stCxn id="23" idx="0"/>
            <a:endCxn id="28" idx="1"/>
          </p:cNvCxnSpPr>
          <p:nvPr/>
        </p:nvCxnSpPr>
        <p:spPr>
          <a:xfrm flipV="1">
            <a:off x="8208795" y="2361825"/>
            <a:ext cx="701721" cy="35394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2EE09FC4-A216-45B5-89CA-42E6BF10295C}"/>
              </a:ext>
            </a:extLst>
          </p:cNvPr>
          <p:cNvCxnSpPr>
            <a:cxnSpLocks/>
            <a:stCxn id="28" idx="3"/>
            <a:endCxn id="24" idx="0"/>
          </p:cNvCxnSpPr>
          <p:nvPr/>
        </p:nvCxnSpPr>
        <p:spPr>
          <a:xfrm>
            <a:off x="9468300" y="2361825"/>
            <a:ext cx="703407" cy="35394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21DBF028-70B1-4CC2-8976-40505EDB879E}"/>
              </a:ext>
            </a:extLst>
          </p:cNvPr>
          <p:cNvCxnSpPr>
            <a:cxnSpLocks/>
            <a:stCxn id="27" idx="1"/>
            <a:endCxn id="25" idx="0"/>
          </p:cNvCxnSpPr>
          <p:nvPr/>
        </p:nvCxnSpPr>
        <p:spPr>
          <a:xfrm flipH="1">
            <a:off x="8208795" y="4114800"/>
            <a:ext cx="701721" cy="35394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C28B3DC7-D549-458D-BF64-FCD5C7767752}"/>
              </a:ext>
            </a:extLst>
          </p:cNvPr>
          <p:cNvCxnSpPr>
            <a:cxnSpLocks/>
            <a:stCxn id="27" idx="3"/>
            <a:endCxn id="26" idx="0"/>
          </p:cNvCxnSpPr>
          <p:nvPr/>
        </p:nvCxnSpPr>
        <p:spPr>
          <a:xfrm>
            <a:off x="9468300" y="4114800"/>
            <a:ext cx="703407" cy="35394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6784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9" name="TextovéPole 8">
            <a:extLst>
              <a:ext uri="{FF2B5EF4-FFF2-40B4-BE49-F238E27FC236}">
                <a16:creationId xmlns:a16="http://schemas.microsoft.com/office/drawing/2014/main" id="{8B78E234-B6CE-4DBD-BAD7-6178D358F364}"/>
              </a:ext>
            </a:extLst>
          </p:cNvPr>
          <p:cNvSpPr txBox="1"/>
          <p:nvPr/>
        </p:nvSpPr>
        <p:spPr>
          <a:xfrm>
            <a:off x="2250882" y="801227"/>
            <a:ext cx="7899662" cy="400110"/>
          </a:xfrm>
          <a:prstGeom prst="rect">
            <a:avLst/>
          </a:prstGeom>
          <a:noFill/>
        </p:spPr>
        <p:txBody>
          <a:bodyPr wrap="square" rtlCol="0">
            <a:spAutoFit/>
          </a:bodyPr>
          <a:lstStyle/>
          <a:p>
            <a:r>
              <a:rPr lang="sk-SK" sz="2000" b="1" dirty="0">
                <a:solidFill>
                  <a:schemeClr val="bg1"/>
                </a:solidFill>
              </a:rPr>
              <a:t>Predaj zmrzliny spôsobuje častejšie útoky žralokov.</a:t>
            </a:r>
          </a:p>
        </p:txBody>
      </p:sp>
      <p:graphicFrame>
        <p:nvGraphicFramePr>
          <p:cNvPr id="7" name="Graf 6">
            <a:extLst>
              <a:ext uri="{FF2B5EF4-FFF2-40B4-BE49-F238E27FC236}">
                <a16:creationId xmlns:a16="http://schemas.microsoft.com/office/drawing/2014/main" id="{41592219-4B18-473E-818C-884A5A366579}"/>
              </a:ext>
            </a:extLst>
          </p:cNvPr>
          <p:cNvGraphicFramePr/>
          <p:nvPr/>
        </p:nvGraphicFramePr>
        <p:xfrm>
          <a:off x="1133413" y="1165626"/>
          <a:ext cx="10134600" cy="5525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47637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srgbClr val="000000"/>
                </a:solidFill>
                <a:effectLst/>
                <a:uLnTx/>
                <a:uFillTx/>
                <a:latin typeface="Epilogue Bold"/>
                <a:ea typeface="+mn-ea"/>
                <a:cs typeface="+mn-cs"/>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graphicFrame>
        <p:nvGraphicFramePr>
          <p:cNvPr id="8" name="Graf 7">
            <a:extLst>
              <a:ext uri="{FF2B5EF4-FFF2-40B4-BE49-F238E27FC236}">
                <a16:creationId xmlns:a16="http://schemas.microsoft.com/office/drawing/2014/main" id="{BCD1A276-09C0-4717-A61F-0E18C148DC4F}"/>
              </a:ext>
            </a:extLst>
          </p:cNvPr>
          <p:cNvGraphicFramePr/>
          <p:nvPr/>
        </p:nvGraphicFramePr>
        <p:xfrm>
          <a:off x="1829817" y="1341749"/>
          <a:ext cx="8532365" cy="53763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ovéPole 8">
            <a:extLst>
              <a:ext uri="{FF2B5EF4-FFF2-40B4-BE49-F238E27FC236}">
                <a16:creationId xmlns:a16="http://schemas.microsoft.com/office/drawing/2014/main" id="{8B78E234-B6CE-4DBD-BAD7-6178D358F364}"/>
              </a:ext>
            </a:extLst>
          </p:cNvPr>
          <p:cNvSpPr txBox="1"/>
          <p:nvPr/>
        </p:nvSpPr>
        <p:spPr>
          <a:xfrm>
            <a:off x="2250882" y="633863"/>
            <a:ext cx="78996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21D46E"/>
                </a:solidFill>
                <a:effectLst/>
                <a:uLnTx/>
                <a:uFillTx/>
                <a:latin typeface="Epilogue"/>
                <a:ea typeface="+mn-ea"/>
                <a:cs typeface="+mn-cs"/>
              </a:rPr>
              <a:t>Klesajúci počet pirátov môže za globálne otepľovanie (zvyšovanie priemernej teploty).</a:t>
            </a:r>
          </a:p>
        </p:txBody>
      </p:sp>
    </p:spTree>
    <p:extLst>
      <p:ext uri="{BB962C8B-B14F-4D97-AF65-F5344CB8AC3E}">
        <p14:creationId xmlns:p14="http://schemas.microsoft.com/office/powerpoint/2010/main" val="19307021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Súslednosť</a:t>
            </a:r>
            <a:r>
              <a:rPr lang="en-GB" sz="4000" dirty="0">
                <a:solidFill>
                  <a:schemeClr val="bg1"/>
                </a:solidFill>
              </a:rPr>
              <a:t> </a:t>
            </a:r>
            <a:r>
              <a:rPr lang="en-GB" sz="4000" dirty="0" err="1">
                <a:solidFill>
                  <a:schemeClr val="bg1"/>
                </a:solidFill>
              </a:rPr>
              <a:t>javov</a:t>
            </a:r>
            <a:r>
              <a:rPr lang="en-GB" sz="4000" dirty="0">
                <a:solidFill>
                  <a:schemeClr val="bg1"/>
                </a:solidFill>
              </a:rPr>
              <a:t> </a:t>
            </a:r>
            <a:r>
              <a:rPr lang="en-GB" sz="4000" dirty="0" err="1">
                <a:solidFill>
                  <a:schemeClr val="bg1"/>
                </a:solidFill>
              </a:rPr>
              <a:t>neznamená</a:t>
            </a:r>
            <a:r>
              <a:rPr lang="en-GB" sz="4000" dirty="0">
                <a:solidFill>
                  <a:schemeClr val="bg1"/>
                </a:solidFill>
              </a:rPr>
              <a:t> </a:t>
            </a:r>
            <a:r>
              <a:rPr lang="en-GB" sz="4000" dirty="0" err="1">
                <a:solidFill>
                  <a:schemeClr val="bg1"/>
                </a:solidFill>
              </a:rPr>
              <a:t>kauzalitu</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083527"/>
            <a:ext cx="10065303" cy="369332"/>
          </a:xfrm>
          <a:prstGeom prst="rect">
            <a:avLst/>
          </a:prstGeom>
          <a:noFill/>
        </p:spPr>
        <p:txBody>
          <a:bodyPr wrap="square" rtlCol="0">
            <a:spAutoFit/>
          </a:bodyPr>
          <a:lstStyle/>
          <a:p>
            <a:r>
              <a:rPr lang="en-GB" dirty="0" err="1"/>
              <a:t>Keď</a:t>
            </a:r>
            <a:r>
              <a:rPr lang="en-GB" dirty="0"/>
              <a:t> </a:t>
            </a:r>
            <a:r>
              <a:rPr lang="en-GB" dirty="0" err="1"/>
              <a:t>vyvodzujeme</a:t>
            </a:r>
            <a:r>
              <a:rPr lang="en-GB" dirty="0"/>
              <a:t>, </a:t>
            </a:r>
            <a:r>
              <a:rPr lang="en-GB" dirty="0" err="1"/>
              <a:t>že</a:t>
            </a:r>
            <a:r>
              <a:rPr lang="en-GB" dirty="0"/>
              <a:t> </a:t>
            </a:r>
            <a:r>
              <a:rPr lang="en-GB" dirty="0" err="1"/>
              <a:t>nejkaý</a:t>
            </a:r>
            <a:r>
              <a:rPr lang="en-GB" dirty="0"/>
              <a:t> </a:t>
            </a:r>
            <a:r>
              <a:rPr lang="en-GB" dirty="0" err="1"/>
              <a:t>jav</a:t>
            </a:r>
            <a:r>
              <a:rPr lang="en-GB" dirty="0"/>
              <a:t> je </a:t>
            </a:r>
            <a:r>
              <a:rPr lang="en-GB" dirty="0" err="1"/>
              <a:t>spôsobený</a:t>
            </a:r>
            <a:r>
              <a:rPr lang="en-GB" dirty="0"/>
              <a:t> </a:t>
            </a:r>
            <a:r>
              <a:rPr lang="en-GB" dirty="0" err="1"/>
              <a:t>iným</a:t>
            </a:r>
            <a:r>
              <a:rPr lang="en-GB" dirty="0"/>
              <a:t> </a:t>
            </a:r>
            <a:r>
              <a:rPr lang="en-GB" dirty="0" err="1"/>
              <a:t>len</a:t>
            </a:r>
            <a:r>
              <a:rPr lang="en-GB" dirty="0"/>
              <a:t> </a:t>
            </a:r>
            <a:r>
              <a:rPr lang="en-GB" dirty="0" err="1"/>
              <a:t>preto</a:t>
            </a:r>
            <a:r>
              <a:rPr lang="en-GB" dirty="0"/>
              <a:t>, </a:t>
            </a:r>
            <a:r>
              <a:rPr lang="en-GB" dirty="0" err="1"/>
              <a:t>že</a:t>
            </a:r>
            <a:r>
              <a:rPr lang="en-GB" dirty="0"/>
              <a:t> po </a:t>
            </a:r>
            <a:r>
              <a:rPr lang="en-GB" dirty="0" err="1"/>
              <a:t>sebe</a:t>
            </a:r>
            <a:r>
              <a:rPr lang="en-GB" dirty="0"/>
              <a:t> </a:t>
            </a:r>
            <a:r>
              <a:rPr lang="en-GB" dirty="0" err="1"/>
              <a:t>nasledujú</a:t>
            </a:r>
            <a:r>
              <a:rPr lang="en-GB" dirty="0"/>
              <a:t>. </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4" name="TextovéPole 2">
            <a:extLst>
              <a:ext uri="{FF2B5EF4-FFF2-40B4-BE49-F238E27FC236}">
                <a16:creationId xmlns:a16="http://schemas.microsoft.com/office/drawing/2014/main" id="{F9BFA63E-48DB-95A1-E83B-B512C74A6579}"/>
              </a:ext>
            </a:extLst>
          </p:cNvPr>
          <p:cNvSpPr txBox="1"/>
          <p:nvPr/>
        </p:nvSpPr>
        <p:spPr>
          <a:xfrm>
            <a:off x="1233325" y="3360528"/>
            <a:ext cx="10065303" cy="1477328"/>
          </a:xfrm>
          <a:prstGeom prst="rect">
            <a:avLst/>
          </a:prstGeom>
          <a:noFill/>
        </p:spPr>
        <p:txBody>
          <a:bodyPr wrap="square" rtlCol="0">
            <a:spAutoFit/>
          </a:bodyPr>
          <a:lstStyle/>
          <a:p>
            <a:r>
              <a:rPr lang="en-GB" dirty="0" err="1"/>
              <a:t>Vždy</a:t>
            </a:r>
            <a:r>
              <a:rPr lang="en-GB" dirty="0"/>
              <a:t> </a:t>
            </a:r>
            <a:r>
              <a:rPr lang="en-GB" dirty="0" err="1"/>
              <a:t>keď</a:t>
            </a:r>
            <a:r>
              <a:rPr lang="en-GB" dirty="0"/>
              <a:t> </a:t>
            </a:r>
            <a:r>
              <a:rPr lang="en-GB" dirty="0" err="1"/>
              <a:t>si</a:t>
            </a:r>
            <a:r>
              <a:rPr lang="en-GB" dirty="0"/>
              <a:t> </a:t>
            </a:r>
            <a:r>
              <a:rPr lang="en-GB" dirty="0" err="1"/>
              <a:t>na</a:t>
            </a:r>
            <a:r>
              <a:rPr lang="en-GB" dirty="0"/>
              <a:t> </a:t>
            </a:r>
            <a:r>
              <a:rPr lang="en-GB" dirty="0" err="1"/>
              <a:t>skúšku</a:t>
            </a:r>
            <a:r>
              <a:rPr lang="en-GB" dirty="0"/>
              <a:t> </a:t>
            </a:r>
            <a:r>
              <a:rPr lang="en-GB" dirty="0" err="1"/>
              <a:t>oblečiem</a:t>
            </a:r>
            <a:r>
              <a:rPr lang="en-GB" dirty="0"/>
              <a:t> </a:t>
            </a:r>
            <a:r>
              <a:rPr lang="en-GB" dirty="0" err="1"/>
              <a:t>moje</a:t>
            </a:r>
            <a:r>
              <a:rPr lang="en-GB" dirty="0"/>
              <a:t> </a:t>
            </a:r>
            <a:r>
              <a:rPr lang="en-GB" dirty="0" err="1"/>
              <a:t>obľúbené</a:t>
            </a:r>
            <a:r>
              <a:rPr lang="en-GB" dirty="0"/>
              <a:t> </a:t>
            </a:r>
            <a:r>
              <a:rPr lang="en-GB" dirty="0" err="1"/>
              <a:t>šaty</a:t>
            </a:r>
            <a:r>
              <a:rPr lang="en-GB" dirty="0"/>
              <a:t>, </a:t>
            </a:r>
            <a:r>
              <a:rPr lang="en-GB" dirty="0" err="1"/>
              <a:t>tak</a:t>
            </a:r>
            <a:r>
              <a:rPr lang="en-GB" dirty="0"/>
              <a:t> </a:t>
            </a:r>
            <a:r>
              <a:rPr lang="en-GB" dirty="0" err="1"/>
              <a:t>dostanem</a:t>
            </a:r>
            <a:r>
              <a:rPr lang="en-GB" dirty="0"/>
              <a:t> </a:t>
            </a:r>
            <a:r>
              <a:rPr lang="en-GB" dirty="0" err="1"/>
              <a:t>Áčko</a:t>
            </a:r>
            <a:r>
              <a:rPr lang="en-GB" dirty="0"/>
              <a:t>. To </a:t>
            </a:r>
            <a:r>
              <a:rPr lang="en-GB" dirty="0" err="1"/>
              <a:t>znamená</a:t>
            </a:r>
            <a:r>
              <a:rPr lang="en-GB" dirty="0"/>
              <a:t>. </a:t>
            </a:r>
            <a:r>
              <a:rPr lang="en-GB" dirty="0" err="1"/>
              <a:t>že</a:t>
            </a:r>
            <a:r>
              <a:rPr lang="en-GB" dirty="0"/>
              <a:t> </a:t>
            </a:r>
            <a:r>
              <a:rPr lang="en-GB" dirty="0" err="1"/>
              <a:t>moje</a:t>
            </a:r>
            <a:r>
              <a:rPr lang="en-GB" dirty="0"/>
              <a:t> </a:t>
            </a:r>
            <a:r>
              <a:rPr lang="en-GB" dirty="0" err="1"/>
              <a:t>šaty</a:t>
            </a:r>
            <a:r>
              <a:rPr lang="en-GB" dirty="0"/>
              <a:t> mi </a:t>
            </a:r>
            <a:r>
              <a:rPr lang="en-GB" dirty="0" err="1"/>
              <a:t>zaručia</a:t>
            </a:r>
            <a:r>
              <a:rPr lang="en-GB" dirty="0"/>
              <a:t> </a:t>
            </a:r>
            <a:r>
              <a:rPr lang="en-GB" dirty="0" err="1"/>
              <a:t>lepšie</a:t>
            </a:r>
            <a:r>
              <a:rPr lang="en-GB" dirty="0"/>
              <a:t> </a:t>
            </a:r>
            <a:r>
              <a:rPr lang="en-GB" dirty="0" err="1"/>
              <a:t>výsledky</a:t>
            </a:r>
            <a:r>
              <a:rPr lang="en-GB" dirty="0"/>
              <a:t> </a:t>
            </a:r>
            <a:r>
              <a:rPr lang="en-GB" dirty="0" err="1"/>
              <a:t>na</a:t>
            </a:r>
            <a:r>
              <a:rPr lang="en-GB" dirty="0"/>
              <a:t> </a:t>
            </a:r>
            <a:r>
              <a:rPr lang="en-GB" dirty="0" err="1"/>
              <a:t>skúške</a:t>
            </a:r>
            <a:r>
              <a:rPr lang="en-GB" dirty="0"/>
              <a:t>. </a:t>
            </a:r>
          </a:p>
          <a:p>
            <a:endParaRPr lang="en-GB" dirty="0"/>
          </a:p>
          <a:p>
            <a:r>
              <a:rPr lang="en-GB" dirty="0"/>
              <a:t>Po tom, čo ma </a:t>
            </a:r>
            <a:r>
              <a:rPr lang="en-GB" dirty="0" err="1"/>
              <a:t>zaočkovali</a:t>
            </a:r>
            <a:r>
              <a:rPr lang="en-GB" dirty="0"/>
              <a:t> </a:t>
            </a:r>
            <a:r>
              <a:rPr lang="en-GB" dirty="0" err="1"/>
              <a:t>proti</a:t>
            </a:r>
            <a:r>
              <a:rPr lang="en-GB" dirty="0"/>
              <a:t> </a:t>
            </a:r>
            <a:r>
              <a:rPr lang="en-GB" dirty="0" err="1"/>
              <a:t>chrípke</a:t>
            </a:r>
            <a:r>
              <a:rPr lang="en-GB" dirty="0"/>
              <a:t>, </a:t>
            </a:r>
            <a:r>
              <a:rPr lang="en-GB" dirty="0" err="1"/>
              <a:t>som</a:t>
            </a:r>
            <a:r>
              <a:rPr lang="en-GB" dirty="0"/>
              <a:t> </a:t>
            </a:r>
            <a:r>
              <a:rPr lang="en-GB" dirty="0" err="1"/>
              <a:t>dostal</a:t>
            </a:r>
            <a:r>
              <a:rPr lang="en-GB" dirty="0"/>
              <a:t> </a:t>
            </a:r>
            <a:r>
              <a:rPr lang="en-GB" dirty="0" err="1"/>
              <a:t>angínu</a:t>
            </a:r>
            <a:r>
              <a:rPr lang="en-GB" dirty="0"/>
              <a:t>. </a:t>
            </a:r>
            <a:r>
              <a:rPr lang="en-GB" dirty="0" err="1"/>
              <a:t>Očkovanie</a:t>
            </a:r>
            <a:r>
              <a:rPr lang="en-GB" dirty="0"/>
              <a:t> </a:t>
            </a:r>
            <a:r>
              <a:rPr lang="en-GB" dirty="0" err="1"/>
              <a:t>proti</a:t>
            </a:r>
            <a:r>
              <a:rPr lang="en-GB" dirty="0"/>
              <a:t> </a:t>
            </a:r>
            <a:r>
              <a:rPr lang="en-GB" dirty="0" err="1"/>
              <a:t>chrípke</a:t>
            </a:r>
            <a:r>
              <a:rPr lang="en-GB" dirty="0"/>
              <a:t> </a:t>
            </a:r>
            <a:r>
              <a:rPr lang="en-GB" dirty="0" err="1"/>
              <a:t>spôsobuje</a:t>
            </a:r>
            <a:r>
              <a:rPr lang="en-GB" dirty="0"/>
              <a:t> </a:t>
            </a:r>
            <a:r>
              <a:rPr lang="en-GB" dirty="0" err="1"/>
              <a:t>angínu</a:t>
            </a:r>
            <a:r>
              <a:rPr lang="en-GB" dirty="0"/>
              <a:t>. </a:t>
            </a:r>
            <a:endParaRPr lang="sk-SK" dirty="0"/>
          </a:p>
        </p:txBody>
      </p:sp>
    </p:spTree>
    <p:extLst>
      <p:ext uri="{BB962C8B-B14F-4D97-AF65-F5344CB8AC3E}">
        <p14:creationId xmlns:p14="http://schemas.microsoft.com/office/powerpoint/2010/main" val="949644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Nejasný</a:t>
            </a:r>
            <a:r>
              <a:rPr lang="en-GB" sz="4000" dirty="0">
                <a:solidFill>
                  <a:schemeClr val="bg1"/>
                </a:solidFill>
              </a:rPr>
              <a:t> </a:t>
            </a:r>
            <a:r>
              <a:rPr lang="en-GB" sz="4000" dirty="0" err="1">
                <a:solidFill>
                  <a:schemeClr val="bg1"/>
                </a:solidFill>
              </a:rPr>
              <a:t>smer</a:t>
            </a:r>
            <a:r>
              <a:rPr lang="en-GB" sz="4000" dirty="0">
                <a:solidFill>
                  <a:schemeClr val="bg1"/>
                </a:solidFill>
              </a:rPr>
              <a:t> </a:t>
            </a:r>
            <a:r>
              <a:rPr lang="en-GB" sz="4000" dirty="0" err="1">
                <a:solidFill>
                  <a:schemeClr val="bg1"/>
                </a:solidFill>
              </a:rPr>
              <a:t>kauzality</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083527"/>
            <a:ext cx="10065303" cy="646331"/>
          </a:xfrm>
          <a:prstGeom prst="rect">
            <a:avLst/>
          </a:prstGeom>
          <a:noFill/>
        </p:spPr>
        <p:txBody>
          <a:bodyPr wrap="square" rtlCol="0">
            <a:spAutoFit/>
          </a:bodyPr>
          <a:lstStyle/>
          <a:p>
            <a:r>
              <a:rPr lang="en-GB" dirty="0" err="1"/>
              <a:t>Pri</a:t>
            </a:r>
            <a:r>
              <a:rPr lang="en-GB" dirty="0"/>
              <a:t> </a:t>
            </a:r>
            <a:r>
              <a:rPr lang="en-GB" dirty="0" err="1"/>
              <a:t>kauzalite</a:t>
            </a:r>
            <a:r>
              <a:rPr lang="en-GB" dirty="0"/>
              <a:t> </a:t>
            </a:r>
            <a:r>
              <a:rPr lang="en-GB" dirty="0" err="1"/>
              <a:t>hovoríme</a:t>
            </a:r>
            <a:r>
              <a:rPr lang="en-GB" dirty="0"/>
              <a:t> o </a:t>
            </a:r>
            <a:r>
              <a:rPr lang="en-GB" dirty="0" err="1"/>
              <a:t>príčine</a:t>
            </a:r>
            <a:r>
              <a:rPr lang="en-GB" dirty="0"/>
              <a:t> a </a:t>
            </a:r>
            <a:r>
              <a:rPr lang="en-GB" dirty="0" err="1"/>
              <a:t>následku</a:t>
            </a:r>
            <a:r>
              <a:rPr lang="en-GB" dirty="0"/>
              <a:t> ale </a:t>
            </a:r>
            <a:r>
              <a:rPr lang="en-GB" dirty="0" err="1"/>
              <a:t>niekedy</a:t>
            </a:r>
            <a:r>
              <a:rPr lang="en-GB" dirty="0"/>
              <a:t> </a:t>
            </a:r>
            <a:r>
              <a:rPr lang="en-GB" dirty="0" err="1"/>
              <a:t>si</a:t>
            </a:r>
            <a:r>
              <a:rPr lang="en-GB" dirty="0"/>
              <a:t> </a:t>
            </a:r>
            <a:r>
              <a:rPr lang="en-GB" dirty="0" err="1"/>
              <a:t>nemôžeme</a:t>
            </a:r>
            <a:r>
              <a:rPr lang="en-GB" dirty="0"/>
              <a:t> </a:t>
            </a:r>
            <a:r>
              <a:rPr lang="en-GB" dirty="0" err="1"/>
              <a:t>byť</a:t>
            </a:r>
            <a:r>
              <a:rPr lang="en-GB" dirty="0"/>
              <a:t> </a:t>
            </a:r>
            <a:r>
              <a:rPr lang="en-GB" dirty="0" err="1"/>
              <a:t>istí</a:t>
            </a:r>
            <a:r>
              <a:rPr lang="en-GB" dirty="0"/>
              <a:t>, </a:t>
            </a:r>
            <a:r>
              <a:rPr lang="en-GB" dirty="0" err="1"/>
              <a:t>či</a:t>
            </a:r>
            <a:r>
              <a:rPr lang="en-GB" dirty="0"/>
              <a:t> </a:t>
            </a:r>
            <a:r>
              <a:rPr lang="en-GB" dirty="0" err="1"/>
              <a:t>následok</a:t>
            </a:r>
            <a:r>
              <a:rPr lang="en-GB" dirty="0"/>
              <a:t> </a:t>
            </a:r>
            <a:r>
              <a:rPr lang="en-GB" dirty="0" err="1"/>
              <a:t>nie</a:t>
            </a:r>
            <a:r>
              <a:rPr lang="en-GB" dirty="0"/>
              <a:t> je </a:t>
            </a:r>
            <a:r>
              <a:rPr lang="en-GB" dirty="0" err="1"/>
              <a:t>príčina</a:t>
            </a:r>
            <a:r>
              <a:rPr lang="en-GB" dirty="0"/>
              <a:t> a </a:t>
            </a:r>
            <a:r>
              <a:rPr lang="en-GB" dirty="0" err="1"/>
              <a:t>naopak</a:t>
            </a:r>
            <a:r>
              <a:rPr lang="en-GB" dirty="0"/>
              <a:t>.</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9" name="TextovéPole 2">
            <a:extLst>
              <a:ext uri="{FF2B5EF4-FFF2-40B4-BE49-F238E27FC236}">
                <a16:creationId xmlns:a16="http://schemas.microsoft.com/office/drawing/2014/main" id="{B2948FF5-3D4E-E719-94C1-4415D1B25D12}"/>
              </a:ext>
            </a:extLst>
          </p:cNvPr>
          <p:cNvSpPr txBox="1"/>
          <p:nvPr/>
        </p:nvSpPr>
        <p:spPr>
          <a:xfrm>
            <a:off x="1233325" y="3545194"/>
            <a:ext cx="10065303" cy="646331"/>
          </a:xfrm>
          <a:prstGeom prst="rect">
            <a:avLst/>
          </a:prstGeom>
          <a:noFill/>
        </p:spPr>
        <p:txBody>
          <a:bodyPr wrap="square" rtlCol="0">
            <a:spAutoFit/>
          </a:bodyPr>
          <a:lstStyle/>
          <a:p>
            <a:r>
              <a:rPr lang="en-GB" dirty="0" err="1"/>
              <a:t>Ľudia</a:t>
            </a:r>
            <a:r>
              <a:rPr lang="en-GB" dirty="0"/>
              <a:t>, </a:t>
            </a:r>
            <a:r>
              <a:rPr lang="en-GB" dirty="0" err="1"/>
              <a:t>ktorí</a:t>
            </a:r>
            <a:r>
              <a:rPr lang="en-GB" dirty="0"/>
              <a:t> </a:t>
            </a:r>
            <a:r>
              <a:rPr lang="en-GB" dirty="0" err="1"/>
              <a:t>bicyklujú</a:t>
            </a:r>
            <a:r>
              <a:rPr lang="en-GB" dirty="0"/>
              <a:t>, </a:t>
            </a:r>
            <a:r>
              <a:rPr lang="en-GB" dirty="0" err="1"/>
              <a:t>sú</a:t>
            </a:r>
            <a:r>
              <a:rPr lang="en-GB" dirty="0"/>
              <a:t> </a:t>
            </a:r>
            <a:r>
              <a:rPr lang="en-GB" dirty="0" err="1"/>
              <a:t>zdravší</a:t>
            </a:r>
            <a:r>
              <a:rPr lang="en-GB" dirty="0"/>
              <a:t>, ale </a:t>
            </a:r>
            <a:r>
              <a:rPr lang="en-GB" dirty="0" err="1"/>
              <a:t>aj</a:t>
            </a:r>
            <a:r>
              <a:rPr lang="en-GB" dirty="0"/>
              <a:t> </a:t>
            </a:r>
            <a:r>
              <a:rPr lang="en-GB" dirty="0" err="1"/>
              <a:t>ľudia</a:t>
            </a:r>
            <a:r>
              <a:rPr lang="en-GB" dirty="0"/>
              <a:t>, </a:t>
            </a:r>
            <a:r>
              <a:rPr lang="en-GB" dirty="0" err="1"/>
              <a:t>ktorí</a:t>
            </a:r>
            <a:r>
              <a:rPr lang="en-GB" dirty="0"/>
              <a:t> </a:t>
            </a:r>
            <a:r>
              <a:rPr lang="en-GB" dirty="0" err="1"/>
              <a:t>sú</a:t>
            </a:r>
            <a:r>
              <a:rPr lang="en-GB" dirty="0"/>
              <a:t> </a:t>
            </a:r>
            <a:r>
              <a:rPr lang="en-GB" dirty="0" err="1"/>
              <a:t>zdravší</a:t>
            </a:r>
            <a:r>
              <a:rPr lang="en-GB" dirty="0"/>
              <a:t>, </a:t>
            </a:r>
            <a:r>
              <a:rPr lang="en-GB" dirty="0" err="1"/>
              <a:t>viacej</a:t>
            </a:r>
            <a:r>
              <a:rPr lang="en-GB" dirty="0"/>
              <a:t> </a:t>
            </a:r>
            <a:r>
              <a:rPr lang="en-GB" dirty="0" err="1"/>
              <a:t>športujú</a:t>
            </a:r>
            <a:r>
              <a:rPr lang="en-GB" dirty="0"/>
              <a:t> a </a:t>
            </a:r>
            <a:r>
              <a:rPr lang="en-GB" dirty="0" err="1"/>
              <a:t>teda</a:t>
            </a:r>
            <a:r>
              <a:rPr lang="en-GB" dirty="0"/>
              <a:t> </a:t>
            </a:r>
            <a:r>
              <a:rPr lang="en-GB" dirty="0" err="1"/>
              <a:t>aj</a:t>
            </a:r>
            <a:r>
              <a:rPr lang="en-GB" dirty="0"/>
              <a:t> </a:t>
            </a:r>
            <a:r>
              <a:rPr lang="en-GB" dirty="0" err="1"/>
              <a:t>bicyklujú</a:t>
            </a:r>
            <a:r>
              <a:rPr lang="en-GB" dirty="0"/>
              <a:t>. </a:t>
            </a:r>
            <a:endParaRPr lang="sk-SK" dirty="0"/>
          </a:p>
        </p:txBody>
      </p:sp>
    </p:spTree>
    <p:extLst>
      <p:ext uri="{BB962C8B-B14F-4D97-AF65-F5344CB8AC3E}">
        <p14:creationId xmlns:p14="http://schemas.microsoft.com/office/powerpoint/2010/main" val="2741606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Skrytá</a:t>
            </a:r>
            <a:r>
              <a:rPr lang="en-GB" sz="4000" dirty="0">
                <a:solidFill>
                  <a:schemeClr val="bg1"/>
                </a:solidFill>
              </a:rPr>
              <a:t> </a:t>
            </a:r>
            <a:r>
              <a:rPr lang="en-GB" sz="4000" dirty="0" err="1">
                <a:solidFill>
                  <a:schemeClr val="bg1"/>
                </a:solidFill>
              </a:rPr>
              <a:t>príčina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083527"/>
            <a:ext cx="10065303" cy="646331"/>
          </a:xfrm>
          <a:prstGeom prst="rect">
            <a:avLst/>
          </a:prstGeom>
          <a:noFill/>
        </p:spPr>
        <p:txBody>
          <a:bodyPr wrap="square" rtlCol="0">
            <a:spAutoFit/>
          </a:bodyPr>
          <a:lstStyle/>
          <a:p>
            <a:r>
              <a:rPr lang="en-GB" dirty="0"/>
              <a:t>Je to </a:t>
            </a:r>
            <a:r>
              <a:rPr lang="en-GB" dirty="0" err="1"/>
              <a:t>príčina</a:t>
            </a:r>
            <a:r>
              <a:rPr lang="en-GB" dirty="0"/>
              <a:t>, </a:t>
            </a:r>
            <a:r>
              <a:rPr lang="en-GB" dirty="0" err="1"/>
              <a:t>kvôli</a:t>
            </a:r>
            <a:r>
              <a:rPr lang="en-GB" dirty="0"/>
              <a:t> </a:t>
            </a:r>
            <a:r>
              <a:rPr lang="en-GB" dirty="0" err="1"/>
              <a:t>ktorej</a:t>
            </a:r>
            <a:r>
              <a:rPr lang="en-GB" dirty="0"/>
              <a:t> </a:t>
            </a:r>
            <a:r>
              <a:rPr lang="en-GB" dirty="0" err="1"/>
              <a:t>sa</a:t>
            </a:r>
            <a:r>
              <a:rPr lang="en-GB" dirty="0"/>
              <a:t> </a:t>
            </a:r>
            <a:r>
              <a:rPr lang="en-GB" dirty="0" err="1"/>
              <a:t>nám</a:t>
            </a:r>
            <a:r>
              <a:rPr lang="en-GB" dirty="0"/>
              <a:t> </a:t>
            </a:r>
            <a:r>
              <a:rPr lang="en-GB" dirty="0" err="1"/>
              <a:t>zdá</a:t>
            </a:r>
            <a:r>
              <a:rPr lang="en-GB" dirty="0"/>
              <a:t>, </a:t>
            </a:r>
            <a:r>
              <a:rPr lang="en-GB" dirty="0" err="1"/>
              <a:t>že</a:t>
            </a:r>
            <a:r>
              <a:rPr lang="en-GB" dirty="0"/>
              <a:t> </a:t>
            </a:r>
            <a:r>
              <a:rPr lang="en-GB" dirty="0" err="1"/>
              <a:t>dva</a:t>
            </a:r>
            <a:r>
              <a:rPr lang="en-GB" dirty="0"/>
              <a:t> </a:t>
            </a:r>
            <a:r>
              <a:rPr lang="en-GB" dirty="0" err="1"/>
              <a:t>javy</a:t>
            </a:r>
            <a:r>
              <a:rPr lang="en-GB" dirty="0"/>
              <a:t> </a:t>
            </a:r>
            <a:r>
              <a:rPr lang="en-GB" dirty="0" err="1"/>
              <a:t>majú</a:t>
            </a:r>
            <a:r>
              <a:rPr lang="en-GB" dirty="0"/>
              <a:t> </a:t>
            </a:r>
            <a:r>
              <a:rPr lang="en-GB" dirty="0" err="1"/>
              <a:t>medzi</a:t>
            </a:r>
            <a:r>
              <a:rPr lang="en-GB" dirty="0"/>
              <a:t> </a:t>
            </a:r>
            <a:r>
              <a:rPr lang="en-GB" dirty="0" err="1"/>
              <a:t>sebou</a:t>
            </a:r>
            <a:r>
              <a:rPr lang="en-GB" dirty="0"/>
              <a:t> </a:t>
            </a:r>
            <a:r>
              <a:rPr lang="en-GB" dirty="0" err="1"/>
              <a:t>kauzálny</a:t>
            </a:r>
            <a:r>
              <a:rPr lang="en-GB" dirty="0"/>
              <a:t> </a:t>
            </a:r>
            <a:r>
              <a:rPr lang="en-GB" dirty="0" err="1"/>
              <a:t>vzťah</a:t>
            </a:r>
            <a:r>
              <a:rPr lang="en-GB" dirty="0"/>
              <a:t>. Ide o </a:t>
            </a:r>
            <a:r>
              <a:rPr lang="en-GB" dirty="0" err="1"/>
              <a:t>najčastejší</a:t>
            </a:r>
            <a:r>
              <a:rPr lang="en-GB" dirty="0"/>
              <a:t> </a:t>
            </a:r>
            <a:r>
              <a:rPr lang="en-GB" dirty="0" err="1"/>
              <a:t>dôvod</a:t>
            </a:r>
            <a:r>
              <a:rPr lang="en-GB" dirty="0"/>
              <a:t>, </a:t>
            </a:r>
            <a:r>
              <a:rPr lang="en-GB" dirty="0" err="1"/>
              <a:t>kvôli</a:t>
            </a:r>
            <a:r>
              <a:rPr lang="en-GB" dirty="0"/>
              <a:t> </a:t>
            </a:r>
            <a:r>
              <a:rPr lang="en-GB" dirty="0" err="1"/>
              <a:t>ktorému</a:t>
            </a:r>
            <a:r>
              <a:rPr lang="en-GB" dirty="0"/>
              <a:t> </a:t>
            </a:r>
            <a:r>
              <a:rPr lang="en-GB" dirty="0" err="1"/>
              <a:t>sú</a:t>
            </a:r>
            <a:r>
              <a:rPr lang="en-GB" dirty="0"/>
              <a:t> </a:t>
            </a:r>
            <a:r>
              <a:rPr lang="en-GB" dirty="0" err="1"/>
              <a:t>predošlé</a:t>
            </a:r>
            <a:r>
              <a:rPr lang="en-GB" dirty="0"/>
              <a:t> </a:t>
            </a:r>
            <a:r>
              <a:rPr lang="en-GB" dirty="0" err="1"/>
              <a:t>logické</a:t>
            </a:r>
            <a:r>
              <a:rPr lang="en-GB" dirty="0"/>
              <a:t> </a:t>
            </a:r>
            <a:r>
              <a:rPr lang="en-GB" dirty="0" err="1"/>
              <a:t>postupy</a:t>
            </a:r>
            <a:r>
              <a:rPr lang="en-GB" dirty="0"/>
              <a:t> </a:t>
            </a:r>
            <a:r>
              <a:rPr lang="en-GB" dirty="0" err="1"/>
              <a:t>nesprávne</a:t>
            </a:r>
            <a:r>
              <a:rPr lang="en-GB" dirty="0"/>
              <a:t>.</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4" name="TextovéPole 2">
            <a:extLst>
              <a:ext uri="{FF2B5EF4-FFF2-40B4-BE49-F238E27FC236}">
                <a16:creationId xmlns:a16="http://schemas.microsoft.com/office/drawing/2014/main" id="{8C2A69EA-4008-0C82-6713-B4F2F9565594}"/>
              </a:ext>
            </a:extLst>
          </p:cNvPr>
          <p:cNvSpPr txBox="1"/>
          <p:nvPr/>
        </p:nvSpPr>
        <p:spPr>
          <a:xfrm>
            <a:off x="1233325" y="3244334"/>
            <a:ext cx="10065303" cy="1477328"/>
          </a:xfrm>
          <a:prstGeom prst="rect">
            <a:avLst/>
          </a:prstGeom>
          <a:noFill/>
        </p:spPr>
        <p:txBody>
          <a:bodyPr wrap="square" rtlCol="0">
            <a:spAutoFit/>
          </a:bodyPr>
          <a:lstStyle/>
          <a:p>
            <a:r>
              <a:rPr lang="en-GB" dirty="0" err="1"/>
              <a:t>Spanie</a:t>
            </a:r>
            <a:r>
              <a:rPr lang="en-GB" dirty="0"/>
              <a:t> s </a:t>
            </a:r>
            <a:r>
              <a:rPr lang="en-GB" dirty="0" err="1"/>
              <a:t>obutými</a:t>
            </a:r>
            <a:r>
              <a:rPr lang="en-GB" dirty="0"/>
              <a:t> </a:t>
            </a:r>
            <a:r>
              <a:rPr lang="en-GB" dirty="0" err="1"/>
              <a:t>topánkami</a:t>
            </a:r>
            <a:r>
              <a:rPr lang="en-GB" dirty="0"/>
              <a:t> </a:t>
            </a:r>
            <a:r>
              <a:rPr lang="en-GB" dirty="0" err="1"/>
              <a:t>spôsobuje</a:t>
            </a:r>
            <a:r>
              <a:rPr lang="en-GB" dirty="0"/>
              <a:t> </a:t>
            </a:r>
            <a:r>
              <a:rPr lang="en-GB" dirty="0" err="1"/>
              <a:t>ranné</a:t>
            </a:r>
            <a:r>
              <a:rPr lang="en-GB" dirty="0"/>
              <a:t> </a:t>
            </a:r>
            <a:r>
              <a:rPr lang="en-GB" dirty="0" err="1"/>
              <a:t>bolesti</a:t>
            </a:r>
            <a:r>
              <a:rPr lang="en-GB" dirty="0"/>
              <a:t> </a:t>
            </a:r>
            <a:r>
              <a:rPr lang="en-GB" dirty="0" err="1"/>
              <a:t>hlavy</a:t>
            </a:r>
            <a:r>
              <a:rPr lang="en-GB" dirty="0"/>
              <a:t>. </a:t>
            </a:r>
          </a:p>
          <a:p>
            <a:endParaRPr lang="en-GB" dirty="0"/>
          </a:p>
          <a:p>
            <a:r>
              <a:rPr lang="en-GB" dirty="0" err="1"/>
              <a:t>Čím</a:t>
            </a:r>
            <a:r>
              <a:rPr lang="en-GB" dirty="0"/>
              <a:t> </a:t>
            </a:r>
            <a:r>
              <a:rPr lang="en-GB" dirty="0" err="1"/>
              <a:t>viac</a:t>
            </a:r>
            <a:r>
              <a:rPr lang="en-GB" dirty="0"/>
              <a:t> </a:t>
            </a:r>
            <a:r>
              <a:rPr lang="en-GB" dirty="0" err="1"/>
              <a:t>hasičov</a:t>
            </a:r>
            <a:r>
              <a:rPr lang="en-GB" dirty="0"/>
              <a:t> </a:t>
            </a:r>
            <a:r>
              <a:rPr lang="en-GB" dirty="0" err="1"/>
              <a:t>sa</a:t>
            </a:r>
            <a:r>
              <a:rPr lang="en-GB" dirty="0"/>
              <a:t> </a:t>
            </a:r>
            <a:r>
              <a:rPr lang="en-GB" dirty="0" err="1"/>
              <a:t>zúčastní</a:t>
            </a:r>
            <a:r>
              <a:rPr lang="en-GB" dirty="0"/>
              <a:t> </a:t>
            </a:r>
            <a:r>
              <a:rPr lang="en-GB" dirty="0" err="1"/>
              <a:t>hasenia</a:t>
            </a:r>
            <a:r>
              <a:rPr lang="en-GB" dirty="0"/>
              <a:t> </a:t>
            </a:r>
            <a:r>
              <a:rPr lang="en-GB" dirty="0" err="1"/>
              <a:t>požiaru</a:t>
            </a:r>
            <a:r>
              <a:rPr lang="en-GB" dirty="0"/>
              <a:t>, </a:t>
            </a:r>
            <a:r>
              <a:rPr lang="en-GB" dirty="0" err="1"/>
              <a:t>tým</a:t>
            </a:r>
            <a:r>
              <a:rPr lang="en-GB" dirty="0"/>
              <a:t> </a:t>
            </a:r>
            <a:r>
              <a:rPr lang="en-GB" dirty="0" err="1"/>
              <a:t>viac</a:t>
            </a:r>
            <a:r>
              <a:rPr lang="en-GB" dirty="0"/>
              <a:t> </a:t>
            </a:r>
            <a:r>
              <a:rPr lang="en-GB" dirty="0" err="1"/>
              <a:t>škôd</a:t>
            </a:r>
            <a:r>
              <a:rPr lang="en-GB" dirty="0"/>
              <a:t> </a:t>
            </a:r>
            <a:r>
              <a:rPr lang="en-GB" dirty="0" err="1"/>
              <a:t>požiar</a:t>
            </a:r>
            <a:r>
              <a:rPr lang="en-GB" dirty="0"/>
              <a:t> </a:t>
            </a:r>
            <a:r>
              <a:rPr lang="en-GB" dirty="0" err="1"/>
              <a:t>narobí</a:t>
            </a:r>
            <a:r>
              <a:rPr lang="en-GB" dirty="0"/>
              <a:t>. </a:t>
            </a:r>
          </a:p>
          <a:p>
            <a:endParaRPr lang="en-GB" dirty="0"/>
          </a:p>
          <a:p>
            <a:r>
              <a:rPr lang="en-GB" dirty="0" err="1"/>
              <a:t>Čím</a:t>
            </a:r>
            <a:r>
              <a:rPr lang="en-GB" dirty="0"/>
              <a:t> </a:t>
            </a:r>
            <a:r>
              <a:rPr lang="en-GB" dirty="0" err="1"/>
              <a:t>viac</a:t>
            </a:r>
            <a:r>
              <a:rPr lang="en-GB" dirty="0"/>
              <a:t> </a:t>
            </a:r>
            <a:r>
              <a:rPr lang="en-GB" dirty="0" err="1"/>
              <a:t>peňazí</a:t>
            </a:r>
            <a:r>
              <a:rPr lang="en-GB" dirty="0"/>
              <a:t> </a:t>
            </a:r>
            <a:r>
              <a:rPr lang="en-GB" dirty="0" err="1"/>
              <a:t>dá</a:t>
            </a:r>
            <a:r>
              <a:rPr lang="en-GB" dirty="0"/>
              <a:t> </a:t>
            </a:r>
            <a:r>
              <a:rPr lang="en-GB" dirty="0" err="1"/>
              <a:t>letisko</a:t>
            </a:r>
            <a:r>
              <a:rPr lang="en-GB" dirty="0"/>
              <a:t> </a:t>
            </a:r>
            <a:r>
              <a:rPr lang="en-GB" dirty="0" err="1"/>
              <a:t>na</a:t>
            </a:r>
            <a:r>
              <a:rPr lang="en-GB" dirty="0"/>
              <a:t> </a:t>
            </a:r>
            <a:r>
              <a:rPr lang="en-GB" dirty="0" err="1"/>
              <a:t>odpratanie</a:t>
            </a:r>
            <a:r>
              <a:rPr lang="en-GB" dirty="0"/>
              <a:t> </a:t>
            </a:r>
            <a:r>
              <a:rPr lang="en-GB" dirty="0" err="1"/>
              <a:t>snehu</a:t>
            </a:r>
            <a:r>
              <a:rPr lang="en-GB" dirty="0"/>
              <a:t>, </a:t>
            </a:r>
            <a:r>
              <a:rPr lang="en-GB" dirty="0" err="1"/>
              <a:t>tým</a:t>
            </a:r>
            <a:r>
              <a:rPr lang="en-GB" dirty="0"/>
              <a:t> </a:t>
            </a:r>
            <a:r>
              <a:rPr lang="en-GB" dirty="0" err="1"/>
              <a:t>viac</a:t>
            </a:r>
            <a:r>
              <a:rPr lang="en-GB" dirty="0"/>
              <a:t> </a:t>
            </a:r>
            <a:r>
              <a:rPr lang="en-GB" dirty="0" err="1"/>
              <a:t>letov</a:t>
            </a:r>
            <a:r>
              <a:rPr lang="en-GB" dirty="0"/>
              <a:t> </a:t>
            </a:r>
            <a:r>
              <a:rPr lang="en-GB" dirty="0" err="1"/>
              <a:t>sa</a:t>
            </a:r>
            <a:r>
              <a:rPr lang="en-GB" dirty="0"/>
              <a:t> v ten </a:t>
            </a:r>
            <a:r>
              <a:rPr lang="en-GB" dirty="0" err="1"/>
              <a:t>deň</a:t>
            </a:r>
            <a:r>
              <a:rPr lang="en-GB" dirty="0"/>
              <a:t> </a:t>
            </a:r>
            <a:r>
              <a:rPr lang="en-GB" dirty="0" err="1"/>
              <a:t>zruší</a:t>
            </a:r>
            <a:r>
              <a:rPr lang="en-GB" dirty="0"/>
              <a:t>.</a:t>
            </a:r>
            <a:endParaRPr lang="sk-SK" dirty="0"/>
          </a:p>
        </p:txBody>
      </p:sp>
    </p:spTree>
    <p:extLst>
      <p:ext uri="{BB962C8B-B14F-4D97-AF65-F5344CB8AC3E}">
        <p14:creationId xmlns:p14="http://schemas.microsoft.com/office/powerpoint/2010/main" val="11119415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370788" y="2911191"/>
            <a:ext cx="9144000" cy="2387600"/>
          </a:xfrm>
        </p:spPr>
        <p:txBody>
          <a:bodyPr>
            <a:normAutofit/>
          </a:bodyPr>
          <a:lstStyle/>
          <a:p>
            <a:pPr algn="l"/>
            <a:r>
              <a:rPr lang="en-GB" dirty="0" err="1">
                <a:solidFill>
                  <a:schemeClr val="bg2"/>
                </a:solidFill>
              </a:rPr>
              <a:t>Irelevatná</a:t>
            </a:r>
            <a:r>
              <a:rPr lang="en-GB" dirty="0">
                <a:solidFill>
                  <a:schemeClr val="bg2"/>
                </a:solidFill>
              </a:rPr>
              <a:t> </a:t>
            </a:r>
            <a:r>
              <a:rPr lang="en-GB" dirty="0" err="1">
                <a:solidFill>
                  <a:schemeClr val="bg2"/>
                </a:solidFill>
              </a:rPr>
              <a:t>argumentácia</a:t>
            </a:r>
            <a:r>
              <a:rPr lang="en-GB" dirty="0">
                <a:solidFill>
                  <a:schemeClr val="bg2"/>
                </a:solidFill>
              </a:rPr>
              <a:t> </a:t>
            </a: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370788"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88" y="5415732"/>
            <a:ext cx="1430303" cy="625412"/>
          </a:xfrm>
          <a:prstGeom prst="rect">
            <a:avLst/>
          </a:prstGeom>
        </p:spPr>
      </p:pic>
    </p:spTree>
    <p:extLst>
      <p:ext uri="{BB962C8B-B14F-4D97-AF65-F5344CB8AC3E}">
        <p14:creationId xmlns:p14="http://schemas.microsoft.com/office/powerpoint/2010/main" val="243091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Vysvetlenie</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904215"/>
            <a:ext cx="3028528"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Obrázek 6">
            <a:extLst>
              <a:ext uri="{FF2B5EF4-FFF2-40B4-BE49-F238E27FC236}">
                <a16:creationId xmlns:a16="http://schemas.microsoft.com/office/drawing/2014/main" id="{DEE27453-A57E-4364-BAAF-755B918F6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7" y="1220623"/>
            <a:ext cx="12192000" cy="6096000"/>
          </a:xfrm>
          <a:prstGeom prst="rect">
            <a:avLst/>
          </a:prstGeom>
        </p:spPr>
      </p:pic>
    </p:spTree>
    <p:extLst>
      <p:ext uri="{BB962C8B-B14F-4D97-AF65-F5344CB8AC3E}">
        <p14:creationId xmlns:p14="http://schemas.microsoft.com/office/powerpoint/2010/main" val="27562534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Klzký</a:t>
            </a:r>
            <a:r>
              <a:rPr lang="en-GB" sz="4000" dirty="0">
                <a:solidFill>
                  <a:schemeClr val="bg1"/>
                </a:solidFill>
              </a:rPr>
              <a:t> </a:t>
            </a:r>
            <a:r>
              <a:rPr lang="en-GB" sz="4000" dirty="0" err="1">
                <a:solidFill>
                  <a:schemeClr val="bg1"/>
                </a:solidFill>
              </a:rPr>
              <a:t>svah</a:t>
            </a:r>
            <a:r>
              <a:rPr lang="en-GB" sz="4000" dirty="0">
                <a:solidFill>
                  <a:schemeClr val="bg1"/>
                </a:solidFill>
              </a:rPr>
              <a:t> – </a:t>
            </a:r>
            <a:r>
              <a:rPr lang="en-GB" sz="4000" dirty="0" err="1">
                <a:solidFill>
                  <a:schemeClr val="bg1"/>
                </a:solidFill>
              </a:rPr>
              <a:t>šikmá</a:t>
            </a:r>
            <a:r>
              <a:rPr lang="en-GB" sz="4000" dirty="0">
                <a:solidFill>
                  <a:schemeClr val="bg1"/>
                </a:solidFill>
              </a:rPr>
              <a:t> </a:t>
            </a:r>
            <a:r>
              <a:rPr lang="en-GB" sz="4000" dirty="0" err="1">
                <a:solidFill>
                  <a:schemeClr val="bg1"/>
                </a:solidFill>
              </a:rPr>
              <a:t>plošina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083527"/>
            <a:ext cx="10065303" cy="646331"/>
          </a:xfrm>
          <a:prstGeom prst="rect">
            <a:avLst/>
          </a:prstGeom>
          <a:noFill/>
        </p:spPr>
        <p:txBody>
          <a:bodyPr wrap="square" rtlCol="0">
            <a:spAutoFit/>
          </a:bodyPr>
          <a:lstStyle/>
          <a:p>
            <a:r>
              <a:rPr lang="en-GB" dirty="0" err="1"/>
              <a:t>Keď</a:t>
            </a:r>
            <a:r>
              <a:rPr lang="en-GB" dirty="0"/>
              <a:t> </a:t>
            </a:r>
            <a:r>
              <a:rPr lang="en-GB" dirty="0" err="1"/>
              <a:t>argumentujúci</a:t>
            </a:r>
            <a:r>
              <a:rPr lang="en-GB" dirty="0"/>
              <a:t> </a:t>
            </a:r>
            <a:r>
              <a:rPr lang="en-GB" dirty="0" err="1"/>
              <a:t>preženie</a:t>
            </a:r>
            <a:r>
              <a:rPr lang="en-GB" dirty="0"/>
              <a:t> argument a </a:t>
            </a:r>
            <a:r>
              <a:rPr lang="en-GB" dirty="0" err="1"/>
              <a:t>dotiahne</a:t>
            </a:r>
            <a:r>
              <a:rPr lang="en-GB" dirty="0"/>
              <a:t> </a:t>
            </a:r>
            <a:r>
              <a:rPr lang="en-GB" dirty="0" err="1"/>
              <a:t>ho</a:t>
            </a:r>
            <a:r>
              <a:rPr lang="en-GB" dirty="0"/>
              <a:t> do </a:t>
            </a:r>
            <a:r>
              <a:rPr lang="en-GB" dirty="0" err="1"/>
              <a:t>nereálnych</a:t>
            </a:r>
            <a:r>
              <a:rPr lang="en-GB" dirty="0"/>
              <a:t> </a:t>
            </a:r>
            <a:r>
              <a:rPr lang="en-GB" dirty="0" err="1"/>
              <a:t>katastrofických</a:t>
            </a:r>
            <a:r>
              <a:rPr lang="en-GB" dirty="0"/>
              <a:t> </a:t>
            </a:r>
            <a:r>
              <a:rPr lang="en-GB" dirty="0" err="1"/>
              <a:t>záverov</a:t>
            </a:r>
            <a:r>
              <a:rPr lang="en-GB" dirty="0"/>
              <a:t> </a:t>
            </a:r>
            <a:r>
              <a:rPr lang="en-GB" dirty="0" err="1"/>
              <a:t>alebo</a:t>
            </a:r>
            <a:r>
              <a:rPr lang="en-GB" dirty="0"/>
              <a:t> </a:t>
            </a:r>
            <a:r>
              <a:rPr lang="en-GB" dirty="0" err="1"/>
              <a:t>málo</a:t>
            </a:r>
            <a:r>
              <a:rPr lang="en-GB" dirty="0"/>
              <a:t> </a:t>
            </a:r>
            <a:r>
              <a:rPr lang="en-GB" dirty="0" err="1"/>
              <a:t>pravdebodobných</a:t>
            </a:r>
            <a:r>
              <a:rPr lang="en-GB" dirty="0"/>
              <a:t> </a:t>
            </a:r>
            <a:r>
              <a:rPr lang="en-GB" dirty="0" err="1"/>
              <a:t>dôsledkov</a:t>
            </a:r>
            <a:r>
              <a:rPr lang="en-GB" dirty="0"/>
              <a:t>.</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10" name="TextovéPole 2">
            <a:extLst>
              <a:ext uri="{FF2B5EF4-FFF2-40B4-BE49-F238E27FC236}">
                <a16:creationId xmlns:a16="http://schemas.microsoft.com/office/drawing/2014/main" id="{309EEE55-846E-8D22-6FD3-DE19E638F15B}"/>
              </a:ext>
            </a:extLst>
          </p:cNvPr>
          <p:cNvSpPr txBox="1"/>
          <p:nvPr/>
        </p:nvSpPr>
        <p:spPr>
          <a:xfrm>
            <a:off x="784949" y="3338449"/>
            <a:ext cx="10065303" cy="1477328"/>
          </a:xfrm>
          <a:prstGeom prst="rect">
            <a:avLst/>
          </a:prstGeom>
          <a:noFill/>
        </p:spPr>
        <p:txBody>
          <a:bodyPr wrap="square" rtlCol="0">
            <a:spAutoFit/>
          </a:bodyPr>
          <a:lstStyle/>
          <a:p>
            <a:r>
              <a:rPr lang="en-GB" dirty="0"/>
              <a:t>Ak </a:t>
            </a:r>
            <a:r>
              <a:rPr lang="en-GB" dirty="0" err="1"/>
              <a:t>budeme</a:t>
            </a:r>
            <a:r>
              <a:rPr lang="en-GB" dirty="0"/>
              <a:t> </a:t>
            </a:r>
            <a:r>
              <a:rPr lang="en-GB" dirty="0" err="1"/>
              <a:t>investovať</a:t>
            </a:r>
            <a:r>
              <a:rPr lang="en-GB" dirty="0"/>
              <a:t> do </a:t>
            </a:r>
            <a:r>
              <a:rPr lang="en-GB" dirty="0" err="1"/>
              <a:t>ekológie</a:t>
            </a:r>
            <a:r>
              <a:rPr lang="en-GB" dirty="0"/>
              <a:t>, </a:t>
            </a:r>
            <a:r>
              <a:rPr lang="en-GB" dirty="0" err="1"/>
              <a:t>budeme</a:t>
            </a:r>
            <a:r>
              <a:rPr lang="en-GB" dirty="0"/>
              <a:t> </a:t>
            </a:r>
            <a:r>
              <a:rPr lang="en-GB" dirty="0" err="1"/>
              <a:t>na</a:t>
            </a:r>
            <a:r>
              <a:rPr lang="en-GB" dirty="0"/>
              <a:t> to </a:t>
            </a:r>
            <a:r>
              <a:rPr lang="en-GB" dirty="0" err="1"/>
              <a:t>míňať</a:t>
            </a:r>
            <a:r>
              <a:rPr lang="en-GB" dirty="0"/>
              <a:t> </a:t>
            </a:r>
            <a:r>
              <a:rPr lang="en-GB" dirty="0" err="1"/>
              <a:t>cenné</a:t>
            </a:r>
            <a:r>
              <a:rPr lang="en-GB" dirty="0"/>
              <a:t> </a:t>
            </a:r>
            <a:r>
              <a:rPr lang="en-GB" dirty="0" err="1"/>
              <a:t>finančné</a:t>
            </a:r>
            <a:r>
              <a:rPr lang="en-GB" dirty="0"/>
              <a:t> </a:t>
            </a:r>
            <a:r>
              <a:rPr lang="en-GB" dirty="0" err="1"/>
              <a:t>prostriedky</a:t>
            </a:r>
            <a:r>
              <a:rPr lang="en-GB" dirty="0"/>
              <a:t>, </a:t>
            </a:r>
            <a:r>
              <a:rPr lang="en-GB" dirty="0" err="1"/>
              <a:t>ktoré</a:t>
            </a:r>
            <a:r>
              <a:rPr lang="en-GB" dirty="0"/>
              <a:t> </a:t>
            </a:r>
            <a:r>
              <a:rPr lang="en-GB" dirty="0" err="1"/>
              <a:t>nám</a:t>
            </a:r>
            <a:r>
              <a:rPr lang="en-GB" dirty="0"/>
              <a:t> </a:t>
            </a:r>
            <a:r>
              <a:rPr lang="en-GB" dirty="0" err="1"/>
              <a:t>budú</a:t>
            </a:r>
            <a:r>
              <a:rPr lang="en-GB" dirty="0"/>
              <a:t> </a:t>
            </a:r>
            <a:r>
              <a:rPr lang="en-GB" dirty="0" err="1"/>
              <a:t>chýbať</a:t>
            </a:r>
            <a:r>
              <a:rPr lang="en-GB" dirty="0"/>
              <a:t> v </a:t>
            </a:r>
            <a:r>
              <a:rPr lang="en-GB" dirty="0" err="1"/>
              <a:t>zdravotníctve</a:t>
            </a:r>
            <a:r>
              <a:rPr lang="en-GB" dirty="0"/>
              <a:t>. </a:t>
            </a:r>
            <a:r>
              <a:rPr lang="en-GB" dirty="0" err="1"/>
              <a:t>Pokiaľ</a:t>
            </a:r>
            <a:r>
              <a:rPr lang="en-GB" dirty="0"/>
              <a:t> </a:t>
            </a:r>
            <a:r>
              <a:rPr lang="en-GB" dirty="0" err="1"/>
              <a:t>nebudeme</a:t>
            </a:r>
            <a:r>
              <a:rPr lang="en-GB" dirty="0"/>
              <a:t> </a:t>
            </a:r>
            <a:r>
              <a:rPr lang="en-GB" dirty="0" err="1"/>
              <a:t>mať</a:t>
            </a:r>
            <a:r>
              <a:rPr lang="en-GB" dirty="0"/>
              <a:t> </a:t>
            </a:r>
            <a:r>
              <a:rPr lang="en-GB" dirty="0" err="1"/>
              <a:t>dostatok</a:t>
            </a:r>
            <a:r>
              <a:rPr lang="en-GB" dirty="0"/>
              <a:t> </a:t>
            </a:r>
            <a:r>
              <a:rPr lang="en-GB" dirty="0" err="1"/>
              <a:t>peňazí</a:t>
            </a:r>
            <a:r>
              <a:rPr lang="en-GB" dirty="0"/>
              <a:t> v </a:t>
            </a:r>
            <a:r>
              <a:rPr lang="en-GB" dirty="0" err="1"/>
              <a:t>zdravotníctve</a:t>
            </a:r>
            <a:r>
              <a:rPr lang="en-GB" dirty="0"/>
              <a:t>, </a:t>
            </a:r>
            <a:r>
              <a:rPr lang="en-GB" dirty="0" err="1"/>
              <a:t>klesne</a:t>
            </a:r>
            <a:r>
              <a:rPr lang="en-GB" dirty="0"/>
              <a:t> </a:t>
            </a:r>
            <a:r>
              <a:rPr lang="en-GB" dirty="0" err="1"/>
              <a:t>kvalita</a:t>
            </a:r>
            <a:r>
              <a:rPr lang="en-GB" dirty="0"/>
              <a:t> </a:t>
            </a:r>
            <a:r>
              <a:rPr lang="en-GB" dirty="0" err="1"/>
              <a:t>starostlivosti</a:t>
            </a:r>
            <a:r>
              <a:rPr lang="en-GB" dirty="0"/>
              <a:t> o </a:t>
            </a:r>
            <a:r>
              <a:rPr lang="en-GB" dirty="0" err="1"/>
              <a:t>pacientov</a:t>
            </a:r>
            <a:r>
              <a:rPr lang="en-GB" dirty="0"/>
              <a:t> a </a:t>
            </a:r>
            <a:r>
              <a:rPr lang="en-GB" dirty="0" err="1"/>
              <a:t>tí</a:t>
            </a:r>
            <a:r>
              <a:rPr lang="en-GB" dirty="0"/>
              <a:t> </a:t>
            </a:r>
            <a:r>
              <a:rPr lang="en-GB" dirty="0" err="1"/>
              <a:t>budú</a:t>
            </a:r>
            <a:r>
              <a:rPr lang="en-GB" dirty="0"/>
              <a:t> </a:t>
            </a:r>
            <a:r>
              <a:rPr lang="en-GB" dirty="0" err="1"/>
              <a:t>mať</a:t>
            </a:r>
            <a:r>
              <a:rPr lang="en-GB" dirty="0"/>
              <a:t> v </a:t>
            </a:r>
            <a:r>
              <a:rPr lang="en-GB" dirty="0" err="1"/>
              <a:t>konečnom</a:t>
            </a:r>
            <a:r>
              <a:rPr lang="en-GB" dirty="0"/>
              <a:t> </a:t>
            </a:r>
            <a:r>
              <a:rPr lang="en-GB" dirty="0" err="1"/>
              <a:t>dôsledku</a:t>
            </a:r>
            <a:r>
              <a:rPr lang="en-GB" dirty="0"/>
              <a:t> </a:t>
            </a:r>
            <a:r>
              <a:rPr lang="en-GB" dirty="0" err="1"/>
              <a:t>viac</a:t>
            </a:r>
            <a:r>
              <a:rPr lang="en-GB" dirty="0"/>
              <a:t> </a:t>
            </a:r>
            <a:r>
              <a:rPr lang="en-GB" dirty="0" err="1"/>
              <a:t>zdravotných</a:t>
            </a:r>
            <a:r>
              <a:rPr lang="en-GB" dirty="0"/>
              <a:t> </a:t>
            </a:r>
            <a:r>
              <a:rPr lang="en-GB" dirty="0" err="1"/>
              <a:t>problémov</a:t>
            </a:r>
            <a:r>
              <a:rPr lang="en-GB" dirty="0"/>
              <a:t>. </a:t>
            </a:r>
            <a:r>
              <a:rPr lang="en-GB" dirty="0" err="1"/>
              <a:t>Vďaka</a:t>
            </a:r>
            <a:r>
              <a:rPr lang="en-GB" dirty="0"/>
              <a:t> </a:t>
            </a:r>
            <a:r>
              <a:rPr lang="en-GB" dirty="0" err="1"/>
              <a:t>investíciám</a:t>
            </a:r>
            <a:r>
              <a:rPr lang="en-GB" dirty="0"/>
              <a:t> do </a:t>
            </a:r>
            <a:r>
              <a:rPr lang="en-GB" dirty="0" err="1"/>
              <a:t>ekológie</a:t>
            </a:r>
            <a:r>
              <a:rPr lang="en-GB" dirty="0"/>
              <a:t> </a:t>
            </a:r>
            <a:r>
              <a:rPr lang="en-GB" dirty="0" err="1"/>
              <a:t>tak</a:t>
            </a:r>
            <a:r>
              <a:rPr lang="en-GB" dirty="0"/>
              <a:t> </a:t>
            </a:r>
            <a:r>
              <a:rPr lang="en-GB" dirty="0" err="1"/>
              <a:t>ohrozíme</a:t>
            </a:r>
            <a:r>
              <a:rPr lang="en-GB" dirty="0"/>
              <a:t> </a:t>
            </a:r>
            <a:r>
              <a:rPr lang="en-GB" dirty="0" err="1"/>
              <a:t>zdravie</a:t>
            </a:r>
            <a:r>
              <a:rPr lang="en-GB" dirty="0"/>
              <a:t> </a:t>
            </a:r>
            <a:r>
              <a:rPr lang="en-GB" dirty="0" err="1"/>
              <a:t>našich</a:t>
            </a:r>
            <a:r>
              <a:rPr lang="en-GB" dirty="0"/>
              <a:t> </a:t>
            </a:r>
            <a:r>
              <a:rPr lang="en-GB" dirty="0" err="1"/>
              <a:t>občanov</a:t>
            </a:r>
            <a:r>
              <a:rPr lang="en-GB" dirty="0"/>
              <a:t>. </a:t>
            </a:r>
            <a:endParaRPr lang="sk-SK" dirty="0"/>
          </a:p>
        </p:txBody>
      </p:sp>
    </p:spTree>
    <p:extLst>
      <p:ext uri="{BB962C8B-B14F-4D97-AF65-F5344CB8AC3E}">
        <p14:creationId xmlns:p14="http://schemas.microsoft.com/office/powerpoint/2010/main" val="16269713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a:solidFill>
                  <a:schemeClr val="bg1"/>
                </a:solidFill>
              </a:rPr>
              <a:t>Argument </a:t>
            </a:r>
            <a:r>
              <a:rPr lang="en-GB" sz="4000" dirty="0" err="1">
                <a:solidFill>
                  <a:schemeClr val="bg1"/>
                </a:solidFill>
              </a:rPr>
              <a:t>väčšiny</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3429000"/>
            <a:ext cx="10065303" cy="646331"/>
          </a:xfrm>
          <a:prstGeom prst="rect">
            <a:avLst/>
          </a:prstGeom>
          <a:noFill/>
        </p:spPr>
        <p:txBody>
          <a:bodyPr wrap="square" rtlCol="0">
            <a:spAutoFit/>
          </a:bodyPr>
          <a:lstStyle/>
          <a:p>
            <a:r>
              <a:rPr lang="en-GB" dirty="0" err="1"/>
              <a:t>Viacej</a:t>
            </a:r>
            <a:r>
              <a:rPr lang="en-GB" dirty="0"/>
              <a:t> </a:t>
            </a:r>
            <a:r>
              <a:rPr lang="en-GB" dirty="0" err="1"/>
              <a:t>ľudí</a:t>
            </a:r>
            <a:r>
              <a:rPr lang="en-GB" dirty="0"/>
              <a:t> </a:t>
            </a:r>
            <a:r>
              <a:rPr lang="en-GB" dirty="0" err="1"/>
              <a:t>sa</a:t>
            </a:r>
            <a:r>
              <a:rPr lang="en-GB" dirty="0"/>
              <a:t> </a:t>
            </a:r>
            <a:r>
              <a:rPr lang="en-GB" dirty="0" err="1"/>
              <a:t>zhodne</a:t>
            </a:r>
            <a:r>
              <a:rPr lang="en-GB" dirty="0"/>
              <a:t> </a:t>
            </a:r>
            <a:r>
              <a:rPr lang="en-GB" dirty="0" err="1"/>
              <a:t>na</a:t>
            </a:r>
            <a:r>
              <a:rPr lang="en-GB" dirty="0"/>
              <a:t> tom, </a:t>
            </a:r>
            <a:r>
              <a:rPr lang="en-GB" dirty="0" err="1"/>
              <a:t>že</a:t>
            </a:r>
            <a:r>
              <a:rPr lang="en-GB" dirty="0"/>
              <a:t> </a:t>
            </a:r>
            <a:r>
              <a:rPr lang="en-GB" dirty="0" err="1"/>
              <a:t>psy</a:t>
            </a:r>
            <a:r>
              <a:rPr lang="en-GB" dirty="0"/>
              <a:t> </a:t>
            </a:r>
            <a:r>
              <a:rPr lang="en-GB" dirty="0" err="1"/>
              <a:t>sú</a:t>
            </a:r>
            <a:r>
              <a:rPr lang="en-GB" dirty="0"/>
              <a:t> </a:t>
            </a:r>
            <a:r>
              <a:rPr lang="en-GB" dirty="0" err="1"/>
              <a:t>lepšie</a:t>
            </a:r>
            <a:r>
              <a:rPr lang="en-GB" dirty="0"/>
              <a:t> </a:t>
            </a:r>
            <a:r>
              <a:rPr lang="en-GB" dirty="0" err="1"/>
              <a:t>domáce</a:t>
            </a:r>
            <a:r>
              <a:rPr lang="en-GB" dirty="0"/>
              <a:t> </a:t>
            </a:r>
            <a:r>
              <a:rPr lang="en-GB" dirty="0" err="1"/>
              <a:t>zvieratá</a:t>
            </a:r>
            <a:r>
              <a:rPr lang="en-GB" dirty="0"/>
              <a:t>, </a:t>
            </a:r>
            <a:r>
              <a:rPr lang="en-GB" dirty="0" err="1"/>
              <a:t>takže</a:t>
            </a:r>
            <a:r>
              <a:rPr lang="en-GB" dirty="0"/>
              <a:t> </a:t>
            </a:r>
            <a:r>
              <a:rPr lang="en-GB" dirty="0" err="1"/>
              <a:t>psy</a:t>
            </a:r>
            <a:r>
              <a:rPr lang="en-GB" dirty="0"/>
              <a:t> </a:t>
            </a:r>
            <a:r>
              <a:rPr lang="en-GB" dirty="0" err="1"/>
              <a:t>sú</a:t>
            </a:r>
            <a:r>
              <a:rPr lang="en-GB" dirty="0"/>
              <a:t> </a:t>
            </a:r>
            <a:r>
              <a:rPr lang="en-GB" dirty="0" err="1"/>
              <a:t>lepšie</a:t>
            </a:r>
            <a:r>
              <a:rPr lang="en-GB" dirty="0"/>
              <a:t> </a:t>
            </a:r>
            <a:r>
              <a:rPr lang="en-GB" dirty="0" err="1"/>
              <a:t>ako</a:t>
            </a:r>
            <a:r>
              <a:rPr lang="en-GB" dirty="0"/>
              <a:t> </a:t>
            </a:r>
            <a:r>
              <a:rPr lang="en-GB" dirty="0" err="1"/>
              <a:t>mačky</a:t>
            </a:r>
            <a:r>
              <a:rPr lang="en-GB" dirty="0"/>
              <a:t>.</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4" name="TextovéPole 2">
            <a:extLst>
              <a:ext uri="{FF2B5EF4-FFF2-40B4-BE49-F238E27FC236}">
                <a16:creationId xmlns:a16="http://schemas.microsoft.com/office/drawing/2014/main" id="{B95D88E6-FABC-BEE7-B655-1023E080926B}"/>
              </a:ext>
            </a:extLst>
          </p:cNvPr>
          <p:cNvSpPr txBox="1"/>
          <p:nvPr/>
        </p:nvSpPr>
        <p:spPr>
          <a:xfrm>
            <a:off x="1309240" y="2078780"/>
            <a:ext cx="10065303" cy="923330"/>
          </a:xfrm>
          <a:prstGeom prst="rect">
            <a:avLst/>
          </a:prstGeom>
          <a:noFill/>
        </p:spPr>
        <p:txBody>
          <a:bodyPr wrap="square" rtlCol="0">
            <a:spAutoFit/>
          </a:bodyPr>
          <a:lstStyle/>
          <a:p>
            <a:r>
              <a:rPr lang="en-GB" dirty="0" err="1"/>
              <a:t>Keď</a:t>
            </a:r>
            <a:r>
              <a:rPr lang="en-GB" dirty="0"/>
              <a:t> </a:t>
            </a:r>
            <a:r>
              <a:rPr lang="en-GB" dirty="0" err="1"/>
              <a:t>argumentujúci</a:t>
            </a:r>
            <a:r>
              <a:rPr lang="en-GB" dirty="0"/>
              <a:t> </a:t>
            </a:r>
            <a:r>
              <a:rPr lang="en-GB" dirty="0" err="1"/>
              <a:t>dokazuje</a:t>
            </a:r>
            <a:r>
              <a:rPr lang="en-GB" dirty="0"/>
              <a:t> </a:t>
            </a:r>
            <a:r>
              <a:rPr lang="en-GB" dirty="0" err="1"/>
              <a:t>platnosť</a:t>
            </a:r>
            <a:r>
              <a:rPr lang="en-GB" dirty="0"/>
              <a:t> </a:t>
            </a:r>
            <a:r>
              <a:rPr lang="en-GB" dirty="0" err="1"/>
              <a:t>argumentu</a:t>
            </a:r>
            <a:r>
              <a:rPr lang="en-GB" dirty="0"/>
              <a:t> </a:t>
            </a:r>
            <a:r>
              <a:rPr lang="en-GB" dirty="0" err="1"/>
              <a:t>na</a:t>
            </a:r>
            <a:r>
              <a:rPr lang="en-GB" dirty="0"/>
              <a:t> </a:t>
            </a:r>
            <a:r>
              <a:rPr lang="en-GB" dirty="0" err="1"/>
              <a:t>základe</a:t>
            </a:r>
            <a:r>
              <a:rPr lang="en-GB" dirty="0"/>
              <a:t> </a:t>
            </a:r>
            <a:r>
              <a:rPr lang="en-GB" dirty="0" err="1"/>
              <a:t>názorovej</a:t>
            </a:r>
            <a:r>
              <a:rPr lang="en-GB" dirty="0"/>
              <a:t> </a:t>
            </a:r>
            <a:r>
              <a:rPr lang="en-GB" dirty="0" err="1"/>
              <a:t>väčšiny</a:t>
            </a:r>
            <a:r>
              <a:rPr lang="en-GB" dirty="0"/>
              <a:t>, </a:t>
            </a:r>
            <a:r>
              <a:rPr lang="en-GB" dirty="0" err="1"/>
              <a:t>názorovej</a:t>
            </a:r>
            <a:r>
              <a:rPr lang="en-GB" dirty="0"/>
              <a:t> </a:t>
            </a:r>
            <a:r>
              <a:rPr lang="en-GB" dirty="0" err="1"/>
              <a:t>ankety</a:t>
            </a:r>
            <a:r>
              <a:rPr lang="en-GB" dirty="0"/>
              <a:t>, </a:t>
            </a:r>
            <a:r>
              <a:rPr lang="en-GB" dirty="0" err="1"/>
              <a:t>prieskumu</a:t>
            </a:r>
            <a:r>
              <a:rPr lang="en-GB" dirty="0"/>
              <a:t> </a:t>
            </a:r>
            <a:r>
              <a:rPr lang="en-GB" dirty="0" err="1"/>
              <a:t>verejnej</a:t>
            </a:r>
            <a:r>
              <a:rPr lang="en-GB" dirty="0"/>
              <a:t> </a:t>
            </a:r>
            <a:r>
              <a:rPr lang="en-GB" dirty="0" err="1"/>
              <a:t>mienky</a:t>
            </a:r>
            <a:r>
              <a:rPr lang="en-GB" dirty="0"/>
              <a:t> </a:t>
            </a:r>
            <a:r>
              <a:rPr lang="en-GB" dirty="0" err="1"/>
              <a:t>atď</a:t>
            </a:r>
            <a:r>
              <a:rPr lang="en-GB" dirty="0"/>
              <a:t>.  </a:t>
            </a:r>
          </a:p>
          <a:p>
            <a:r>
              <a:rPr lang="en-GB" dirty="0"/>
              <a:t>To, </a:t>
            </a:r>
            <a:r>
              <a:rPr lang="en-GB" dirty="0" err="1"/>
              <a:t>že</a:t>
            </a:r>
            <a:r>
              <a:rPr lang="en-GB" dirty="0"/>
              <a:t> </a:t>
            </a:r>
            <a:r>
              <a:rPr lang="en-GB" dirty="0" err="1"/>
              <a:t>sa</a:t>
            </a:r>
            <a:r>
              <a:rPr lang="en-GB" dirty="0"/>
              <a:t> </a:t>
            </a:r>
            <a:r>
              <a:rPr lang="en-GB" dirty="0" err="1"/>
              <a:t>na</a:t>
            </a:r>
            <a:r>
              <a:rPr lang="en-GB" dirty="0"/>
              <a:t> </a:t>
            </a:r>
            <a:r>
              <a:rPr lang="en-GB" dirty="0" err="1"/>
              <a:t>niečom</a:t>
            </a:r>
            <a:r>
              <a:rPr lang="en-GB" dirty="0"/>
              <a:t> </a:t>
            </a:r>
            <a:r>
              <a:rPr lang="en-GB" dirty="0" err="1"/>
              <a:t>zhodne</a:t>
            </a:r>
            <a:r>
              <a:rPr lang="en-GB" dirty="0"/>
              <a:t> </a:t>
            </a:r>
            <a:r>
              <a:rPr lang="en-GB" dirty="0" err="1"/>
              <a:t>viac</a:t>
            </a:r>
            <a:r>
              <a:rPr lang="en-GB" dirty="0"/>
              <a:t> </a:t>
            </a:r>
            <a:r>
              <a:rPr lang="en-GB" dirty="0" err="1"/>
              <a:t>ľudí</a:t>
            </a:r>
            <a:r>
              <a:rPr lang="en-GB" dirty="0"/>
              <a:t> </a:t>
            </a:r>
            <a:r>
              <a:rPr lang="en-GB" dirty="0" err="1"/>
              <a:t>nie</a:t>
            </a:r>
            <a:r>
              <a:rPr lang="en-GB" dirty="0"/>
              <a:t> je </a:t>
            </a:r>
            <a:r>
              <a:rPr lang="en-GB" dirty="0" err="1"/>
              <a:t>dôkazom</a:t>
            </a:r>
            <a:r>
              <a:rPr lang="en-GB" dirty="0"/>
              <a:t> </a:t>
            </a:r>
            <a:r>
              <a:rPr lang="en-GB" dirty="0" err="1"/>
              <a:t>správnosti</a:t>
            </a:r>
            <a:r>
              <a:rPr lang="en-GB" dirty="0"/>
              <a:t> </a:t>
            </a:r>
            <a:r>
              <a:rPr lang="en-GB" dirty="0" err="1"/>
              <a:t>tvrdenia</a:t>
            </a:r>
            <a:r>
              <a:rPr lang="en-GB" dirty="0"/>
              <a:t>.</a:t>
            </a:r>
            <a:endParaRPr lang="sk-SK" dirty="0"/>
          </a:p>
        </p:txBody>
      </p:sp>
    </p:spTree>
    <p:extLst>
      <p:ext uri="{BB962C8B-B14F-4D97-AF65-F5344CB8AC3E}">
        <p14:creationId xmlns:p14="http://schemas.microsoft.com/office/powerpoint/2010/main" val="31886794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Falošná</a:t>
            </a:r>
            <a:r>
              <a:rPr lang="en-GB" sz="4000" dirty="0">
                <a:solidFill>
                  <a:schemeClr val="bg1"/>
                </a:solidFill>
              </a:rPr>
              <a:t> </a:t>
            </a:r>
            <a:r>
              <a:rPr lang="en-GB" sz="4000" dirty="0" err="1">
                <a:solidFill>
                  <a:schemeClr val="bg1"/>
                </a:solidFill>
              </a:rPr>
              <a:t>autorita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3729860"/>
            <a:ext cx="10065303" cy="1477328"/>
          </a:xfrm>
          <a:prstGeom prst="rect">
            <a:avLst/>
          </a:prstGeom>
          <a:noFill/>
        </p:spPr>
        <p:txBody>
          <a:bodyPr wrap="square" rtlCol="0">
            <a:spAutoFit/>
          </a:bodyPr>
          <a:lstStyle/>
          <a:p>
            <a:r>
              <a:rPr lang="en-GB" dirty="0" err="1"/>
              <a:t>Desiatky</a:t>
            </a:r>
            <a:r>
              <a:rPr lang="en-GB" dirty="0"/>
              <a:t> </a:t>
            </a:r>
            <a:r>
              <a:rPr lang="en-GB" dirty="0" err="1"/>
              <a:t>vedcov</a:t>
            </a:r>
            <a:r>
              <a:rPr lang="en-GB" dirty="0"/>
              <a:t> </a:t>
            </a:r>
            <a:r>
              <a:rPr lang="en-GB" dirty="0" err="1"/>
              <a:t>sa</a:t>
            </a:r>
            <a:r>
              <a:rPr lang="en-GB" dirty="0"/>
              <a:t> </a:t>
            </a:r>
            <a:r>
              <a:rPr lang="en-GB" dirty="0" err="1"/>
              <a:t>zhodujú</a:t>
            </a:r>
            <a:r>
              <a:rPr lang="en-GB" dirty="0"/>
              <a:t> </a:t>
            </a:r>
            <a:r>
              <a:rPr lang="en-GB" dirty="0" err="1"/>
              <a:t>na</a:t>
            </a:r>
            <a:r>
              <a:rPr lang="en-GB" dirty="0"/>
              <a:t> tom, </a:t>
            </a:r>
            <a:r>
              <a:rPr lang="en-GB" dirty="0" err="1"/>
              <a:t>že</a:t>
            </a:r>
            <a:r>
              <a:rPr lang="en-GB" dirty="0"/>
              <a:t> </a:t>
            </a:r>
            <a:r>
              <a:rPr lang="en-GB" dirty="0" err="1"/>
              <a:t>pitie</a:t>
            </a:r>
            <a:r>
              <a:rPr lang="en-GB" dirty="0"/>
              <a:t> </a:t>
            </a:r>
            <a:r>
              <a:rPr lang="en-GB" dirty="0" err="1"/>
              <a:t>zázvorového</a:t>
            </a:r>
            <a:r>
              <a:rPr lang="en-GB" dirty="0"/>
              <a:t> </a:t>
            </a:r>
            <a:r>
              <a:rPr lang="en-GB" dirty="0" err="1"/>
              <a:t>čaju</a:t>
            </a:r>
            <a:r>
              <a:rPr lang="en-GB" dirty="0"/>
              <a:t> </a:t>
            </a:r>
            <a:r>
              <a:rPr lang="en-GB" dirty="0" err="1"/>
              <a:t>na</a:t>
            </a:r>
            <a:r>
              <a:rPr lang="en-GB" dirty="0"/>
              <a:t> </a:t>
            </a:r>
            <a:r>
              <a:rPr lang="en-GB" dirty="0" err="1"/>
              <a:t>raňajky</a:t>
            </a:r>
            <a:r>
              <a:rPr lang="en-GB" dirty="0"/>
              <a:t> </a:t>
            </a:r>
            <a:r>
              <a:rPr lang="en-GB" dirty="0" err="1"/>
              <a:t>zlepšuje</a:t>
            </a:r>
            <a:r>
              <a:rPr lang="en-GB" dirty="0"/>
              <a:t> </a:t>
            </a:r>
            <a:r>
              <a:rPr lang="en-GB" dirty="0" err="1"/>
              <a:t>prácu</a:t>
            </a:r>
            <a:r>
              <a:rPr lang="en-GB" dirty="0"/>
              <a:t> </a:t>
            </a:r>
            <a:r>
              <a:rPr lang="en-GB" dirty="0" err="1"/>
              <a:t>metabolizmu</a:t>
            </a:r>
            <a:r>
              <a:rPr lang="en-GB" dirty="0"/>
              <a:t> po </a:t>
            </a:r>
            <a:r>
              <a:rPr lang="en-GB" dirty="0" err="1"/>
              <a:t>celý</a:t>
            </a:r>
            <a:r>
              <a:rPr lang="en-GB" dirty="0"/>
              <a:t> </a:t>
            </a:r>
            <a:r>
              <a:rPr lang="en-GB" dirty="0" err="1"/>
              <a:t>deň</a:t>
            </a:r>
            <a:r>
              <a:rPr lang="en-GB" dirty="0"/>
              <a:t>. </a:t>
            </a:r>
          </a:p>
          <a:p>
            <a:endParaRPr lang="en-GB" dirty="0"/>
          </a:p>
          <a:p>
            <a:r>
              <a:rPr lang="en-GB" dirty="0" err="1"/>
              <a:t>Akí</a:t>
            </a:r>
            <a:r>
              <a:rPr lang="en-GB" dirty="0"/>
              <a:t> </a:t>
            </a:r>
            <a:r>
              <a:rPr lang="en-GB" dirty="0" err="1"/>
              <a:t>sú</a:t>
            </a:r>
            <a:r>
              <a:rPr lang="en-GB" dirty="0"/>
              <a:t> to </a:t>
            </a:r>
            <a:r>
              <a:rPr lang="en-GB" dirty="0" err="1"/>
              <a:t>vedci</a:t>
            </a:r>
            <a:r>
              <a:rPr lang="en-GB" dirty="0"/>
              <a:t>? Z </a:t>
            </a:r>
            <a:r>
              <a:rPr lang="en-GB" dirty="0" err="1"/>
              <a:t>čoho</a:t>
            </a:r>
            <a:r>
              <a:rPr lang="en-GB" dirty="0"/>
              <a:t> </a:t>
            </a:r>
            <a:r>
              <a:rPr lang="en-GB" dirty="0" err="1"/>
              <a:t>vychádzajú</a:t>
            </a:r>
            <a:r>
              <a:rPr lang="en-GB" dirty="0"/>
              <a:t>? </a:t>
            </a:r>
            <a:r>
              <a:rPr lang="en-GB" dirty="0" err="1"/>
              <a:t>Aká</a:t>
            </a:r>
            <a:r>
              <a:rPr lang="en-GB" dirty="0"/>
              <a:t> bola ich </a:t>
            </a:r>
            <a:r>
              <a:rPr lang="en-GB" dirty="0" err="1"/>
              <a:t>výskumná</a:t>
            </a:r>
            <a:r>
              <a:rPr lang="en-GB" dirty="0"/>
              <a:t> </a:t>
            </a:r>
            <a:r>
              <a:rPr lang="en-GB" dirty="0" err="1"/>
              <a:t>vzorka</a:t>
            </a:r>
            <a:r>
              <a:rPr lang="en-GB" dirty="0"/>
              <a:t>? </a:t>
            </a:r>
            <a:r>
              <a:rPr lang="en-GB" dirty="0">
                <a:sym typeface="Wingdings" panose="05000000000000000000" pitchFamily="2" charset="2"/>
              </a:rPr>
              <a:t> </a:t>
            </a:r>
            <a:r>
              <a:rPr lang="en-GB" dirty="0" err="1">
                <a:sym typeface="Wingdings" panose="05000000000000000000" pitchFamily="2" charset="2"/>
              </a:rPr>
              <a:t>pri</a:t>
            </a:r>
            <a:r>
              <a:rPr lang="en-GB" dirty="0">
                <a:sym typeface="Wingdings" panose="05000000000000000000" pitchFamily="2" charset="2"/>
              </a:rPr>
              <a:t> </a:t>
            </a:r>
            <a:r>
              <a:rPr lang="en-GB" dirty="0" err="1">
                <a:sym typeface="Wingdings" panose="05000000000000000000" pitchFamily="2" charset="2"/>
              </a:rPr>
              <a:t>odvolávaní</a:t>
            </a:r>
            <a:r>
              <a:rPr lang="en-GB" dirty="0">
                <a:sym typeface="Wingdings" panose="05000000000000000000" pitchFamily="2" charset="2"/>
              </a:rPr>
              <a:t> </a:t>
            </a:r>
            <a:r>
              <a:rPr lang="en-GB" dirty="0" err="1">
                <a:sym typeface="Wingdings" panose="05000000000000000000" pitchFamily="2" charset="2"/>
              </a:rPr>
              <a:t>na</a:t>
            </a:r>
            <a:r>
              <a:rPr lang="en-GB" dirty="0">
                <a:sym typeface="Wingdings" panose="05000000000000000000" pitchFamily="2" charset="2"/>
              </a:rPr>
              <a:t> </a:t>
            </a:r>
            <a:r>
              <a:rPr lang="en-GB" dirty="0" err="1">
                <a:sym typeface="Wingdings" panose="05000000000000000000" pitchFamily="2" charset="2"/>
              </a:rPr>
              <a:t>autoritu</a:t>
            </a:r>
            <a:r>
              <a:rPr lang="en-GB" dirty="0">
                <a:sym typeface="Wingdings" panose="05000000000000000000" pitchFamily="2" charset="2"/>
              </a:rPr>
              <a:t> </a:t>
            </a:r>
            <a:r>
              <a:rPr lang="en-GB" dirty="0" err="1">
                <a:sym typeface="Wingdings" panose="05000000000000000000" pitchFamily="2" charset="2"/>
              </a:rPr>
              <a:t>sa</a:t>
            </a:r>
            <a:r>
              <a:rPr lang="en-GB" dirty="0">
                <a:sym typeface="Wingdings" panose="05000000000000000000" pitchFamily="2" charset="2"/>
              </a:rPr>
              <a:t> </a:t>
            </a:r>
            <a:r>
              <a:rPr lang="en-GB" dirty="0" err="1">
                <a:sym typeface="Wingdings" panose="05000000000000000000" pitchFamily="2" charset="2"/>
              </a:rPr>
              <a:t>musíme</a:t>
            </a:r>
            <a:r>
              <a:rPr lang="en-GB" dirty="0">
                <a:sym typeface="Wingdings" panose="05000000000000000000" pitchFamily="2" charset="2"/>
              </a:rPr>
              <a:t> </a:t>
            </a:r>
            <a:r>
              <a:rPr lang="en-GB" dirty="0" err="1">
                <a:sym typeface="Wingdings" panose="05000000000000000000" pitchFamily="2" charset="2"/>
              </a:rPr>
              <a:t>pýtať</a:t>
            </a:r>
            <a:r>
              <a:rPr lang="en-GB" dirty="0">
                <a:sym typeface="Wingdings" panose="05000000000000000000" pitchFamily="2" charset="2"/>
              </a:rPr>
              <a:t> otázky</a:t>
            </a:r>
            <a:r>
              <a:rPr lang="en-GB" dirty="0"/>
              <a:t> </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4" name="TextovéPole 2">
            <a:extLst>
              <a:ext uri="{FF2B5EF4-FFF2-40B4-BE49-F238E27FC236}">
                <a16:creationId xmlns:a16="http://schemas.microsoft.com/office/drawing/2014/main" id="{B85504DE-6185-1681-684F-31EE2B934E1A}"/>
              </a:ext>
            </a:extLst>
          </p:cNvPr>
          <p:cNvSpPr txBox="1"/>
          <p:nvPr/>
        </p:nvSpPr>
        <p:spPr>
          <a:xfrm>
            <a:off x="1309240" y="2176189"/>
            <a:ext cx="10065303" cy="923330"/>
          </a:xfrm>
          <a:prstGeom prst="rect">
            <a:avLst/>
          </a:prstGeom>
          <a:noFill/>
        </p:spPr>
        <p:txBody>
          <a:bodyPr wrap="square" rtlCol="0">
            <a:spAutoFit/>
          </a:bodyPr>
          <a:lstStyle/>
          <a:p>
            <a:r>
              <a:rPr lang="en-GB" dirty="0" err="1"/>
              <a:t>Keď</a:t>
            </a:r>
            <a:r>
              <a:rPr lang="en-GB" dirty="0"/>
              <a:t> </a:t>
            </a:r>
            <a:r>
              <a:rPr lang="en-GB" dirty="0" err="1"/>
              <a:t>argumentujúci</a:t>
            </a:r>
            <a:r>
              <a:rPr lang="en-GB" dirty="0"/>
              <a:t> </a:t>
            </a:r>
            <a:r>
              <a:rPr lang="en-GB" dirty="0" err="1"/>
              <a:t>dokazuje</a:t>
            </a:r>
            <a:r>
              <a:rPr lang="en-GB" dirty="0"/>
              <a:t> </a:t>
            </a:r>
            <a:r>
              <a:rPr lang="en-GB" dirty="0" err="1"/>
              <a:t>platnosť</a:t>
            </a:r>
            <a:r>
              <a:rPr lang="en-GB" dirty="0"/>
              <a:t> </a:t>
            </a:r>
            <a:r>
              <a:rPr lang="en-GB" dirty="0" err="1"/>
              <a:t>argumentu</a:t>
            </a:r>
            <a:r>
              <a:rPr lang="en-GB" dirty="0"/>
              <a:t> </a:t>
            </a:r>
            <a:r>
              <a:rPr lang="en-GB" dirty="0" err="1"/>
              <a:t>odvolaním</a:t>
            </a:r>
            <a:r>
              <a:rPr lang="en-GB" dirty="0"/>
              <a:t> </a:t>
            </a:r>
            <a:r>
              <a:rPr lang="en-GB" dirty="0" err="1"/>
              <a:t>sa</a:t>
            </a:r>
            <a:r>
              <a:rPr lang="en-GB" dirty="0"/>
              <a:t> </a:t>
            </a:r>
            <a:r>
              <a:rPr lang="en-GB" dirty="0" err="1"/>
              <a:t>na</a:t>
            </a:r>
            <a:r>
              <a:rPr lang="en-GB" dirty="0"/>
              <a:t> </a:t>
            </a:r>
            <a:r>
              <a:rPr lang="en-GB" dirty="0" err="1"/>
              <a:t>autoritu</a:t>
            </a:r>
            <a:r>
              <a:rPr lang="en-GB" dirty="0"/>
              <a:t>. (</a:t>
            </a:r>
            <a:r>
              <a:rPr lang="en-GB" dirty="0" err="1"/>
              <a:t>Nie</a:t>
            </a:r>
            <a:r>
              <a:rPr lang="en-GB" dirty="0"/>
              <a:t> je </a:t>
            </a:r>
            <a:r>
              <a:rPr lang="en-GB" dirty="0" err="1"/>
              <a:t>nesprávne</a:t>
            </a:r>
            <a:r>
              <a:rPr lang="en-GB" dirty="0"/>
              <a:t> </a:t>
            </a:r>
            <a:r>
              <a:rPr lang="en-GB" dirty="0" err="1"/>
              <a:t>použiť</a:t>
            </a:r>
            <a:r>
              <a:rPr lang="en-GB" dirty="0"/>
              <a:t> </a:t>
            </a:r>
            <a:r>
              <a:rPr lang="en-GB" dirty="0" err="1"/>
              <a:t>názory</a:t>
            </a:r>
            <a:r>
              <a:rPr lang="en-GB" dirty="0"/>
              <a:t> </a:t>
            </a:r>
            <a:r>
              <a:rPr lang="en-GB" dirty="0" err="1"/>
              <a:t>odborníkov</a:t>
            </a:r>
            <a:r>
              <a:rPr lang="en-GB" dirty="0"/>
              <a:t> a </a:t>
            </a:r>
            <a:r>
              <a:rPr lang="en-GB" dirty="0" err="1"/>
              <a:t>odborníčiek</a:t>
            </a:r>
            <a:r>
              <a:rPr lang="en-GB" dirty="0"/>
              <a:t>, ale je </a:t>
            </a:r>
            <a:r>
              <a:rPr lang="en-GB" dirty="0" err="1"/>
              <a:t>dôležité</a:t>
            </a:r>
            <a:r>
              <a:rPr lang="en-GB" dirty="0"/>
              <a:t> </a:t>
            </a:r>
            <a:r>
              <a:rPr lang="en-GB" dirty="0" err="1"/>
              <a:t>dávať</a:t>
            </a:r>
            <a:r>
              <a:rPr lang="en-GB" dirty="0"/>
              <a:t> </a:t>
            </a:r>
            <a:r>
              <a:rPr lang="en-GB" dirty="0" err="1"/>
              <a:t>si</a:t>
            </a:r>
            <a:r>
              <a:rPr lang="en-GB" dirty="0"/>
              <a:t> </a:t>
            </a:r>
            <a:r>
              <a:rPr lang="en-GB" dirty="0" err="1"/>
              <a:t>pozor</a:t>
            </a:r>
            <a:r>
              <a:rPr lang="en-GB" dirty="0"/>
              <a:t> </a:t>
            </a:r>
          </a:p>
          <a:p>
            <a:r>
              <a:rPr lang="en-GB" dirty="0" err="1"/>
              <a:t>na</a:t>
            </a:r>
            <a:r>
              <a:rPr lang="en-GB" dirty="0"/>
              <a:t> </a:t>
            </a:r>
            <a:r>
              <a:rPr lang="en-GB" dirty="0" err="1"/>
              <a:t>niektoré</a:t>
            </a:r>
            <a:r>
              <a:rPr lang="en-GB" dirty="0"/>
              <a:t> veci.)</a:t>
            </a:r>
            <a:endParaRPr lang="sk-SK" dirty="0"/>
          </a:p>
        </p:txBody>
      </p:sp>
    </p:spTree>
    <p:extLst>
      <p:ext uri="{BB962C8B-B14F-4D97-AF65-F5344CB8AC3E}">
        <p14:creationId xmlns:p14="http://schemas.microsoft.com/office/powerpoint/2010/main" val="3759757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1" y="1044121"/>
            <a:ext cx="2585469" cy="759006"/>
          </a:xfrm>
        </p:spPr>
        <p:txBody>
          <a:bodyPr>
            <a:normAutofit/>
          </a:bodyPr>
          <a:lstStyle/>
          <a:p>
            <a:r>
              <a:rPr lang="sk-SK" sz="4000" dirty="0">
                <a:solidFill>
                  <a:schemeClr val="bg1"/>
                </a:solidFill>
              </a:rPr>
              <a:t>Zhrnutie</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graphicFrame>
        <p:nvGraphicFramePr>
          <p:cNvPr id="7" name="Diagram 6">
            <a:extLst>
              <a:ext uri="{FF2B5EF4-FFF2-40B4-BE49-F238E27FC236}">
                <a16:creationId xmlns:a16="http://schemas.microsoft.com/office/drawing/2014/main" id="{3174CC8C-74B2-4994-8DA1-7B64B101518B}"/>
              </a:ext>
            </a:extLst>
          </p:cNvPr>
          <p:cNvGraphicFramePr/>
          <p:nvPr/>
        </p:nvGraphicFramePr>
        <p:xfrm>
          <a:off x="2865750" y="1044121"/>
          <a:ext cx="8484124" cy="5264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0161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309240" y="1344672"/>
            <a:ext cx="11956201" cy="759006"/>
          </a:xfrm>
        </p:spPr>
        <p:txBody>
          <a:bodyPr>
            <a:normAutofit fontScale="90000"/>
          </a:bodyPr>
          <a:lstStyle/>
          <a:p>
            <a:r>
              <a:rPr lang="en-GB" sz="4000" dirty="0" err="1">
                <a:solidFill>
                  <a:schemeClr val="bg1"/>
                </a:solidFill>
              </a:rPr>
              <a:t>Unáhlený</a:t>
            </a:r>
            <a:r>
              <a:rPr lang="en-GB" sz="4000" dirty="0">
                <a:solidFill>
                  <a:schemeClr val="bg1"/>
                </a:solidFill>
              </a:rPr>
              <a:t> </a:t>
            </a:r>
            <a:r>
              <a:rPr lang="en-GB" sz="4000" dirty="0" err="1">
                <a:solidFill>
                  <a:schemeClr val="bg1"/>
                </a:solidFill>
              </a:rPr>
              <a:t>záver</a:t>
            </a:r>
            <a:br>
              <a:rPr lang="en-GB" sz="4000" dirty="0">
                <a:solidFill>
                  <a:schemeClr val="bg1"/>
                </a:solidFill>
              </a:rPr>
            </a:br>
            <a:r>
              <a:rPr lang="en-GB" sz="4000" dirty="0">
                <a:solidFill>
                  <a:schemeClr val="bg1"/>
                </a:solidFill>
              </a:rPr>
              <a:t>a </a:t>
            </a:r>
            <a:r>
              <a:rPr lang="en-GB" sz="4000" dirty="0" err="1">
                <a:solidFill>
                  <a:schemeClr val="bg1"/>
                </a:solidFill>
              </a:rPr>
              <a:t>nepríspustné</a:t>
            </a:r>
            <a:r>
              <a:rPr lang="en-GB" sz="4000" dirty="0">
                <a:solidFill>
                  <a:schemeClr val="bg1"/>
                </a:solidFill>
              </a:rPr>
              <a:t> </a:t>
            </a:r>
            <a:r>
              <a:rPr lang="en-GB" sz="4000" dirty="0" err="1">
                <a:solidFill>
                  <a:schemeClr val="bg1"/>
                </a:solidFill>
              </a:rPr>
              <a:t>zovšeobecnenie</a:t>
            </a:r>
            <a:r>
              <a:rPr lang="en-GB" sz="4000" dirty="0">
                <a:solidFill>
                  <a:schemeClr val="bg1"/>
                </a:solidFill>
              </a:rPr>
              <a:t> </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309240" y="3659833"/>
            <a:ext cx="10065303" cy="646331"/>
          </a:xfrm>
          <a:prstGeom prst="rect">
            <a:avLst/>
          </a:prstGeom>
          <a:noFill/>
        </p:spPr>
        <p:txBody>
          <a:bodyPr wrap="square" rtlCol="0">
            <a:spAutoFit/>
          </a:bodyPr>
          <a:lstStyle/>
          <a:p>
            <a:r>
              <a:rPr lang="en-GB" dirty="0" err="1"/>
              <a:t>Dvakrát</a:t>
            </a:r>
            <a:r>
              <a:rPr lang="en-GB" dirty="0"/>
              <a:t> ma </a:t>
            </a:r>
            <a:r>
              <a:rPr lang="en-GB" dirty="0" err="1"/>
              <a:t>zastavili</a:t>
            </a:r>
            <a:r>
              <a:rPr lang="en-GB" dirty="0"/>
              <a:t> </a:t>
            </a:r>
            <a:r>
              <a:rPr lang="en-GB" dirty="0" err="1"/>
              <a:t>policajti</a:t>
            </a:r>
            <a:r>
              <a:rPr lang="en-GB" dirty="0"/>
              <a:t> a v </a:t>
            </a:r>
            <a:r>
              <a:rPr lang="en-GB" dirty="0" err="1"/>
              <a:t>oboch</a:t>
            </a:r>
            <a:r>
              <a:rPr lang="en-GB" dirty="0"/>
              <a:t> </a:t>
            </a:r>
            <a:r>
              <a:rPr lang="en-GB" dirty="0" err="1"/>
              <a:t>prípadoch</a:t>
            </a:r>
            <a:r>
              <a:rPr lang="en-GB" dirty="0"/>
              <a:t> </a:t>
            </a:r>
            <a:r>
              <a:rPr lang="en-GB" dirty="0" err="1"/>
              <a:t>boli</a:t>
            </a:r>
            <a:r>
              <a:rPr lang="en-GB" dirty="0"/>
              <a:t> </a:t>
            </a:r>
            <a:r>
              <a:rPr lang="en-GB" dirty="0" err="1"/>
              <a:t>nepríjemní</a:t>
            </a:r>
            <a:r>
              <a:rPr lang="en-GB" dirty="0"/>
              <a:t>, </a:t>
            </a:r>
            <a:r>
              <a:rPr lang="en-GB" dirty="0" err="1"/>
              <a:t>nezdvorilí</a:t>
            </a:r>
            <a:r>
              <a:rPr lang="en-GB" dirty="0"/>
              <a:t> a </a:t>
            </a:r>
            <a:r>
              <a:rPr lang="en-GB" dirty="0" err="1"/>
              <a:t>neslušní</a:t>
            </a:r>
            <a:r>
              <a:rPr lang="en-GB" dirty="0"/>
              <a:t>. </a:t>
            </a:r>
            <a:r>
              <a:rPr lang="en-GB" dirty="0" err="1"/>
              <a:t>Celý</a:t>
            </a:r>
            <a:r>
              <a:rPr lang="en-GB" dirty="0"/>
              <a:t> </a:t>
            </a:r>
            <a:r>
              <a:rPr lang="en-GB" dirty="0" err="1"/>
              <a:t>policajný</a:t>
            </a:r>
            <a:r>
              <a:rPr lang="en-GB" dirty="0"/>
              <a:t> </a:t>
            </a:r>
            <a:r>
              <a:rPr lang="en-GB" dirty="0" err="1"/>
              <a:t>zbor</a:t>
            </a:r>
            <a:r>
              <a:rPr lang="en-GB" dirty="0"/>
              <a:t> je </a:t>
            </a:r>
            <a:r>
              <a:rPr lang="en-GB" dirty="0" err="1"/>
              <a:t>banda</a:t>
            </a:r>
            <a:r>
              <a:rPr lang="en-GB" dirty="0"/>
              <a:t> </a:t>
            </a:r>
            <a:r>
              <a:rPr lang="en-GB" dirty="0" err="1"/>
              <a:t>arogantných</a:t>
            </a:r>
            <a:r>
              <a:rPr lang="en-GB" dirty="0"/>
              <a:t> </a:t>
            </a:r>
            <a:r>
              <a:rPr lang="en-GB" dirty="0" err="1"/>
              <a:t>namyslencov</a:t>
            </a:r>
            <a:r>
              <a:rPr lang="en-GB" dirty="0"/>
              <a:t>.</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25" y="2483543"/>
            <a:ext cx="543600" cy="543600"/>
          </a:xfrm>
          <a:prstGeom prst="rect">
            <a:avLst/>
          </a:prstGeom>
        </p:spPr>
      </p:pic>
      <p:sp>
        <p:nvSpPr>
          <p:cNvPr id="4" name="TextovéPole 2">
            <a:extLst>
              <a:ext uri="{FF2B5EF4-FFF2-40B4-BE49-F238E27FC236}">
                <a16:creationId xmlns:a16="http://schemas.microsoft.com/office/drawing/2014/main" id="{B85504DE-6185-1681-684F-31EE2B934E1A}"/>
              </a:ext>
            </a:extLst>
          </p:cNvPr>
          <p:cNvSpPr txBox="1"/>
          <p:nvPr/>
        </p:nvSpPr>
        <p:spPr>
          <a:xfrm>
            <a:off x="1309240" y="2505670"/>
            <a:ext cx="10065303" cy="369332"/>
          </a:xfrm>
          <a:prstGeom prst="rect">
            <a:avLst/>
          </a:prstGeom>
          <a:noFill/>
        </p:spPr>
        <p:txBody>
          <a:bodyPr wrap="square" rtlCol="0">
            <a:spAutoFit/>
          </a:bodyPr>
          <a:lstStyle/>
          <a:p>
            <a:r>
              <a:rPr lang="en-GB" dirty="0" err="1"/>
              <a:t>Keď</a:t>
            </a:r>
            <a:r>
              <a:rPr lang="en-GB" dirty="0"/>
              <a:t> </a:t>
            </a:r>
            <a:r>
              <a:rPr lang="en-GB" dirty="0" err="1"/>
              <a:t>argumentujúci</a:t>
            </a:r>
            <a:r>
              <a:rPr lang="en-GB" dirty="0"/>
              <a:t> </a:t>
            </a:r>
            <a:r>
              <a:rPr lang="en-GB" dirty="0" err="1"/>
              <a:t>na</a:t>
            </a:r>
            <a:r>
              <a:rPr lang="en-GB" dirty="0"/>
              <a:t> </a:t>
            </a:r>
            <a:r>
              <a:rPr lang="en-GB" dirty="0" err="1"/>
              <a:t>základe</a:t>
            </a:r>
            <a:r>
              <a:rPr lang="en-GB" dirty="0"/>
              <a:t> </a:t>
            </a:r>
            <a:r>
              <a:rPr lang="en-GB" dirty="0" err="1"/>
              <a:t>malej</a:t>
            </a:r>
            <a:r>
              <a:rPr lang="en-GB" dirty="0"/>
              <a:t> </a:t>
            </a:r>
            <a:r>
              <a:rPr lang="en-GB" dirty="0" err="1"/>
              <a:t>vzorky</a:t>
            </a:r>
            <a:r>
              <a:rPr lang="en-GB" dirty="0"/>
              <a:t> </a:t>
            </a:r>
            <a:r>
              <a:rPr lang="en-GB" dirty="0" err="1"/>
              <a:t>vyvodí</a:t>
            </a:r>
            <a:r>
              <a:rPr lang="en-GB" dirty="0"/>
              <a:t> </a:t>
            </a:r>
            <a:r>
              <a:rPr lang="en-GB" dirty="0" err="1"/>
              <a:t>závery</a:t>
            </a:r>
            <a:r>
              <a:rPr lang="en-GB" dirty="0"/>
              <a:t>, </a:t>
            </a:r>
            <a:r>
              <a:rPr lang="en-GB" dirty="0" err="1"/>
              <a:t>ktoré</a:t>
            </a:r>
            <a:r>
              <a:rPr lang="en-GB" dirty="0"/>
              <a:t> </a:t>
            </a:r>
            <a:r>
              <a:rPr lang="en-GB" dirty="0" err="1"/>
              <a:t>aplikuje</a:t>
            </a:r>
            <a:r>
              <a:rPr lang="en-GB" dirty="0"/>
              <a:t> </a:t>
            </a:r>
            <a:r>
              <a:rPr lang="en-GB" dirty="0" err="1"/>
              <a:t>na</a:t>
            </a:r>
            <a:r>
              <a:rPr lang="en-GB" dirty="0"/>
              <a:t> </a:t>
            </a:r>
            <a:r>
              <a:rPr lang="en-GB" dirty="0" err="1"/>
              <a:t>celú</a:t>
            </a:r>
            <a:r>
              <a:rPr lang="en-GB" dirty="0"/>
              <a:t> </a:t>
            </a:r>
            <a:r>
              <a:rPr lang="en-GB" dirty="0" err="1"/>
              <a:t>skupinu</a:t>
            </a:r>
            <a:r>
              <a:rPr lang="en-GB" dirty="0"/>
              <a:t>.</a:t>
            </a:r>
            <a:endParaRPr lang="sk-SK" dirty="0"/>
          </a:p>
        </p:txBody>
      </p:sp>
    </p:spTree>
    <p:extLst>
      <p:ext uri="{BB962C8B-B14F-4D97-AF65-F5344CB8AC3E}">
        <p14:creationId xmlns:p14="http://schemas.microsoft.com/office/powerpoint/2010/main" val="10114836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Hra</a:t>
            </a:r>
            <a:r>
              <a:rPr lang="en-GB" sz="4000" dirty="0">
                <a:solidFill>
                  <a:schemeClr val="bg1"/>
                </a:solidFill>
              </a:rPr>
              <a:t> </a:t>
            </a:r>
            <a:r>
              <a:rPr lang="en-GB" sz="4000" dirty="0" err="1">
                <a:solidFill>
                  <a:schemeClr val="bg1"/>
                </a:solidFill>
              </a:rPr>
              <a:t>na</a:t>
            </a:r>
            <a:r>
              <a:rPr lang="en-GB" sz="4000" dirty="0">
                <a:solidFill>
                  <a:schemeClr val="bg1"/>
                </a:solidFill>
              </a:rPr>
              <a:t> </a:t>
            </a:r>
            <a:r>
              <a:rPr lang="en-GB" sz="4000" dirty="0" err="1">
                <a:solidFill>
                  <a:schemeClr val="bg1"/>
                </a:solidFill>
              </a:rPr>
              <a:t>emócie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3729860"/>
            <a:ext cx="10065303" cy="1200329"/>
          </a:xfrm>
          <a:prstGeom prst="rect">
            <a:avLst/>
          </a:prstGeom>
          <a:noFill/>
        </p:spPr>
        <p:txBody>
          <a:bodyPr wrap="square" rtlCol="0">
            <a:spAutoFit/>
          </a:bodyPr>
          <a:lstStyle/>
          <a:p>
            <a:r>
              <a:rPr lang="en-GB" dirty="0"/>
              <a:t>Ak </a:t>
            </a:r>
            <a:r>
              <a:rPr lang="en-GB" dirty="0" err="1"/>
              <a:t>nezakážeme</a:t>
            </a:r>
            <a:r>
              <a:rPr lang="en-GB" dirty="0"/>
              <a:t> </a:t>
            </a:r>
            <a:r>
              <a:rPr lang="en-GB" dirty="0" err="1"/>
              <a:t>autá</a:t>
            </a:r>
            <a:r>
              <a:rPr lang="en-GB" dirty="0"/>
              <a:t> v </a:t>
            </a:r>
            <a:r>
              <a:rPr lang="en-GB" dirty="0" err="1"/>
              <a:t>mestách</a:t>
            </a:r>
            <a:r>
              <a:rPr lang="en-GB" dirty="0"/>
              <a:t>, </a:t>
            </a:r>
            <a:r>
              <a:rPr lang="en-GB" dirty="0" err="1"/>
              <a:t>tak</a:t>
            </a:r>
            <a:r>
              <a:rPr lang="en-GB" dirty="0"/>
              <a:t> </a:t>
            </a:r>
            <a:r>
              <a:rPr lang="en-GB" dirty="0" err="1"/>
              <a:t>sa</a:t>
            </a:r>
            <a:r>
              <a:rPr lang="en-GB" dirty="0"/>
              <a:t> </a:t>
            </a:r>
            <a:r>
              <a:rPr lang="en-GB" dirty="0" err="1"/>
              <a:t>budú</a:t>
            </a:r>
            <a:r>
              <a:rPr lang="en-GB" dirty="0"/>
              <a:t> </a:t>
            </a:r>
            <a:r>
              <a:rPr lang="en-GB" dirty="0" err="1"/>
              <a:t>dusiť</a:t>
            </a:r>
            <a:r>
              <a:rPr lang="en-GB" dirty="0"/>
              <a:t> </a:t>
            </a:r>
            <a:r>
              <a:rPr lang="en-GB" dirty="0" err="1"/>
              <a:t>nielen</a:t>
            </a:r>
            <a:r>
              <a:rPr lang="en-GB" dirty="0"/>
              <a:t> </a:t>
            </a:r>
            <a:r>
              <a:rPr lang="en-GB" dirty="0" err="1"/>
              <a:t>dospelí</a:t>
            </a:r>
            <a:r>
              <a:rPr lang="en-GB" dirty="0"/>
              <a:t> </a:t>
            </a:r>
            <a:r>
              <a:rPr lang="en-GB" dirty="0" err="1"/>
              <a:t>ľudia</a:t>
            </a:r>
            <a:r>
              <a:rPr lang="en-GB" dirty="0"/>
              <a:t>, ale </a:t>
            </a:r>
            <a:r>
              <a:rPr lang="en-GB" dirty="0" err="1"/>
              <a:t>hlavne</a:t>
            </a:r>
            <a:r>
              <a:rPr lang="en-GB" dirty="0"/>
              <a:t> </a:t>
            </a:r>
            <a:r>
              <a:rPr lang="en-GB" dirty="0" err="1"/>
              <a:t>naši</a:t>
            </a:r>
            <a:r>
              <a:rPr lang="en-GB" dirty="0"/>
              <a:t> </a:t>
            </a:r>
            <a:r>
              <a:rPr lang="en-GB" dirty="0" err="1"/>
              <a:t>najmenší</a:t>
            </a:r>
            <a:r>
              <a:rPr lang="en-GB" dirty="0"/>
              <a:t>. </a:t>
            </a:r>
            <a:r>
              <a:rPr lang="en-GB" dirty="0" err="1"/>
              <a:t>Budú</a:t>
            </a:r>
            <a:r>
              <a:rPr lang="en-GB" dirty="0"/>
              <a:t> to </a:t>
            </a:r>
            <a:r>
              <a:rPr lang="en-GB" dirty="0" err="1"/>
              <a:t>práve</a:t>
            </a:r>
            <a:r>
              <a:rPr lang="en-GB" dirty="0"/>
              <a:t> </a:t>
            </a:r>
            <a:r>
              <a:rPr lang="en-GB" dirty="0" err="1"/>
              <a:t>deti</a:t>
            </a:r>
            <a:r>
              <a:rPr lang="en-GB" dirty="0"/>
              <a:t>, </a:t>
            </a:r>
            <a:r>
              <a:rPr lang="en-GB" dirty="0" err="1"/>
              <a:t>ktoré</a:t>
            </a:r>
            <a:r>
              <a:rPr lang="en-GB" dirty="0"/>
              <a:t> </a:t>
            </a:r>
            <a:r>
              <a:rPr lang="en-GB" dirty="0" err="1"/>
              <a:t>si</a:t>
            </a:r>
            <a:r>
              <a:rPr lang="en-GB" dirty="0"/>
              <a:t> </a:t>
            </a:r>
            <a:r>
              <a:rPr lang="en-GB" dirty="0" err="1"/>
              <a:t>budú</a:t>
            </a:r>
            <a:r>
              <a:rPr lang="en-GB" dirty="0"/>
              <a:t> </a:t>
            </a:r>
            <a:r>
              <a:rPr lang="en-GB" dirty="0" err="1"/>
              <a:t>musieť</a:t>
            </a:r>
            <a:r>
              <a:rPr lang="en-GB" dirty="0"/>
              <a:t> </a:t>
            </a:r>
            <a:r>
              <a:rPr lang="en-GB" dirty="0" err="1"/>
              <a:t>zakrývať</a:t>
            </a:r>
            <a:r>
              <a:rPr lang="en-GB" dirty="0"/>
              <a:t> </a:t>
            </a:r>
            <a:r>
              <a:rPr lang="en-GB" dirty="0" err="1"/>
              <a:t>dýchacie</a:t>
            </a:r>
            <a:r>
              <a:rPr lang="en-GB" dirty="0"/>
              <a:t> </a:t>
            </a:r>
            <a:r>
              <a:rPr lang="en-GB" dirty="0" err="1"/>
              <a:t>cesty</a:t>
            </a:r>
            <a:r>
              <a:rPr lang="en-GB" dirty="0"/>
              <a:t> </a:t>
            </a:r>
            <a:r>
              <a:rPr lang="en-GB" dirty="0" err="1"/>
              <a:t>lebo</a:t>
            </a:r>
            <a:r>
              <a:rPr lang="en-GB" dirty="0"/>
              <a:t> </a:t>
            </a:r>
            <a:r>
              <a:rPr lang="en-GB" dirty="0" err="1"/>
              <a:t>nebudú</a:t>
            </a:r>
            <a:r>
              <a:rPr lang="en-GB" dirty="0"/>
              <a:t> </a:t>
            </a:r>
            <a:r>
              <a:rPr lang="en-GB" dirty="0" err="1"/>
              <a:t>sa</a:t>
            </a:r>
            <a:r>
              <a:rPr lang="en-GB" dirty="0"/>
              <a:t> </a:t>
            </a:r>
            <a:r>
              <a:rPr lang="en-GB" dirty="0" err="1"/>
              <a:t>vedieť</a:t>
            </a:r>
            <a:r>
              <a:rPr lang="en-GB" dirty="0"/>
              <a:t> </a:t>
            </a:r>
            <a:r>
              <a:rPr lang="en-GB" dirty="0" err="1"/>
              <a:t>poriadne</a:t>
            </a:r>
            <a:r>
              <a:rPr lang="en-GB" dirty="0"/>
              <a:t> </a:t>
            </a:r>
            <a:r>
              <a:rPr lang="en-GB" dirty="0" err="1"/>
              <a:t>nadýchnuť</a:t>
            </a:r>
            <a:r>
              <a:rPr lang="en-GB" dirty="0"/>
              <a:t>. </a:t>
            </a:r>
            <a:r>
              <a:rPr lang="en-GB" dirty="0" err="1"/>
              <a:t>Škôlky</a:t>
            </a:r>
            <a:r>
              <a:rPr lang="en-GB" dirty="0"/>
              <a:t> </a:t>
            </a:r>
            <a:r>
              <a:rPr lang="en-GB" dirty="0" err="1"/>
              <a:t>budú</a:t>
            </a:r>
            <a:r>
              <a:rPr lang="en-GB" dirty="0"/>
              <a:t> </a:t>
            </a:r>
            <a:r>
              <a:rPr lang="en-GB" dirty="0" err="1"/>
              <a:t>plné</a:t>
            </a:r>
            <a:r>
              <a:rPr lang="en-GB" dirty="0"/>
              <a:t> </a:t>
            </a:r>
            <a:r>
              <a:rPr lang="en-GB" dirty="0" err="1"/>
              <a:t>smutných</a:t>
            </a:r>
            <a:r>
              <a:rPr lang="en-GB" dirty="0"/>
              <a:t> </a:t>
            </a:r>
            <a:r>
              <a:rPr lang="en-GB" dirty="0" err="1"/>
              <a:t>detí</a:t>
            </a:r>
            <a:r>
              <a:rPr lang="en-GB" dirty="0"/>
              <a:t>, </a:t>
            </a:r>
            <a:r>
              <a:rPr lang="en-GB" dirty="0" err="1"/>
              <a:t>ktoré</a:t>
            </a:r>
            <a:r>
              <a:rPr lang="en-GB" dirty="0"/>
              <a:t> </a:t>
            </a:r>
            <a:r>
              <a:rPr lang="en-GB" dirty="0" err="1"/>
              <a:t>budú</a:t>
            </a:r>
            <a:r>
              <a:rPr lang="en-GB" dirty="0"/>
              <a:t> </a:t>
            </a:r>
            <a:r>
              <a:rPr lang="en-GB" dirty="0" err="1"/>
              <a:t>plakať</a:t>
            </a:r>
            <a:r>
              <a:rPr lang="en-GB" dirty="0"/>
              <a:t> </a:t>
            </a:r>
            <a:r>
              <a:rPr lang="en-GB" dirty="0" err="1"/>
              <a:t>lebo</a:t>
            </a:r>
            <a:r>
              <a:rPr lang="en-GB" dirty="0"/>
              <a:t> </a:t>
            </a:r>
            <a:r>
              <a:rPr lang="en-GB" dirty="0" err="1"/>
              <a:t>nebudú</a:t>
            </a:r>
            <a:r>
              <a:rPr lang="en-GB" dirty="0"/>
              <a:t> </a:t>
            </a:r>
            <a:r>
              <a:rPr lang="en-GB" dirty="0" err="1"/>
              <a:t>môcť</a:t>
            </a:r>
            <a:r>
              <a:rPr lang="en-GB" dirty="0"/>
              <a:t> </a:t>
            </a:r>
            <a:r>
              <a:rPr lang="en-GB" dirty="0" err="1"/>
              <a:t>vyjsť</a:t>
            </a:r>
            <a:r>
              <a:rPr lang="en-GB" dirty="0"/>
              <a:t> von </a:t>
            </a:r>
            <a:r>
              <a:rPr lang="en-GB" dirty="0" err="1"/>
              <a:t>na</a:t>
            </a:r>
            <a:r>
              <a:rPr lang="en-GB" dirty="0"/>
              <a:t> </a:t>
            </a:r>
            <a:r>
              <a:rPr lang="en-GB" dirty="0" err="1"/>
              <a:t>prechádzku</a:t>
            </a:r>
            <a:r>
              <a:rPr lang="en-GB" dirty="0"/>
              <a:t>. </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4" name="TextovéPole 2">
            <a:extLst>
              <a:ext uri="{FF2B5EF4-FFF2-40B4-BE49-F238E27FC236}">
                <a16:creationId xmlns:a16="http://schemas.microsoft.com/office/drawing/2014/main" id="{B85504DE-6185-1681-684F-31EE2B934E1A}"/>
              </a:ext>
            </a:extLst>
          </p:cNvPr>
          <p:cNvSpPr txBox="1"/>
          <p:nvPr/>
        </p:nvSpPr>
        <p:spPr>
          <a:xfrm>
            <a:off x="1309240" y="2127420"/>
            <a:ext cx="10065303" cy="646331"/>
          </a:xfrm>
          <a:prstGeom prst="rect">
            <a:avLst/>
          </a:prstGeom>
          <a:noFill/>
        </p:spPr>
        <p:txBody>
          <a:bodyPr wrap="square" rtlCol="0">
            <a:spAutoFit/>
          </a:bodyPr>
          <a:lstStyle/>
          <a:p>
            <a:r>
              <a:rPr lang="en-GB" dirty="0" err="1"/>
              <a:t>Keď</a:t>
            </a:r>
            <a:r>
              <a:rPr lang="en-GB" dirty="0"/>
              <a:t> </a:t>
            </a:r>
            <a:r>
              <a:rPr lang="en-GB" dirty="0" err="1"/>
              <a:t>sa</a:t>
            </a:r>
            <a:r>
              <a:rPr lang="en-GB" dirty="0"/>
              <a:t> </a:t>
            </a:r>
            <a:r>
              <a:rPr lang="en-GB" dirty="0" err="1"/>
              <a:t>argumentujúci</a:t>
            </a:r>
            <a:r>
              <a:rPr lang="en-GB" dirty="0"/>
              <a:t> </a:t>
            </a:r>
            <a:r>
              <a:rPr lang="en-GB" dirty="0" err="1"/>
              <a:t>snaží</a:t>
            </a:r>
            <a:r>
              <a:rPr lang="en-GB" dirty="0"/>
              <a:t> </a:t>
            </a:r>
            <a:r>
              <a:rPr lang="en-GB" dirty="0" err="1"/>
              <a:t>vyvolať</a:t>
            </a:r>
            <a:r>
              <a:rPr lang="en-GB" dirty="0"/>
              <a:t> </a:t>
            </a:r>
            <a:r>
              <a:rPr lang="en-GB" dirty="0" err="1"/>
              <a:t>silné</a:t>
            </a:r>
            <a:r>
              <a:rPr lang="en-GB" dirty="0"/>
              <a:t> </a:t>
            </a:r>
            <a:r>
              <a:rPr lang="en-GB" dirty="0" err="1"/>
              <a:t>émocie</a:t>
            </a:r>
            <a:r>
              <a:rPr lang="en-GB" dirty="0"/>
              <a:t> v </a:t>
            </a:r>
            <a:r>
              <a:rPr lang="en-GB" dirty="0" err="1"/>
              <a:t>snahe</a:t>
            </a:r>
            <a:r>
              <a:rPr lang="en-GB" dirty="0"/>
              <a:t> </a:t>
            </a:r>
            <a:r>
              <a:rPr lang="en-GB" dirty="0" err="1"/>
              <a:t>urobiť</a:t>
            </a:r>
            <a:r>
              <a:rPr lang="en-GB" dirty="0"/>
              <a:t> </a:t>
            </a:r>
            <a:r>
              <a:rPr lang="en-GB" dirty="0" err="1"/>
              <a:t>svoj</a:t>
            </a:r>
            <a:r>
              <a:rPr lang="en-GB" dirty="0"/>
              <a:t> argument </a:t>
            </a:r>
            <a:r>
              <a:rPr lang="en-GB" dirty="0" err="1"/>
              <a:t>presvedčivejším</a:t>
            </a:r>
            <a:r>
              <a:rPr lang="en-GB" dirty="0"/>
              <a:t>. </a:t>
            </a:r>
            <a:endParaRPr lang="sk-SK" dirty="0"/>
          </a:p>
        </p:txBody>
      </p:sp>
    </p:spTree>
    <p:extLst>
      <p:ext uri="{BB962C8B-B14F-4D97-AF65-F5344CB8AC3E}">
        <p14:creationId xmlns:p14="http://schemas.microsoft.com/office/powerpoint/2010/main" val="36874903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Vyvracanie</a:t>
            </a:r>
            <a:r>
              <a:rPr lang="en-GB" sz="4000" dirty="0">
                <a:solidFill>
                  <a:schemeClr val="bg1"/>
                </a:solidFill>
              </a:rPr>
              <a:t> </a:t>
            </a:r>
            <a:r>
              <a:rPr lang="en-GB" sz="4000" dirty="0" err="1">
                <a:solidFill>
                  <a:schemeClr val="bg1"/>
                </a:solidFill>
              </a:rPr>
              <a:t>príkladov</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3207087"/>
            <a:ext cx="10065303" cy="2031325"/>
          </a:xfrm>
          <a:prstGeom prst="rect">
            <a:avLst/>
          </a:prstGeom>
          <a:noFill/>
        </p:spPr>
        <p:txBody>
          <a:bodyPr wrap="square" rtlCol="0">
            <a:spAutoFit/>
          </a:bodyPr>
          <a:lstStyle/>
          <a:p>
            <a:r>
              <a:rPr lang="en-GB" dirty="0" err="1"/>
              <a:t>Predstavme</a:t>
            </a:r>
            <a:r>
              <a:rPr lang="en-GB" dirty="0"/>
              <a:t> </a:t>
            </a:r>
            <a:r>
              <a:rPr lang="en-GB" dirty="0" err="1"/>
              <a:t>si</a:t>
            </a:r>
            <a:r>
              <a:rPr lang="en-GB" dirty="0"/>
              <a:t> </a:t>
            </a:r>
            <a:r>
              <a:rPr lang="en-GB" dirty="0" err="1"/>
              <a:t>debatu</a:t>
            </a:r>
            <a:r>
              <a:rPr lang="en-GB" dirty="0"/>
              <a:t> o </a:t>
            </a:r>
            <a:r>
              <a:rPr lang="en-GB" dirty="0" err="1"/>
              <a:t>zavedení</a:t>
            </a:r>
            <a:r>
              <a:rPr lang="en-GB" dirty="0"/>
              <a:t> </a:t>
            </a:r>
            <a:r>
              <a:rPr lang="en-GB" dirty="0" err="1"/>
              <a:t>kamerového</a:t>
            </a:r>
            <a:r>
              <a:rPr lang="en-GB" dirty="0"/>
              <a:t> </a:t>
            </a:r>
            <a:r>
              <a:rPr lang="en-GB" dirty="0" err="1"/>
              <a:t>systému</a:t>
            </a:r>
            <a:r>
              <a:rPr lang="en-GB" dirty="0"/>
              <a:t> </a:t>
            </a:r>
            <a:r>
              <a:rPr lang="en-GB" dirty="0" err="1"/>
              <a:t>na</a:t>
            </a:r>
            <a:r>
              <a:rPr lang="en-GB" dirty="0"/>
              <a:t> </a:t>
            </a:r>
            <a:r>
              <a:rPr lang="en-GB" dirty="0" err="1"/>
              <a:t>školách</a:t>
            </a:r>
            <a:r>
              <a:rPr lang="en-GB" dirty="0"/>
              <a:t>. </a:t>
            </a:r>
            <a:r>
              <a:rPr lang="en-GB" dirty="0" err="1"/>
              <a:t>Náš</a:t>
            </a:r>
            <a:r>
              <a:rPr lang="en-GB" dirty="0"/>
              <a:t> opponent </a:t>
            </a:r>
            <a:r>
              <a:rPr lang="en-GB" dirty="0" err="1"/>
              <a:t>alebo</a:t>
            </a:r>
            <a:r>
              <a:rPr lang="en-GB" dirty="0"/>
              <a:t> </a:t>
            </a:r>
            <a:r>
              <a:rPr lang="en-GB" dirty="0" err="1"/>
              <a:t>oponentka</a:t>
            </a:r>
            <a:r>
              <a:rPr lang="en-GB" dirty="0"/>
              <a:t> </a:t>
            </a:r>
            <a:r>
              <a:rPr lang="en-GB" dirty="0" err="1"/>
              <a:t>použije</a:t>
            </a:r>
            <a:r>
              <a:rPr lang="en-GB" dirty="0"/>
              <a:t> argument, </a:t>
            </a:r>
            <a:r>
              <a:rPr lang="en-GB" dirty="0" err="1"/>
              <a:t>že</a:t>
            </a:r>
            <a:r>
              <a:rPr lang="en-GB" dirty="0"/>
              <a:t> </a:t>
            </a:r>
            <a:r>
              <a:rPr lang="en-GB" dirty="0" err="1"/>
              <a:t>kamerový</a:t>
            </a:r>
            <a:r>
              <a:rPr lang="en-GB" dirty="0"/>
              <a:t> </a:t>
            </a:r>
            <a:r>
              <a:rPr lang="en-GB" dirty="0" err="1"/>
              <a:t>systém</a:t>
            </a:r>
            <a:r>
              <a:rPr lang="en-GB" dirty="0"/>
              <a:t> </a:t>
            </a:r>
            <a:r>
              <a:rPr lang="en-GB" dirty="0" err="1"/>
              <a:t>zvýši</a:t>
            </a:r>
            <a:r>
              <a:rPr lang="en-GB" dirty="0"/>
              <a:t> </a:t>
            </a:r>
            <a:r>
              <a:rPr lang="en-GB" dirty="0" err="1"/>
              <a:t>bezpečnosť</a:t>
            </a:r>
            <a:r>
              <a:rPr lang="en-GB" dirty="0"/>
              <a:t>, </a:t>
            </a:r>
            <a:r>
              <a:rPr lang="en-GB" dirty="0" err="1"/>
              <a:t>pretože</a:t>
            </a:r>
            <a:r>
              <a:rPr lang="en-GB" dirty="0"/>
              <a:t> </a:t>
            </a:r>
            <a:r>
              <a:rPr lang="en-GB" dirty="0" err="1"/>
              <a:t>zníži</a:t>
            </a:r>
            <a:r>
              <a:rPr lang="en-GB" dirty="0"/>
              <a:t> </a:t>
            </a:r>
            <a:r>
              <a:rPr lang="en-GB" dirty="0" err="1"/>
              <a:t>kriminalitu</a:t>
            </a:r>
            <a:r>
              <a:rPr lang="en-GB" dirty="0"/>
              <a:t> </a:t>
            </a:r>
            <a:r>
              <a:rPr lang="en-GB" dirty="0" err="1"/>
              <a:t>na</a:t>
            </a:r>
            <a:r>
              <a:rPr lang="en-GB" dirty="0"/>
              <a:t> </a:t>
            </a:r>
            <a:r>
              <a:rPr lang="en-GB" dirty="0" err="1"/>
              <a:t>školách</a:t>
            </a:r>
            <a:r>
              <a:rPr lang="en-GB" dirty="0"/>
              <a:t> a </a:t>
            </a:r>
            <a:r>
              <a:rPr lang="en-GB" dirty="0" err="1"/>
              <a:t>svoje</a:t>
            </a:r>
            <a:r>
              <a:rPr lang="en-GB" dirty="0"/>
              <a:t> </a:t>
            </a:r>
            <a:r>
              <a:rPr lang="en-GB" dirty="0" err="1"/>
              <a:t>tvrdenie</a:t>
            </a:r>
            <a:r>
              <a:rPr lang="en-GB" dirty="0"/>
              <a:t> </a:t>
            </a:r>
            <a:r>
              <a:rPr lang="en-GB" dirty="0" err="1"/>
              <a:t>oprie</a:t>
            </a:r>
            <a:r>
              <a:rPr lang="en-GB" dirty="0"/>
              <a:t> o </a:t>
            </a:r>
            <a:r>
              <a:rPr lang="en-GB" dirty="0" err="1"/>
              <a:t>príklad</a:t>
            </a:r>
            <a:r>
              <a:rPr lang="en-GB" dirty="0"/>
              <a:t> </a:t>
            </a:r>
            <a:r>
              <a:rPr lang="en-GB" dirty="0" err="1"/>
              <a:t>Holandska</a:t>
            </a:r>
            <a:r>
              <a:rPr lang="en-GB" dirty="0"/>
              <a:t>. My mu </a:t>
            </a:r>
            <a:r>
              <a:rPr lang="en-GB" dirty="0" err="1"/>
              <a:t>na</a:t>
            </a:r>
            <a:r>
              <a:rPr lang="en-GB" dirty="0"/>
              <a:t> to </a:t>
            </a:r>
            <a:r>
              <a:rPr lang="en-GB" dirty="0" err="1"/>
              <a:t>môžeme</a:t>
            </a:r>
            <a:r>
              <a:rPr lang="en-GB" dirty="0"/>
              <a:t> </a:t>
            </a:r>
            <a:r>
              <a:rPr lang="en-GB" dirty="0" err="1"/>
              <a:t>odpovedať</a:t>
            </a:r>
            <a:r>
              <a:rPr lang="en-GB" dirty="0"/>
              <a:t>, </a:t>
            </a:r>
            <a:r>
              <a:rPr lang="en-GB" dirty="0" err="1"/>
              <a:t>že</a:t>
            </a:r>
            <a:r>
              <a:rPr lang="en-GB" dirty="0"/>
              <a:t> </a:t>
            </a:r>
            <a:r>
              <a:rPr lang="en-GB" dirty="0" err="1"/>
              <a:t>na</a:t>
            </a:r>
            <a:r>
              <a:rPr lang="en-GB" dirty="0"/>
              <a:t> </a:t>
            </a:r>
            <a:r>
              <a:rPr lang="en-GB" dirty="0" err="1"/>
              <a:t>holandských</a:t>
            </a:r>
            <a:r>
              <a:rPr lang="en-GB" dirty="0"/>
              <a:t> </a:t>
            </a:r>
            <a:r>
              <a:rPr lang="en-GB" dirty="0" err="1"/>
              <a:t>školách</a:t>
            </a:r>
            <a:r>
              <a:rPr lang="en-GB" dirty="0"/>
              <a:t> ale </a:t>
            </a:r>
            <a:r>
              <a:rPr lang="en-GB" dirty="0" err="1"/>
              <a:t>zavedenie</a:t>
            </a:r>
            <a:r>
              <a:rPr lang="en-GB" dirty="0"/>
              <a:t> </a:t>
            </a:r>
            <a:r>
              <a:rPr lang="en-GB" dirty="0" err="1"/>
              <a:t>kamerového</a:t>
            </a:r>
            <a:r>
              <a:rPr lang="en-GB" dirty="0"/>
              <a:t> </a:t>
            </a:r>
            <a:r>
              <a:rPr lang="en-GB" dirty="0" err="1"/>
              <a:t>systému</a:t>
            </a:r>
            <a:r>
              <a:rPr lang="en-GB" dirty="0"/>
              <a:t> </a:t>
            </a:r>
            <a:r>
              <a:rPr lang="en-GB" dirty="0" err="1"/>
              <a:t>nie</a:t>
            </a:r>
            <a:r>
              <a:rPr lang="en-GB" dirty="0"/>
              <a:t> je </a:t>
            </a:r>
            <a:r>
              <a:rPr lang="en-GB" dirty="0" err="1"/>
              <a:t>povinné</a:t>
            </a:r>
            <a:r>
              <a:rPr lang="en-GB" dirty="0"/>
              <a:t>. </a:t>
            </a:r>
            <a:r>
              <a:rPr lang="en-GB" dirty="0" err="1"/>
              <a:t>Síce</a:t>
            </a:r>
            <a:r>
              <a:rPr lang="en-GB" dirty="0"/>
              <a:t> </a:t>
            </a:r>
            <a:r>
              <a:rPr lang="en-GB" dirty="0" err="1"/>
              <a:t>sme</a:t>
            </a:r>
            <a:r>
              <a:rPr lang="en-GB" dirty="0"/>
              <a:t> </a:t>
            </a:r>
            <a:r>
              <a:rPr lang="en-GB" dirty="0" err="1"/>
              <a:t>spochybnili</a:t>
            </a:r>
            <a:r>
              <a:rPr lang="en-GB" dirty="0"/>
              <a:t> </a:t>
            </a:r>
            <a:r>
              <a:rPr lang="en-GB" dirty="0" err="1"/>
              <a:t>súperov</a:t>
            </a:r>
            <a:r>
              <a:rPr lang="en-GB" dirty="0"/>
              <a:t> </a:t>
            </a:r>
            <a:r>
              <a:rPr lang="en-GB" dirty="0" err="1"/>
              <a:t>rozhľad</a:t>
            </a:r>
            <a:r>
              <a:rPr lang="en-GB" dirty="0"/>
              <a:t> v </a:t>
            </a:r>
            <a:r>
              <a:rPr lang="en-GB" dirty="0" err="1"/>
              <a:t>holandskom</a:t>
            </a:r>
            <a:r>
              <a:rPr lang="en-GB" dirty="0"/>
              <a:t> </a:t>
            </a:r>
            <a:r>
              <a:rPr lang="en-GB" dirty="0" err="1"/>
              <a:t>školstve</a:t>
            </a:r>
            <a:r>
              <a:rPr lang="en-GB" dirty="0"/>
              <a:t>, ale </a:t>
            </a:r>
            <a:r>
              <a:rPr lang="en-GB" dirty="0" err="1"/>
              <a:t>predpoklad</a:t>
            </a:r>
            <a:r>
              <a:rPr lang="en-GB" dirty="0"/>
              <a:t> </a:t>
            </a:r>
            <a:r>
              <a:rPr lang="en-GB" dirty="0" err="1"/>
              <a:t>zvýšenia</a:t>
            </a:r>
            <a:r>
              <a:rPr lang="en-GB" dirty="0"/>
              <a:t> </a:t>
            </a:r>
            <a:r>
              <a:rPr lang="en-GB" dirty="0" err="1"/>
              <a:t>bezpečnosti</a:t>
            </a:r>
            <a:r>
              <a:rPr lang="en-GB" dirty="0"/>
              <a:t> </a:t>
            </a:r>
            <a:r>
              <a:rPr lang="en-GB" dirty="0" err="1"/>
              <a:t>žiakov</a:t>
            </a:r>
            <a:r>
              <a:rPr lang="en-GB" dirty="0"/>
              <a:t> po </a:t>
            </a:r>
            <a:r>
              <a:rPr lang="en-GB" dirty="0" err="1"/>
              <a:t>nainštalovaní</a:t>
            </a:r>
            <a:r>
              <a:rPr lang="en-GB" dirty="0"/>
              <a:t> </a:t>
            </a:r>
            <a:r>
              <a:rPr lang="en-GB" dirty="0" err="1"/>
              <a:t>kamerového</a:t>
            </a:r>
            <a:r>
              <a:rPr lang="en-GB" dirty="0"/>
              <a:t> </a:t>
            </a:r>
            <a:r>
              <a:rPr lang="en-GB" dirty="0" err="1"/>
              <a:t>systému</a:t>
            </a:r>
            <a:r>
              <a:rPr lang="en-GB" dirty="0"/>
              <a:t> </a:t>
            </a:r>
            <a:r>
              <a:rPr lang="en-GB" dirty="0" err="1"/>
              <a:t>zostáva</a:t>
            </a:r>
            <a:r>
              <a:rPr lang="en-GB" dirty="0"/>
              <a:t> </a:t>
            </a:r>
            <a:r>
              <a:rPr lang="en-GB" dirty="0" err="1"/>
              <a:t>nedotknutý</a:t>
            </a:r>
            <a:r>
              <a:rPr lang="en-GB" dirty="0"/>
              <a:t>. </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4" name="TextovéPole 2">
            <a:extLst>
              <a:ext uri="{FF2B5EF4-FFF2-40B4-BE49-F238E27FC236}">
                <a16:creationId xmlns:a16="http://schemas.microsoft.com/office/drawing/2014/main" id="{B85504DE-6185-1681-684F-31EE2B934E1A}"/>
              </a:ext>
            </a:extLst>
          </p:cNvPr>
          <p:cNvSpPr txBox="1"/>
          <p:nvPr/>
        </p:nvSpPr>
        <p:spPr>
          <a:xfrm>
            <a:off x="1309240" y="2127420"/>
            <a:ext cx="10065303" cy="646331"/>
          </a:xfrm>
          <a:prstGeom prst="rect">
            <a:avLst/>
          </a:prstGeom>
          <a:noFill/>
        </p:spPr>
        <p:txBody>
          <a:bodyPr wrap="square" rtlCol="0">
            <a:spAutoFit/>
          </a:bodyPr>
          <a:lstStyle/>
          <a:p>
            <a:r>
              <a:rPr lang="en-GB" dirty="0" err="1"/>
              <a:t>Keď</a:t>
            </a:r>
            <a:r>
              <a:rPr lang="en-GB" dirty="0"/>
              <a:t> </a:t>
            </a:r>
            <a:r>
              <a:rPr lang="en-GB" dirty="0" err="1"/>
              <a:t>argumentujúci</a:t>
            </a:r>
            <a:r>
              <a:rPr lang="en-GB" dirty="0"/>
              <a:t> </a:t>
            </a:r>
            <a:r>
              <a:rPr lang="en-GB" dirty="0" err="1"/>
              <a:t>vyvráti</a:t>
            </a:r>
            <a:r>
              <a:rPr lang="en-GB" dirty="0"/>
              <a:t> </a:t>
            </a:r>
            <a:r>
              <a:rPr lang="en-GB" dirty="0" err="1"/>
              <a:t>iba</a:t>
            </a:r>
            <a:r>
              <a:rPr lang="en-GB" dirty="0"/>
              <a:t> </a:t>
            </a:r>
            <a:r>
              <a:rPr lang="en-GB" dirty="0" err="1"/>
              <a:t>príklad</a:t>
            </a:r>
            <a:r>
              <a:rPr lang="en-GB" dirty="0"/>
              <a:t>, </a:t>
            </a:r>
            <a:r>
              <a:rPr lang="en-GB" dirty="0" err="1"/>
              <a:t>ktorý</a:t>
            </a:r>
            <a:r>
              <a:rPr lang="en-GB" dirty="0"/>
              <a:t> </a:t>
            </a:r>
            <a:r>
              <a:rPr lang="en-GB" dirty="0" err="1"/>
              <a:t>jeho</a:t>
            </a:r>
            <a:r>
              <a:rPr lang="en-GB" dirty="0"/>
              <a:t> super </a:t>
            </a:r>
            <a:r>
              <a:rPr lang="en-GB" dirty="0" err="1"/>
              <a:t>použil</a:t>
            </a:r>
            <a:r>
              <a:rPr lang="en-GB" dirty="0"/>
              <a:t> </a:t>
            </a:r>
            <a:r>
              <a:rPr lang="en-GB" dirty="0" err="1"/>
              <a:t>na</a:t>
            </a:r>
            <a:r>
              <a:rPr lang="en-GB" dirty="0"/>
              <a:t> </a:t>
            </a:r>
            <a:r>
              <a:rPr lang="en-GB" dirty="0" err="1"/>
              <a:t>podporu</a:t>
            </a:r>
            <a:r>
              <a:rPr lang="en-GB" dirty="0"/>
              <a:t> </a:t>
            </a:r>
            <a:r>
              <a:rPr lang="en-GB" dirty="0" err="1"/>
              <a:t>svojho</a:t>
            </a:r>
            <a:r>
              <a:rPr lang="en-GB" dirty="0"/>
              <a:t> </a:t>
            </a:r>
            <a:r>
              <a:rPr lang="en-GB" dirty="0" err="1"/>
              <a:t>argumentu</a:t>
            </a:r>
            <a:r>
              <a:rPr lang="en-GB" dirty="0"/>
              <a:t>, ale </a:t>
            </a:r>
            <a:r>
              <a:rPr lang="en-GB" dirty="0" err="1"/>
              <a:t>nevyvráti</a:t>
            </a:r>
            <a:r>
              <a:rPr lang="en-GB" dirty="0"/>
              <a:t> </a:t>
            </a:r>
            <a:r>
              <a:rPr lang="en-GB" dirty="0" err="1"/>
              <a:t>logiku</a:t>
            </a:r>
            <a:r>
              <a:rPr lang="en-GB" dirty="0"/>
              <a:t> </a:t>
            </a:r>
            <a:r>
              <a:rPr lang="en-GB" dirty="0" err="1"/>
              <a:t>súperovho</a:t>
            </a:r>
            <a:r>
              <a:rPr lang="en-GB" dirty="0"/>
              <a:t> </a:t>
            </a:r>
            <a:r>
              <a:rPr lang="en-GB" dirty="0" err="1"/>
              <a:t>argumentu</a:t>
            </a:r>
            <a:r>
              <a:rPr lang="en-GB" dirty="0"/>
              <a:t>.</a:t>
            </a:r>
            <a:endParaRPr lang="sk-SK" dirty="0"/>
          </a:p>
        </p:txBody>
      </p:sp>
    </p:spTree>
    <p:extLst>
      <p:ext uri="{BB962C8B-B14F-4D97-AF65-F5344CB8AC3E}">
        <p14:creationId xmlns:p14="http://schemas.microsoft.com/office/powerpoint/2010/main" val="42377973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Slamený</a:t>
            </a:r>
            <a:r>
              <a:rPr lang="en-GB" sz="4000" dirty="0">
                <a:solidFill>
                  <a:schemeClr val="bg1"/>
                </a:solidFill>
              </a:rPr>
              <a:t> </a:t>
            </a:r>
            <a:r>
              <a:rPr lang="en-GB" sz="4000" dirty="0" err="1">
                <a:solidFill>
                  <a:schemeClr val="bg1"/>
                </a:solidFill>
              </a:rPr>
              <a:t>panák</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4" name="TextovéPole 2">
            <a:extLst>
              <a:ext uri="{FF2B5EF4-FFF2-40B4-BE49-F238E27FC236}">
                <a16:creationId xmlns:a16="http://schemas.microsoft.com/office/drawing/2014/main" id="{B85504DE-6185-1681-684F-31EE2B934E1A}"/>
              </a:ext>
            </a:extLst>
          </p:cNvPr>
          <p:cNvSpPr txBox="1"/>
          <p:nvPr/>
        </p:nvSpPr>
        <p:spPr>
          <a:xfrm>
            <a:off x="1309240" y="2127420"/>
            <a:ext cx="10065303" cy="646331"/>
          </a:xfrm>
          <a:prstGeom prst="rect">
            <a:avLst/>
          </a:prstGeom>
          <a:noFill/>
        </p:spPr>
        <p:txBody>
          <a:bodyPr wrap="square" rtlCol="0">
            <a:spAutoFit/>
          </a:bodyPr>
          <a:lstStyle/>
          <a:p>
            <a:r>
              <a:rPr lang="en-GB" dirty="0" err="1"/>
              <a:t>Keď</a:t>
            </a:r>
            <a:r>
              <a:rPr lang="en-GB" dirty="0"/>
              <a:t> </a:t>
            </a:r>
            <a:r>
              <a:rPr lang="en-GB" dirty="0" err="1"/>
              <a:t>argumentujúci</a:t>
            </a:r>
            <a:r>
              <a:rPr lang="en-GB" dirty="0"/>
              <a:t> </a:t>
            </a:r>
            <a:r>
              <a:rPr lang="en-GB" dirty="0" err="1"/>
              <a:t>prekrúti</a:t>
            </a:r>
            <a:r>
              <a:rPr lang="en-GB" dirty="0"/>
              <a:t> argumenty </a:t>
            </a:r>
            <a:r>
              <a:rPr lang="en-GB" dirty="0" err="1"/>
              <a:t>svojho</a:t>
            </a:r>
            <a:r>
              <a:rPr lang="en-GB" dirty="0"/>
              <a:t> </a:t>
            </a:r>
            <a:r>
              <a:rPr lang="en-GB" dirty="0" err="1"/>
              <a:t>súpera</a:t>
            </a:r>
            <a:r>
              <a:rPr lang="en-GB" dirty="0"/>
              <a:t> a </a:t>
            </a:r>
            <a:r>
              <a:rPr lang="en-GB" dirty="0" err="1"/>
              <a:t>potom</a:t>
            </a:r>
            <a:r>
              <a:rPr lang="en-GB" dirty="0"/>
              <a:t> </a:t>
            </a:r>
            <a:r>
              <a:rPr lang="en-GB" dirty="0" err="1"/>
              <a:t>začne</a:t>
            </a:r>
            <a:r>
              <a:rPr lang="en-GB" dirty="0"/>
              <a:t> </a:t>
            </a:r>
            <a:r>
              <a:rPr lang="en-GB" dirty="0" err="1"/>
              <a:t>napádať</a:t>
            </a:r>
            <a:r>
              <a:rPr lang="en-GB" dirty="0"/>
              <a:t> ich </a:t>
            </a:r>
            <a:r>
              <a:rPr lang="en-GB" dirty="0" err="1"/>
              <a:t>prekrútenú</a:t>
            </a:r>
            <a:r>
              <a:rPr lang="en-GB" dirty="0"/>
              <a:t> </a:t>
            </a:r>
            <a:r>
              <a:rPr lang="en-GB" dirty="0" err="1"/>
              <a:t>podobu</a:t>
            </a:r>
            <a:r>
              <a:rPr lang="en-GB" dirty="0"/>
              <a:t>.</a:t>
            </a:r>
            <a:endParaRPr lang="sk-SK" dirty="0"/>
          </a:p>
        </p:txBody>
      </p:sp>
      <p:sp>
        <p:nvSpPr>
          <p:cNvPr id="8" name="TextovéPole 2">
            <a:extLst>
              <a:ext uri="{FF2B5EF4-FFF2-40B4-BE49-F238E27FC236}">
                <a16:creationId xmlns:a16="http://schemas.microsoft.com/office/drawing/2014/main" id="{0587432C-3DB6-704D-8FA2-DAE83B50F006}"/>
              </a:ext>
            </a:extLst>
          </p:cNvPr>
          <p:cNvSpPr txBox="1"/>
          <p:nvPr/>
        </p:nvSpPr>
        <p:spPr>
          <a:xfrm>
            <a:off x="1233326" y="3437919"/>
            <a:ext cx="10065303" cy="1754326"/>
          </a:xfrm>
          <a:prstGeom prst="rect">
            <a:avLst/>
          </a:prstGeom>
          <a:noFill/>
        </p:spPr>
        <p:txBody>
          <a:bodyPr wrap="square" rtlCol="0">
            <a:spAutoFit/>
          </a:bodyPr>
          <a:lstStyle/>
          <a:p>
            <a:r>
              <a:rPr lang="en-GB" dirty="0" err="1"/>
              <a:t>Pokračujeme</a:t>
            </a:r>
            <a:r>
              <a:rPr lang="en-GB" dirty="0"/>
              <a:t> s </a:t>
            </a:r>
            <a:r>
              <a:rPr lang="en-GB" dirty="0" err="1"/>
              <a:t>debatou</a:t>
            </a:r>
            <a:r>
              <a:rPr lang="en-GB" dirty="0"/>
              <a:t> o </a:t>
            </a:r>
            <a:r>
              <a:rPr lang="en-GB" dirty="0" err="1"/>
              <a:t>kamerovom</a:t>
            </a:r>
            <a:r>
              <a:rPr lang="en-GB" dirty="0"/>
              <a:t> </a:t>
            </a:r>
            <a:r>
              <a:rPr lang="en-GB" dirty="0" err="1"/>
              <a:t>systéme</a:t>
            </a:r>
            <a:r>
              <a:rPr lang="en-GB" dirty="0"/>
              <a:t> </a:t>
            </a:r>
            <a:r>
              <a:rPr lang="en-GB" dirty="0" err="1"/>
              <a:t>na</a:t>
            </a:r>
            <a:r>
              <a:rPr lang="en-GB" dirty="0"/>
              <a:t> </a:t>
            </a:r>
            <a:r>
              <a:rPr lang="en-GB" dirty="0" err="1"/>
              <a:t>školách</a:t>
            </a:r>
            <a:r>
              <a:rPr lang="en-GB" dirty="0"/>
              <a:t>. </a:t>
            </a:r>
            <a:r>
              <a:rPr lang="en-GB" dirty="0" err="1"/>
              <a:t>Debatujúci</a:t>
            </a:r>
            <a:r>
              <a:rPr lang="en-GB" dirty="0"/>
              <a:t> </a:t>
            </a:r>
            <a:r>
              <a:rPr lang="en-GB" dirty="0" err="1"/>
              <a:t>alebo</a:t>
            </a:r>
            <a:r>
              <a:rPr lang="en-GB" dirty="0"/>
              <a:t> </a:t>
            </a:r>
            <a:r>
              <a:rPr lang="en-GB" dirty="0" err="1"/>
              <a:t>debatujúca</a:t>
            </a:r>
            <a:r>
              <a:rPr lang="en-GB" dirty="0"/>
              <a:t> </a:t>
            </a:r>
            <a:r>
              <a:rPr lang="en-GB" dirty="0" err="1"/>
              <a:t>na</a:t>
            </a:r>
            <a:r>
              <a:rPr lang="en-GB" dirty="0"/>
              <a:t> </a:t>
            </a:r>
            <a:r>
              <a:rPr lang="en-GB" dirty="0" err="1"/>
              <a:t>súperov</a:t>
            </a:r>
            <a:r>
              <a:rPr lang="en-GB" dirty="0"/>
              <a:t> argument o </a:t>
            </a:r>
            <a:r>
              <a:rPr lang="en-GB" dirty="0" err="1"/>
              <a:t>poklese</a:t>
            </a:r>
            <a:r>
              <a:rPr lang="en-GB" dirty="0"/>
              <a:t> </a:t>
            </a:r>
            <a:r>
              <a:rPr lang="en-GB" dirty="0" err="1"/>
              <a:t>kriminality</a:t>
            </a:r>
            <a:r>
              <a:rPr lang="en-GB" dirty="0"/>
              <a:t> </a:t>
            </a:r>
            <a:r>
              <a:rPr lang="en-GB" dirty="0" err="1"/>
              <a:t>na</a:t>
            </a:r>
            <a:r>
              <a:rPr lang="en-GB" dirty="0"/>
              <a:t> </a:t>
            </a:r>
            <a:r>
              <a:rPr lang="en-GB" dirty="0" err="1"/>
              <a:t>holandských</a:t>
            </a:r>
            <a:r>
              <a:rPr lang="en-GB" dirty="0"/>
              <a:t> </a:t>
            </a:r>
            <a:r>
              <a:rPr lang="en-GB" dirty="0" err="1"/>
              <a:t>školách</a:t>
            </a:r>
            <a:r>
              <a:rPr lang="en-GB" dirty="0"/>
              <a:t> po </a:t>
            </a:r>
            <a:r>
              <a:rPr lang="en-GB" dirty="0" err="1"/>
              <a:t>zavedení</a:t>
            </a:r>
            <a:r>
              <a:rPr lang="en-GB" dirty="0"/>
              <a:t> </a:t>
            </a:r>
            <a:r>
              <a:rPr lang="en-GB" dirty="0" err="1"/>
              <a:t>kamerového</a:t>
            </a:r>
            <a:r>
              <a:rPr lang="en-GB" dirty="0"/>
              <a:t> </a:t>
            </a:r>
            <a:r>
              <a:rPr lang="en-GB" dirty="0" err="1"/>
              <a:t>systému</a:t>
            </a:r>
            <a:r>
              <a:rPr lang="en-GB" dirty="0"/>
              <a:t> </a:t>
            </a:r>
            <a:r>
              <a:rPr lang="en-GB" dirty="0" err="1"/>
              <a:t>môže</a:t>
            </a:r>
            <a:r>
              <a:rPr lang="en-GB" dirty="0"/>
              <a:t> </a:t>
            </a:r>
            <a:r>
              <a:rPr lang="en-GB" dirty="0" err="1"/>
              <a:t>povedať</a:t>
            </a:r>
            <a:r>
              <a:rPr lang="en-GB" dirty="0"/>
              <a:t>, </a:t>
            </a:r>
            <a:r>
              <a:rPr lang="en-GB" dirty="0" err="1"/>
              <a:t>že</a:t>
            </a:r>
            <a:r>
              <a:rPr lang="en-GB" dirty="0"/>
              <a:t> “</a:t>
            </a:r>
            <a:r>
              <a:rPr lang="en-GB" dirty="0" err="1"/>
              <a:t>táto</a:t>
            </a:r>
            <a:r>
              <a:rPr lang="en-GB" dirty="0"/>
              <a:t> </a:t>
            </a:r>
            <a:r>
              <a:rPr lang="en-GB" dirty="0" err="1"/>
              <a:t>strana</a:t>
            </a:r>
            <a:r>
              <a:rPr lang="en-GB" dirty="0"/>
              <a:t> </a:t>
            </a:r>
            <a:r>
              <a:rPr lang="en-GB" dirty="0" err="1"/>
              <a:t>nám</a:t>
            </a:r>
            <a:r>
              <a:rPr lang="en-GB" dirty="0"/>
              <a:t> </a:t>
            </a:r>
            <a:r>
              <a:rPr lang="en-GB" dirty="0" err="1"/>
              <a:t>tvrdí</a:t>
            </a:r>
            <a:r>
              <a:rPr lang="en-GB" dirty="0"/>
              <a:t>, </a:t>
            </a:r>
            <a:r>
              <a:rPr lang="en-GB" dirty="0" err="1"/>
              <a:t>že</a:t>
            </a:r>
            <a:r>
              <a:rPr lang="en-GB" dirty="0"/>
              <a:t> </a:t>
            </a:r>
            <a:r>
              <a:rPr lang="en-GB" dirty="0" err="1"/>
              <a:t>ak</a:t>
            </a:r>
            <a:r>
              <a:rPr lang="en-GB" dirty="0"/>
              <a:t> </a:t>
            </a:r>
            <a:r>
              <a:rPr lang="en-GB" dirty="0" err="1"/>
              <a:t>sa</a:t>
            </a:r>
            <a:r>
              <a:rPr lang="en-GB" dirty="0"/>
              <a:t> </a:t>
            </a:r>
            <a:r>
              <a:rPr lang="en-GB" dirty="0" err="1"/>
              <a:t>zavedie</a:t>
            </a:r>
            <a:r>
              <a:rPr lang="en-GB" dirty="0"/>
              <a:t> </a:t>
            </a:r>
            <a:r>
              <a:rPr lang="en-GB" dirty="0" err="1"/>
              <a:t>kamerový</a:t>
            </a:r>
            <a:r>
              <a:rPr lang="en-GB" dirty="0"/>
              <a:t> </a:t>
            </a:r>
            <a:r>
              <a:rPr lang="en-GB" dirty="0" err="1"/>
              <a:t>systém</a:t>
            </a:r>
            <a:r>
              <a:rPr lang="en-GB" dirty="0"/>
              <a:t> </a:t>
            </a:r>
            <a:r>
              <a:rPr lang="en-GB" dirty="0" err="1"/>
              <a:t>na</a:t>
            </a:r>
            <a:r>
              <a:rPr lang="en-GB" dirty="0"/>
              <a:t> </a:t>
            </a:r>
            <a:r>
              <a:rPr lang="en-GB" dirty="0" err="1"/>
              <a:t>školách</a:t>
            </a:r>
            <a:r>
              <a:rPr lang="en-GB" dirty="0"/>
              <a:t>, </a:t>
            </a:r>
            <a:r>
              <a:rPr lang="en-GB" dirty="0" err="1"/>
              <a:t>tak</a:t>
            </a:r>
            <a:r>
              <a:rPr lang="en-GB" dirty="0"/>
              <a:t> to </a:t>
            </a:r>
            <a:r>
              <a:rPr lang="en-GB" dirty="0" err="1"/>
              <a:t>zníži</a:t>
            </a:r>
            <a:r>
              <a:rPr lang="en-GB" dirty="0"/>
              <a:t> </a:t>
            </a:r>
            <a:r>
              <a:rPr lang="en-GB" dirty="0" err="1"/>
              <a:t>kriminalitu</a:t>
            </a:r>
            <a:r>
              <a:rPr lang="en-GB" dirty="0"/>
              <a:t> v </a:t>
            </a:r>
            <a:r>
              <a:rPr lang="en-GB" dirty="0" err="1"/>
              <a:t>mestách</a:t>
            </a:r>
            <a:r>
              <a:rPr lang="en-GB" dirty="0"/>
              <a:t>, ale my </a:t>
            </a:r>
            <a:r>
              <a:rPr lang="en-GB" dirty="0" err="1"/>
              <a:t>si</a:t>
            </a:r>
            <a:r>
              <a:rPr lang="en-GB" dirty="0"/>
              <a:t> </a:t>
            </a:r>
            <a:r>
              <a:rPr lang="en-GB" dirty="0" err="1"/>
              <a:t>myslíme</a:t>
            </a:r>
            <a:r>
              <a:rPr lang="en-GB" dirty="0"/>
              <a:t>, </a:t>
            </a:r>
            <a:r>
              <a:rPr lang="en-GB" dirty="0" err="1"/>
              <a:t>že</a:t>
            </a:r>
            <a:r>
              <a:rPr lang="en-GB" dirty="0"/>
              <a:t> toto </a:t>
            </a:r>
            <a:r>
              <a:rPr lang="en-GB" dirty="0" err="1"/>
              <a:t>sa</a:t>
            </a:r>
            <a:r>
              <a:rPr lang="en-GB" dirty="0"/>
              <a:t> </a:t>
            </a:r>
            <a:r>
              <a:rPr lang="en-GB" dirty="0" err="1"/>
              <a:t>neudeje</a:t>
            </a:r>
            <a:r>
              <a:rPr lang="en-GB" dirty="0"/>
              <a:t> </a:t>
            </a:r>
            <a:r>
              <a:rPr lang="en-GB" dirty="0" err="1"/>
              <a:t>pretože</a:t>
            </a:r>
            <a:r>
              <a:rPr lang="en-GB" dirty="0"/>
              <a:t> </a:t>
            </a:r>
            <a:r>
              <a:rPr lang="en-GB" dirty="0" err="1"/>
              <a:t>trestnú</a:t>
            </a:r>
            <a:r>
              <a:rPr lang="en-GB" dirty="0"/>
              <a:t> </a:t>
            </a:r>
            <a:r>
              <a:rPr lang="en-GB" dirty="0" err="1"/>
              <a:t>činnosť</a:t>
            </a:r>
            <a:r>
              <a:rPr lang="en-GB" dirty="0"/>
              <a:t> v </a:t>
            </a:r>
            <a:r>
              <a:rPr lang="en-GB" dirty="0" err="1"/>
              <a:t>mestách</a:t>
            </a:r>
            <a:r>
              <a:rPr lang="en-GB" dirty="0"/>
              <a:t> </a:t>
            </a:r>
            <a:r>
              <a:rPr lang="en-GB" dirty="0" err="1"/>
              <a:t>páchajú</a:t>
            </a:r>
            <a:r>
              <a:rPr lang="en-GB" dirty="0"/>
              <a:t> </a:t>
            </a:r>
            <a:r>
              <a:rPr lang="en-GB" dirty="0" err="1"/>
              <a:t>väčšinou</a:t>
            </a:r>
            <a:r>
              <a:rPr lang="en-GB" dirty="0"/>
              <a:t> </a:t>
            </a:r>
            <a:r>
              <a:rPr lang="en-GB" dirty="0" err="1"/>
              <a:t>ľudia</a:t>
            </a:r>
            <a:r>
              <a:rPr lang="en-GB" dirty="0"/>
              <a:t>, </a:t>
            </a:r>
            <a:r>
              <a:rPr lang="en-GB" dirty="0" err="1"/>
              <a:t>ktorí</a:t>
            </a:r>
            <a:r>
              <a:rPr lang="en-GB" dirty="0"/>
              <a:t> </a:t>
            </a:r>
            <a:r>
              <a:rPr lang="en-GB" dirty="0" err="1"/>
              <a:t>už</a:t>
            </a:r>
            <a:r>
              <a:rPr lang="en-GB" dirty="0"/>
              <a:t> do </a:t>
            </a:r>
            <a:r>
              <a:rPr lang="en-GB" dirty="0" err="1"/>
              <a:t>školy</a:t>
            </a:r>
            <a:r>
              <a:rPr lang="en-GB" dirty="0"/>
              <a:t> </a:t>
            </a:r>
            <a:r>
              <a:rPr lang="en-GB" dirty="0" err="1"/>
              <a:t>nechodia</a:t>
            </a:r>
            <a:r>
              <a:rPr lang="en-GB" dirty="0"/>
              <a:t>”. </a:t>
            </a:r>
            <a:r>
              <a:rPr lang="en-GB" dirty="0" err="1"/>
              <a:t>Debatujúci</a:t>
            </a:r>
            <a:r>
              <a:rPr lang="en-GB" dirty="0"/>
              <a:t> </a:t>
            </a:r>
            <a:r>
              <a:rPr lang="en-GB" dirty="0" err="1"/>
              <a:t>tak</a:t>
            </a:r>
            <a:r>
              <a:rPr lang="en-GB" dirty="0"/>
              <a:t> </a:t>
            </a:r>
            <a:r>
              <a:rPr lang="en-GB" dirty="0" err="1"/>
              <a:t>refutovali</a:t>
            </a:r>
            <a:r>
              <a:rPr lang="en-GB" dirty="0"/>
              <a:t> argument, </a:t>
            </a:r>
            <a:r>
              <a:rPr lang="en-GB" dirty="0" err="1"/>
              <a:t>ktorý</a:t>
            </a:r>
            <a:r>
              <a:rPr lang="en-GB" dirty="0"/>
              <a:t> </a:t>
            </a:r>
            <a:r>
              <a:rPr lang="en-GB" dirty="0" err="1"/>
              <a:t>si</a:t>
            </a:r>
            <a:r>
              <a:rPr lang="en-GB" dirty="0"/>
              <a:t> </a:t>
            </a:r>
            <a:r>
              <a:rPr lang="en-GB" dirty="0" err="1"/>
              <a:t>sami</a:t>
            </a:r>
            <a:r>
              <a:rPr lang="en-GB" dirty="0"/>
              <a:t> </a:t>
            </a:r>
            <a:r>
              <a:rPr lang="en-GB" dirty="0" err="1"/>
              <a:t>prekrútili</a:t>
            </a:r>
            <a:r>
              <a:rPr lang="en-GB" dirty="0"/>
              <a:t>.</a:t>
            </a:r>
            <a:endParaRPr lang="sk-SK" dirty="0"/>
          </a:p>
        </p:txBody>
      </p:sp>
    </p:spTree>
    <p:extLst>
      <p:ext uri="{BB962C8B-B14F-4D97-AF65-F5344CB8AC3E}">
        <p14:creationId xmlns:p14="http://schemas.microsoft.com/office/powerpoint/2010/main" val="25947559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a:solidFill>
                  <a:schemeClr val="bg1"/>
                </a:solidFill>
              </a:rPr>
              <a:t>Ad hominem</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3511267"/>
            <a:ext cx="10065303" cy="1477328"/>
          </a:xfrm>
          <a:prstGeom prst="rect">
            <a:avLst/>
          </a:prstGeom>
          <a:noFill/>
        </p:spPr>
        <p:txBody>
          <a:bodyPr wrap="square" rtlCol="0">
            <a:spAutoFit/>
          </a:bodyPr>
          <a:lstStyle/>
          <a:p>
            <a:r>
              <a:rPr lang="en-GB" dirty="0" err="1"/>
              <a:t>Prvá</a:t>
            </a:r>
            <a:r>
              <a:rPr lang="en-GB" dirty="0"/>
              <a:t> </a:t>
            </a:r>
            <a:r>
              <a:rPr lang="en-GB" dirty="0" err="1"/>
              <a:t>rečníčka</a:t>
            </a:r>
            <a:r>
              <a:rPr lang="en-GB" dirty="0"/>
              <a:t> </a:t>
            </a:r>
            <a:r>
              <a:rPr lang="en-GB" dirty="0" err="1"/>
              <a:t>argumentovala</a:t>
            </a:r>
            <a:r>
              <a:rPr lang="en-GB" dirty="0"/>
              <a:t>, </a:t>
            </a:r>
            <a:r>
              <a:rPr lang="en-GB" dirty="0" err="1"/>
              <a:t>že</a:t>
            </a:r>
            <a:r>
              <a:rPr lang="en-GB" dirty="0"/>
              <a:t> </a:t>
            </a:r>
            <a:r>
              <a:rPr lang="en-GB" dirty="0" err="1"/>
              <a:t>na</a:t>
            </a:r>
            <a:r>
              <a:rPr lang="en-GB" dirty="0"/>
              <a:t> </a:t>
            </a:r>
            <a:r>
              <a:rPr lang="en-GB" dirty="0" err="1"/>
              <a:t>školách</a:t>
            </a:r>
            <a:r>
              <a:rPr lang="en-GB" dirty="0"/>
              <a:t> </a:t>
            </a:r>
            <a:r>
              <a:rPr lang="en-GB" dirty="0" err="1"/>
              <a:t>nemajú</a:t>
            </a:r>
            <a:r>
              <a:rPr lang="en-GB" dirty="0"/>
              <a:t> </a:t>
            </a:r>
            <a:r>
              <a:rPr lang="en-GB" dirty="0" err="1"/>
              <a:t>byť</a:t>
            </a:r>
            <a:r>
              <a:rPr lang="en-GB" dirty="0"/>
              <a:t> </a:t>
            </a:r>
            <a:r>
              <a:rPr lang="en-GB" dirty="0" err="1"/>
              <a:t>zavedené</a:t>
            </a:r>
            <a:r>
              <a:rPr lang="en-GB" dirty="0"/>
              <a:t> </a:t>
            </a:r>
            <a:r>
              <a:rPr lang="en-GB" dirty="0" err="1"/>
              <a:t>uniformy</a:t>
            </a:r>
            <a:r>
              <a:rPr lang="en-GB" dirty="0"/>
              <a:t> </a:t>
            </a:r>
            <a:r>
              <a:rPr lang="en-GB" dirty="0" err="1"/>
              <a:t>pritom</a:t>
            </a:r>
            <a:r>
              <a:rPr lang="en-GB" dirty="0"/>
              <a:t> </a:t>
            </a:r>
            <a:r>
              <a:rPr lang="en-GB" dirty="0" err="1"/>
              <a:t>má</a:t>
            </a:r>
            <a:r>
              <a:rPr lang="en-GB" dirty="0"/>
              <a:t> ale </a:t>
            </a:r>
            <a:r>
              <a:rPr lang="en-GB" dirty="0" err="1"/>
              <a:t>sama</a:t>
            </a:r>
            <a:r>
              <a:rPr lang="en-GB" dirty="0"/>
              <a:t> </a:t>
            </a:r>
            <a:r>
              <a:rPr lang="en-GB" dirty="0" err="1"/>
              <a:t>jednu</a:t>
            </a:r>
            <a:r>
              <a:rPr lang="en-GB" dirty="0"/>
              <a:t> </a:t>
            </a:r>
            <a:r>
              <a:rPr lang="en-GB" dirty="0" err="1"/>
              <a:t>oblečenú</a:t>
            </a:r>
            <a:r>
              <a:rPr lang="en-GB" dirty="0"/>
              <a:t>. </a:t>
            </a:r>
          </a:p>
          <a:p>
            <a:endParaRPr lang="en-GB" dirty="0"/>
          </a:p>
          <a:p>
            <a:r>
              <a:rPr lang="en-GB" dirty="0" err="1"/>
              <a:t>Druhý</a:t>
            </a:r>
            <a:r>
              <a:rPr lang="en-GB" dirty="0"/>
              <a:t> </a:t>
            </a:r>
            <a:r>
              <a:rPr lang="en-GB" dirty="0" err="1"/>
              <a:t>rečník</a:t>
            </a:r>
            <a:r>
              <a:rPr lang="en-GB" dirty="0"/>
              <a:t> </a:t>
            </a:r>
            <a:r>
              <a:rPr lang="en-GB" dirty="0" err="1"/>
              <a:t>nám</a:t>
            </a:r>
            <a:r>
              <a:rPr lang="en-GB" dirty="0"/>
              <a:t> </a:t>
            </a:r>
            <a:r>
              <a:rPr lang="en-GB" dirty="0" err="1"/>
              <a:t>rozprával</a:t>
            </a:r>
            <a:r>
              <a:rPr lang="en-GB" dirty="0"/>
              <a:t> o </a:t>
            </a:r>
            <a:r>
              <a:rPr lang="en-GB" dirty="0" err="1"/>
              <a:t>škodlivosti</a:t>
            </a:r>
            <a:r>
              <a:rPr lang="en-GB" dirty="0"/>
              <a:t> </a:t>
            </a:r>
            <a:r>
              <a:rPr lang="en-GB" dirty="0" err="1"/>
              <a:t>sociálnych</a:t>
            </a:r>
            <a:r>
              <a:rPr lang="en-GB" dirty="0"/>
              <a:t> </a:t>
            </a:r>
            <a:r>
              <a:rPr lang="en-GB" dirty="0" err="1"/>
              <a:t>sietí</a:t>
            </a:r>
            <a:r>
              <a:rPr lang="en-GB" dirty="0"/>
              <a:t> ale </a:t>
            </a:r>
            <a:r>
              <a:rPr lang="en-GB" dirty="0" err="1"/>
              <a:t>sám</a:t>
            </a:r>
            <a:r>
              <a:rPr lang="en-GB" dirty="0"/>
              <a:t> je </a:t>
            </a:r>
            <a:r>
              <a:rPr lang="en-GB" dirty="0" err="1"/>
              <a:t>na</a:t>
            </a:r>
            <a:r>
              <a:rPr lang="en-GB" dirty="0"/>
              <a:t> </a:t>
            </a:r>
            <a:r>
              <a:rPr lang="en-GB" dirty="0" err="1"/>
              <a:t>nich</a:t>
            </a:r>
            <a:r>
              <a:rPr lang="en-GB" dirty="0"/>
              <a:t> </a:t>
            </a:r>
            <a:r>
              <a:rPr lang="en-GB" dirty="0" err="1"/>
              <a:t>veľmi</a:t>
            </a:r>
            <a:r>
              <a:rPr lang="en-GB" dirty="0"/>
              <a:t> </a:t>
            </a:r>
            <a:r>
              <a:rPr lang="en-GB" dirty="0" err="1"/>
              <a:t>aktívny</a:t>
            </a:r>
            <a:r>
              <a:rPr lang="en-GB" dirty="0"/>
              <a:t> </a:t>
            </a:r>
            <a:r>
              <a:rPr lang="en-GB" dirty="0" err="1"/>
              <a:t>takže</a:t>
            </a:r>
            <a:r>
              <a:rPr lang="en-GB" dirty="0"/>
              <a:t> </a:t>
            </a:r>
            <a:r>
              <a:rPr lang="en-GB" dirty="0" err="1"/>
              <a:t>len</a:t>
            </a:r>
            <a:r>
              <a:rPr lang="en-GB" dirty="0"/>
              <a:t> </a:t>
            </a:r>
            <a:r>
              <a:rPr lang="en-GB" dirty="0" err="1"/>
              <a:t>ťažko</a:t>
            </a:r>
            <a:r>
              <a:rPr lang="en-GB" dirty="0"/>
              <a:t> </a:t>
            </a:r>
            <a:r>
              <a:rPr lang="en-GB" dirty="0" err="1"/>
              <a:t>sa</a:t>
            </a:r>
            <a:r>
              <a:rPr lang="en-GB" dirty="0"/>
              <a:t> </a:t>
            </a:r>
            <a:r>
              <a:rPr lang="en-GB" dirty="0" err="1"/>
              <a:t>dá</a:t>
            </a:r>
            <a:r>
              <a:rPr lang="en-GB" dirty="0"/>
              <a:t> </a:t>
            </a:r>
            <a:r>
              <a:rPr lang="en-GB" dirty="0" err="1"/>
              <a:t>veriť</a:t>
            </a:r>
            <a:r>
              <a:rPr lang="en-GB" dirty="0"/>
              <a:t> </a:t>
            </a:r>
            <a:r>
              <a:rPr lang="en-GB" dirty="0" err="1"/>
              <a:t>tomu</a:t>
            </a:r>
            <a:r>
              <a:rPr lang="en-GB" dirty="0"/>
              <a:t>, čo </a:t>
            </a:r>
            <a:r>
              <a:rPr lang="en-GB" dirty="0" err="1"/>
              <a:t>rozpráva</a:t>
            </a:r>
            <a:r>
              <a:rPr lang="en-GB" dirty="0"/>
              <a:t>. </a:t>
            </a:r>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4" name="TextovéPole 2">
            <a:extLst>
              <a:ext uri="{FF2B5EF4-FFF2-40B4-BE49-F238E27FC236}">
                <a16:creationId xmlns:a16="http://schemas.microsoft.com/office/drawing/2014/main" id="{B85504DE-6185-1681-684F-31EE2B934E1A}"/>
              </a:ext>
            </a:extLst>
          </p:cNvPr>
          <p:cNvSpPr txBox="1"/>
          <p:nvPr/>
        </p:nvSpPr>
        <p:spPr>
          <a:xfrm>
            <a:off x="1309240" y="2127420"/>
            <a:ext cx="10065303" cy="646331"/>
          </a:xfrm>
          <a:prstGeom prst="rect">
            <a:avLst/>
          </a:prstGeom>
          <a:noFill/>
        </p:spPr>
        <p:txBody>
          <a:bodyPr wrap="square" rtlCol="0">
            <a:spAutoFit/>
          </a:bodyPr>
          <a:lstStyle/>
          <a:p>
            <a:r>
              <a:rPr lang="en-GB" dirty="0" err="1"/>
              <a:t>Keď</a:t>
            </a:r>
            <a:r>
              <a:rPr lang="en-GB" dirty="0"/>
              <a:t> </a:t>
            </a:r>
            <a:r>
              <a:rPr lang="en-GB" dirty="0" err="1"/>
              <a:t>sa</a:t>
            </a:r>
            <a:r>
              <a:rPr lang="en-GB" dirty="0"/>
              <a:t> </a:t>
            </a:r>
            <a:r>
              <a:rPr lang="en-GB" dirty="0" err="1"/>
              <a:t>argumentujúci</a:t>
            </a:r>
            <a:r>
              <a:rPr lang="en-GB" dirty="0"/>
              <a:t> </a:t>
            </a:r>
            <a:r>
              <a:rPr lang="en-GB" dirty="0" err="1"/>
              <a:t>snaží</a:t>
            </a:r>
            <a:r>
              <a:rPr lang="en-GB" dirty="0"/>
              <a:t> </a:t>
            </a:r>
            <a:r>
              <a:rPr lang="en-GB" dirty="0" err="1"/>
              <a:t>znížiť</a:t>
            </a:r>
            <a:r>
              <a:rPr lang="en-GB" dirty="0"/>
              <a:t> v </a:t>
            </a:r>
            <a:r>
              <a:rPr lang="en-GB" dirty="0" err="1"/>
              <a:t>očiach</a:t>
            </a:r>
            <a:r>
              <a:rPr lang="en-GB" dirty="0"/>
              <a:t> </a:t>
            </a:r>
            <a:r>
              <a:rPr lang="en-GB" dirty="0" err="1"/>
              <a:t>obecenstva</a:t>
            </a:r>
            <a:r>
              <a:rPr lang="en-GB" dirty="0"/>
              <a:t> </a:t>
            </a:r>
            <a:r>
              <a:rPr lang="en-GB" dirty="0" err="1"/>
              <a:t>hodnotu</a:t>
            </a:r>
            <a:r>
              <a:rPr lang="en-GB" dirty="0"/>
              <a:t> </a:t>
            </a:r>
            <a:r>
              <a:rPr lang="en-GB" dirty="0" err="1"/>
              <a:t>alebo</a:t>
            </a:r>
            <a:r>
              <a:rPr lang="en-GB" dirty="0"/>
              <a:t> </a:t>
            </a:r>
            <a:r>
              <a:rPr lang="en-GB" dirty="0" err="1"/>
              <a:t>silu</a:t>
            </a:r>
            <a:r>
              <a:rPr lang="en-GB" dirty="0"/>
              <a:t> </a:t>
            </a:r>
            <a:r>
              <a:rPr lang="en-GB" dirty="0" err="1"/>
              <a:t>oponentových</a:t>
            </a:r>
            <a:r>
              <a:rPr lang="en-GB" dirty="0"/>
              <a:t> </a:t>
            </a:r>
            <a:r>
              <a:rPr lang="en-GB" dirty="0" err="1"/>
              <a:t>argumentov</a:t>
            </a:r>
            <a:r>
              <a:rPr lang="en-GB" dirty="0"/>
              <a:t> </a:t>
            </a:r>
            <a:r>
              <a:rPr lang="en-GB" dirty="0" err="1"/>
              <a:t>tým</a:t>
            </a:r>
            <a:r>
              <a:rPr lang="en-GB" dirty="0"/>
              <a:t>, </a:t>
            </a:r>
            <a:r>
              <a:rPr lang="en-GB" dirty="0" err="1"/>
              <a:t>že</a:t>
            </a:r>
            <a:r>
              <a:rPr lang="en-GB" dirty="0"/>
              <a:t> </a:t>
            </a:r>
            <a:r>
              <a:rPr lang="en-GB" dirty="0" err="1"/>
              <a:t>naňho</a:t>
            </a:r>
            <a:r>
              <a:rPr lang="en-GB" dirty="0"/>
              <a:t> </a:t>
            </a:r>
            <a:r>
              <a:rPr lang="en-GB" dirty="0" err="1"/>
              <a:t>útočí</a:t>
            </a:r>
            <a:r>
              <a:rPr lang="en-GB" dirty="0"/>
              <a:t>. </a:t>
            </a:r>
            <a:endParaRPr lang="sk-SK" dirty="0"/>
          </a:p>
        </p:txBody>
      </p:sp>
    </p:spTree>
    <p:extLst>
      <p:ext uri="{BB962C8B-B14F-4D97-AF65-F5344CB8AC3E}">
        <p14:creationId xmlns:p14="http://schemas.microsoft.com/office/powerpoint/2010/main" val="7665331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1233326" y="1139783"/>
            <a:ext cx="10515600" cy="759006"/>
          </a:xfrm>
        </p:spPr>
        <p:txBody>
          <a:bodyPr>
            <a:normAutofit/>
          </a:bodyPr>
          <a:lstStyle/>
          <a:p>
            <a:r>
              <a:rPr lang="en-GB" sz="4000" dirty="0" err="1">
                <a:solidFill>
                  <a:schemeClr val="bg1"/>
                </a:solidFill>
              </a:rPr>
              <a:t>Čierna</a:t>
            </a:r>
            <a:r>
              <a:rPr lang="en-GB" sz="4000" dirty="0">
                <a:solidFill>
                  <a:schemeClr val="bg1"/>
                </a:solidFill>
              </a:rPr>
              <a:t> a </a:t>
            </a:r>
            <a:r>
              <a:rPr lang="en-GB" sz="4000" dirty="0" err="1">
                <a:solidFill>
                  <a:schemeClr val="bg1"/>
                </a:solidFill>
              </a:rPr>
              <a:t>biela</a:t>
            </a:r>
            <a:r>
              <a:rPr lang="en-GB" sz="4000" dirty="0">
                <a:solidFill>
                  <a:schemeClr val="bg1"/>
                </a:solidFill>
              </a:rPr>
              <a:t> – </a:t>
            </a:r>
            <a:r>
              <a:rPr lang="en-GB" sz="4000" dirty="0" err="1">
                <a:solidFill>
                  <a:schemeClr val="bg1"/>
                </a:solidFill>
              </a:rPr>
              <a:t>Falošná</a:t>
            </a:r>
            <a:r>
              <a:rPr lang="en-GB" sz="4000" dirty="0">
                <a:solidFill>
                  <a:schemeClr val="bg1"/>
                </a:solidFill>
              </a:rPr>
              <a:t> </a:t>
            </a:r>
            <a:r>
              <a:rPr lang="en-GB" sz="4000" dirty="0" err="1">
                <a:solidFill>
                  <a:schemeClr val="bg1"/>
                </a:solidFill>
              </a:rPr>
              <a:t>dilema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3729860"/>
            <a:ext cx="10065303" cy="1477328"/>
          </a:xfrm>
          <a:prstGeom prst="rect">
            <a:avLst/>
          </a:prstGeom>
          <a:noFill/>
        </p:spPr>
        <p:txBody>
          <a:bodyPr wrap="square" rtlCol="0">
            <a:spAutoFit/>
          </a:bodyPr>
          <a:lstStyle/>
          <a:p>
            <a:r>
              <a:rPr lang="en-GB" dirty="0" err="1"/>
              <a:t>Buď</a:t>
            </a:r>
            <a:r>
              <a:rPr lang="en-GB" dirty="0"/>
              <a:t> </a:t>
            </a:r>
            <a:r>
              <a:rPr lang="en-GB" dirty="0" err="1"/>
              <a:t>zvýšime</a:t>
            </a:r>
            <a:r>
              <a:rPr lang="en-GB" dirty="0"/>
              <a:t> </a:t>
            </a:r>
            <a:r>
              <a:rPr lang="en-GB" dirty="0" err="1"/>
              <a:t>dane</a:t>
            </a:r>
            <a:r>
              <a:rPr lang="en-GB" dirty="0"/>
              <a:t> </a:t>
            </a:r>
            <a:r>
              <a:rPr lang="en-GB" dirty="0" err="1"/>
              <a:t>alebo</a:t>
            </a:r>
            <a:r>
              <a:rPr lang="en-GB" dirty="0"/>
              <a:t> </a:t>
            </a:r>
            <a:r>
              <a:rPr lang="en-GB" dirty="0" err="1"/>
              <a:t>štát</a:t>
            </a:r>
            <a:r>
              <a:rPr lang="en-GB" dirty="0"/>
              <a:t> </a:t>
            </a:r>
            <a:r>
              <a:rPr lang="en-GB" dirty="0" err="1"/>
              <a:t>skrachuje</a:t>
            </a:r>
            <a:r>
              <a:rPr lang="en-GB" dirty="0"/>
              <a:t>.</a:t>
            </a:r>
          </a:p>
          <a:p>
            <a:endParaRPr lang="en-GB" dirty="0"/>
          </a:p>
          <a:p>
            <a:r>
              <a:rPr lang="en-GB" dirty="0" err="1"/>
              <a:t>Buď</a:t>
            </a:r>
            <a:r>
              <a:rPr lang="en-GB" dirty="0"/>
              <a:t> </a:t>
            </a:r>
            <a:r>
              <a:rPr lang="en-GB" dirty="0" err="1"/>
              <a:t>pôjdeme</a:t>
            </a:r>
            <a:r>
              <a:rPr lang="en-GB" dirty="0"/>
              <a:t> </a:t>
            </a:r>
            <a:r>
              <a:rPr lang="en-GB" dirty="0" err="1"/>
              <a:t>okamžite</a:t>
            </a:r>
            <a:r>
              <a:rPr lang="en-GB" dirty="0"/>
              <a:t> do </a:t>
            </a:r>
            <a:r>
              <a:rPr lang="en-GB" dirty="0" err="1"/>
              <a:t>vojny</a:t>
            </a:r>
            <a:r>
              <a:rPr lang="en-GB" dirty="0"/>
              <a:t> v </a:t>
            </a:r>
            <a:r>
              <a:rPr lang="en-GB" dirty="0" err="1"/>
              <a:t>Iraku</a:t>
            </a:r>
            <a:r>
              <a:rPr lang="en-GB" dirty="0"/>
              <a:t> </a:t>
            </a:r>
            <a:r>
              <a:rPr lang="en-GB" dirty="0" err="1"/>
              <a:t>alebo</a:t>
            </a:r>
            <a:r>
              <a:rPr lang="en-GB" dirty="0"/>
              <a:t> </a:t>
            </a:r>
            <a:r>
              <a:rPr lang="en-GB" dirty="0" err="1"/>
              <a:t>nás</a:t>
            </a:r>
            <a:r>
              <a:rPr lang="en-GB" dirty="0"/>
              <a:t> </a:t>
            </a:r>
            <a:r>
              <a:rPr lang="en-GB" dirty="0" err="1"/>
              <a:t>teroristi</a:t>
            </a:r>
            <a:r>
              <a:rPr lang="en-GB" dirty="0"/>
              <a:t> </a:t>
            </a:r>
            <a:r>
              <a:rPr lang="en-GB" dirty="0" err="1"/>
              <a:t>zničia</a:t>
            </a:r>
            <a:r>
              <a:rPr lang="en-GB" dirty="0"/>
              <a:t>. </a:t>
            </a:r>
          </a:p>
          <a:p>
            <a:endParaRPr lang="en-GB" dirty="0"/>
          </a:p>
          <a:p>
            <a:endParaRPr lang="sk-SK" dirty="0"/>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sp>
        <p:nvSpPr>
          <p:cNvPr id="4" name="TextovéPole 2">
            <a:extLst>
              <a:ext uri="{FF2B5EF4-FFF2-40B4-BE49-F238E27FC236}">
                <a16:creationId xmlns:a16="http://schemas.microsoft.com/office/drawing/2014/main" id="{B85504DE-6185-1681-684F-31EE2B934E1A}"/>
              </a:ext>
            </a:extLst>
          </p:cNvPr>
          <p:cNvSpPr txBox="1"/>
          <p:nvPr/>
        </p:nvSpPr>
        <p:spPr>
          <a:xfrm>
            <a:off x="1309240" y="2127420"/>
            <a:ext cx="10065303" cy="646331"/>
          </a:xfrm>
          <a:prstGeom prst="rect">
            <a:avLst/>
          </a:prstGeom>
          <a:noFill/>
        </p:spPr>
        <p:txBody>
          <a:bodyPr wrap="square" rtlCol="0">
            <a:spAutoFit/>
          </a:bodyPr>
          <a:lstStyle/>
          <a:p>
            <a:r>
              <a:rPr lang="en-GB" dirty="0" err="1"/>
              <a:t>Keď</a:t>
            </a:r>
            <a:r>
              <a:rPr lang="en-GB" dirty="0"/>
              <a:t> </a:t>
            </a:r>
            <a:r>
              <a:rPr lang="en-GB" dirty="0" err="1"/>
              <a:t>argumentujúci</a:t>
            </a:r>
            <a:r>
              <a:rPr lang="en-GB" dirty="0"/>
              <a:t> </a:t>
            </a:r>
            <a:r>
              <a:rPr lang="en-GB" dirty="0" err="1"/>
              <a:t>zjednodušuje</a:t>
            </a:r>
            <a:r>
              <a:rPr lang="en-GB" dirty="0"/>
              <a:t> </a:t>
            </a:r>
            <a:r>
              <a:rPr lang="en-GB" dirty="0" err="1"/>
              <a:t>realitu</a:t>
            </a:r>
            <a:r>
              <a:rPr lang="en-GB" dirty="0"/>
              <a:t> </a:t>
            </a:r>
            <a:r>
              <a:rPr lang="en-GB" dirty="0" err="1"/>
              <a:t>tým</a:t>
            </a:r>
            <a:r>
              <a:rPr lang="en-GB" dirty="0"/>
              <a:t>, </a:t>
            </a:r>
            <a:r>
              <a:rPr lang="en-GB" dirty="0" err="1"/>
              <a:t>že</a:t>
            </a:r>
            <a:r>
              <a:rPr lang="en-GB" dirty="0"/>
              <a:t> </a:t>
            </a:r>
            <a:r>
              <a:rPr lang="en-GB" dirty="0" err="1"/>
              <a:t>prezentuje</a:t>
            </a:r>
            <a:r>
              <a:rPr lang="en-GB" dirty="0"/>
              <a:t> </a:t>
            </a:r>
            <a:r>
              <a:rPr lang="en-GB" dirty="0" err="1"/>
              <a:t>svoju</a:t>
            </a:r>
            <a:r>
              <a:rPr lang="en-GB" dirty="0"/>
              <a:t> </a:t>
            </a:r>
            <a:r>
              <a:rPr lang="en-GB" dirty="0" err="1"/>
              <a:t>pozíciu</a:t>
            </a:r>
            <a:r>
              <a:rPr lang="en-GB" dirty="0"/>
              <a:t> </a:t>
            </a:r>
            <a:r>
              <a:rPr lang="en-GB" dirty="0" err="1"/>
              <a:t>ako</a:t>
            </a:r>
            <a:r>
              <a:rPr lang="en-GB" dirty="0"/>
              <a:t> </a:t>
            </a:r>
            <a:r>
              <a:rPr lang="en-GB" dirty="0" err="1"/>
              <a:t>pravdu</a:t>
            </a:r>
            <a:r>
              <a:rPr lang="en-GB" dirty="0"/>
              <a:t> a </a:t>
            </a:r>
            <a:r>
              <a:rPr lang="en-GB" dirty="0" err="1"/>
              <a:t>opačnú</a:t>
            </a:r>
            <a:r>
              <a:rPr lang="en-GB" dirty="0"/>
              <a:t> </a:t>
            </a:r>
            <a:r>
              <a:rPr lang="en-GB" dirty="0" err="1"/>
              <a:t>ako</a:t>
            </a:r>
            <a:r>
              <a:rPr lang="en-GB" dirty="0"/>
              <a:t> </a:t>
            </a:r>
            <a:r>
              <a:rPr lang="en-GB" dirty="0" err="1"/>
              <a:t>nepravdu</a:t>
            </a:r>
            <a:r>
              <a:rPr lang="en-GB" dirty="0"/>
              <a:t>. </a:t>
            </a:r>
            <a:r>
              <a:rPr lang="en-GB" dirty="0" err="1"/>
              <a:t>Keď</a:t>
            </a:r>
            <a:r>
              <a:rPr lang="en-GB" dirty="0"/>
              <a:t> </a:t>
            </a:r>
            <a:r>
              <a:rPr lang="en-GB" dirty="0" err="1"/>
              <a:t>sa</a:t>
            </a:r>
            <a:r>
              <a:rPr lang="en-GB" dirty="0"/>
              <a:t> </a:t>
            </a:r>
            <a:r>
              <a:rPr lang="en-GB" dirty="0" err="1"/>
              <a:t>vytvára</a:t>
            </a:r>
            <a:r>
              <a:rPr lang="en-GB" dirty="0"/>
              <a:t> </a:t>
            </a:r>
            <a:r>
              <a:rPr lang="en-GB" dirty="0" err="1"/>
              <a:t>pocit</a:t>
            </a:r>
            <a:r>
              <a:rPr lang="en-GB" dirty="0"/>
              <a:t> </a:t>
            </a:r>
            <a:r>
              <a:rPr lang="en-GB" dirty="0" err="1"/>
              <a:t>falošnej</a:t>
            </a:r>
            <a:r>
              <a:rPr lang="en-GB" dirty="0"/>
              <a:t> </a:t>
            </a:r>
            <a:r>
              <a:rPr lang="en-GB" dirty="0" err="1"/>
              <a:t>dilemy</a:t>
            </a:r>
            <a:r>
              <a:rPr lang="en-GB" dirty="0"/>
              <a:t> a </a:t>
            </a:r>
            <a:r>
              <a:rPr lang="en-GB" dirty="0" err="1"/>
              <a:t>čiernobieleho</a:t>
            </a:r>
            <a:r>
              <a:rPr lang="en-GB" dirty="0"/>
              <a:t> </a:t>
            </a:r>
            <a:r>
              <a:rPr lang="en-GB" dirty="0" err="1"/>
              <a:t>sveta</a:t>
            </a:r>
            <a:r>
              <a:rPr lang="en-GB" dirty="0"/>
              <a:t>.</a:t>
            </a:r>
            <a:endParaRPr lang="sk-SK" dirty="0"/>
          </a:p>
        </p:txBody>
      </p:sp>
    </p:spTree>
    <p:extLst>
      <p:ext uri="{BB962C8B-B14F-4D97-AF65-F5344CB8AC3E}">
        <p14:creationId xmlns:p14="http://schemas.microsoft.com/office/powerpoint/2010/main" val="300967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srgbClr val="000000"/>
                </a:solidFill>
                <a:effectLst/>
                <a:uLnTx/>
                <a:uFillTx/>
                <a:latin typeface="Epilogue Bold"/>
                <a:ea typeface="+mn-ea"/>
                <a:cs typeface="+mn-cs"/>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graphicFrame>
        <p:nvGraphicFramePr>
          <p:cNvPr id="8" name="Graf 7">
            <a:extLst>
              <a:ext uri="{FF2B5EF4-FFF2-40B4-BE49-F238E27FC236}">
                <a16:creationId xmlns:a16="http://schemas.microsoft.com/office/drawing/2014/main" id="{BCD1A276-09C0-4717-A61F-0E18C148DC4F}"/>
              </a:ext>
            </a:extLst>
          </p:cNvPr>
          <p:cNvGraphicFramePr/>
          <p:nvPr/>
        </p:nvGraphicFramePr>
        <p:xfrm>
          <a:off x="1829817" y="1341749"/>
          <a:ext cx="8532365" cy="53763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ovéPole 8">
            <a:extLst>
              <a:ext uri="{FF2B5EF4-FFF2-40B4-BE49-F238E27FC236}">
                <a16:creationId xmlns:a16="http://schemas.microsoft.com/office/drawing/2014/main" id="{8B78E234-B6CE-4DBD-BAD7-6178D358F364}"/>
              </a:ext>
            </a:extLst>
          </p:cNvPr>
          <p:cNvSpPr txBox="1"/>
          <p:nvPr/>
        </p:nvSpPr>
        <p:spPr>
          <a:xfrm>
            <a:off x="2250882" y="633863"/>
            <a:ext cx="789966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21D46E"/>
                </a:solidFill>
                <a:effectLst/>
                <a:uLnTx/>
                <a:uFillTx/>
                <a:latin typeface="Epilogue"/>
                <a:ea typeface="+mn-ea"/>
                <a:cs typeface="+mn-cs"/>
              </a:rPr>
              <a:t>Klesajúci počet pirátov môže za globálne otepľovanie (zvyšovanie priemernej teploty).</a:t>
            </a:r>
          </a:p>
        </p:txBody>
      </p:sp>
    </p:spTree>
    <p:extLst>
      <p:ext uri="{BB962C8B-B14F-4D97-AF65-F5344CB8AC3E}">
        <p14:creationId xmlns:p14="http://schemas.microsoft.com/office/powerpoint/2010/main" val="24124569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784614" y="1152008"/>
            <a:ext cx="10515600" cy="759006"/>
          </a:xfrm>
        </p:spPr>
        <p:txBody>
          <a:bodyPr>
            <a:normAutofit/>
          </a:bodyPr>
          <a:lstStyle/>
          <a:p>
            <a:r>
              <a:rPr lang="en-GB" sz="4000" dirty="0" err="1">
                <a:solidFill>
                  <a:schemeClr val="bg1"/>
                </a:solidFill>
              </a:rPr>
              <a:t>Cvičenie</a:t>
            </a:r>
            <a:r>
              <a:rPr lang="en-GB" sz="4000" dirty="0">
                <a:solidFill>
                  <a:schemeClr val="bg1"/>
                </a:solidFill>
              </a:rPr>
              <a:t> </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264409"/>
            <a:ext cx="10066888" cy="4031873"/>
          </a:xfrm>
          <a:prstGeom prst="rect">
            <a:avLst/>
          </a:prstGeom>
          <a:noFill/>
        </p:spPr>
        <p:txBody>
          <a:bodyPr wrap="square" rtlCol="0">
            <a:spAutoFit/>
          </a:bodyPr>
          <a:lstStyle/>
          <a:p>
            <a:r>
              <a:rPr lang="en-GB" sz="2000" dirty="0" err="1">
                <a:solidFill>
                  <a:schemeClr val="tx2"/>
                </a:solidFill>
              </a:rPr>
              <a:t>Keď</a:t>
            </a:r>
            <a:r>
              <a:rPr lang="en-GB" sz="2000" dirty="0">
                <a:solidFill>
                  <a:schemeClr val="tx2"/>
                </a:solidFill>
              </a:rPr>
              <a:t> </a:t>
            </a:r>
            <a:r>
              <a:rPr lang="en-GB" sz="2000" dirty="0" err="1">
                <a:solidFill>
                  <a:schemeClr val="tx2"/>
                </a:solidFill>
              </a:rPr>
              <a:t>dekriminalizujeme</a:t>
            </a:r>
            <a:r>
              <a:rPr lang="en-GB" sz="2000" dirty="0">
                <a:solidFill>
                  <a:schemeClr val="tx2"/>
                </a:solidFill>
              </a:rPr>
              <a:t> </a:t>
            </a:r>
            <a:r>
              <a:rPr lang="en-GB" sz="2000" dirty="0" err="1">
                <a:solidFill>
                  <a:schemeClr val="tx2"/>
                </a:solidFill>
              </a:rPr>
              <a:t>využívanie</a:t>
            </a:r>
            <a:r>
              <a:rPr lang="en-GB" sz="2000" dirty="0">
                <a:solidFill>
                  <a:schemeClr val="tx2"/>
                </a:solidFill>
              </a:rPr>
              <a:t> </a:t>
            </a:r>
            <a:r>
              <a:rPr lang="en-GB" sz="2000" dirty="0" err="1">
                <a:solidFill>
                  <a:schemeClr val="tx2"/>
                </a:solidFill>
              </a:rPr>
              <a:t>marihuany</a:t>
            </a:r>
            <a:r>
              <a:rPr lang="en-GB" sz="2000" dirty="0">
                <a:solidFill>
                  <a:schemeClr val="tx2"/>
                </a:solidFill>
              </a:rPr>
              <a:t> </a:t>
            </a:r>
            <a:r>
              <a:rPr lang="en-GB" sz="2000" dirty="0" err="1">
                <a:solidFill>
                  <a:schemeClr val="tx2"/>
                </a:solidFill>
              </a:rPr>
              <a:t>na</a:t>
            </a:r>
            <a:r>
              <a:rPr lang="en-GB" sz="2000" dirty="0">
                <a:solidFill>
                  <a:schemeClr val="tx2"/>
                </a:solidFill>
              </a:rPr>
              <a:t> </a:t>
            </a:r>
            <a:r>
              <a:rPr lang="en-GB" sz="2000" dirty="0" err="1">
                <a:solidFill>
                  <a:schemeClr val="tx2"/>
                </a:solidFill>
              </a:rPr>
              <a:t>medicínske</a:t>
            </a:r>
            <a:r>
              <a:rPr lang="en-GB" sz="2000" dirty="0">
                <a:solidFill>
                  <a:schemeClr val="tx2"/>
                </a:solidFill>
              </a:rPr>
              <a:t> </a:t>
            </a:r>
            <a:r>
              <a:rPr lang="en-GB" sz="2000" dirty="0" err="1">
                <a:solidFill>
                  <a:schemeClr val="tx2"/>
                </a:solidFill>
              </a:rPr>
              <a:t>účely</a:t>
            </a:r>
            <a:r>
              <a:rPr lang="en-GB" sz="2000" dirty="0">
                <a:solidFill>
                  <a:schemeClr val="tx2"/>
                </a:solidFill>
              </a:rPr>
              <a:t>, </a:t>
            </a:r>
            <a:r>
              <a:rPr lang="en-GB" sz="2000" dirty="0" err="1">
                <a:solidFill>
                  <a:schemeClr val="tx2"/>
                </a:solidFill>
              </a:rPr>
              <a:t>tak</a:t>
            </a:r>
            <a:r>
              <a:rPr lang="en-GB" sz="2000" dirty="0">
                <a:solidFill>
                  <a:schemeClr val="tx2"/>
                </a:solidFill>
              </a:rPr>
              <a:t> </a:t>
            </a:r>
            <a:r>
              <a:rPr lang="en-GB" sz="2000" dirty="0" err="1">
                <a:solidFill>
                  <a:schemeClr val="tx2"/>
                </a:solidFill>
              </a:rPr>
              <a:t>potom</a:t>
            </a:r>
            <a:r>
              <a:rPr lang="en-GB" sz="2000" dirty="0">
                <a:solidFill>
                  <a:schemeClr val="tx2"/>
                </a:solidFill>
              </a:rPr>
              <a:t> </a:t>
            </a:r>
            <a:r>
              <a:rPr lang="en-GB" sz="2000" dirty="0" err="1">
                <a:solidFill>
                  <a:schemeClr val="tx2"/>
                </a:solidFill>
              </a:rPr>
              <a:t>sa</a:t>
            </a:r>
            <a:r>
              <a:rPr lang="en-GB" sz="2000" dirty="0">
                <a:solidFill>
                  <a:schemeClr val="tx2"/>
                </a:solidFill>
              </a:rPr>
              <a:t> </a:t>
            </a:r>
            <a:r>
              <a:rPr lang="en-GB" sz="2000" dirty="0" err="1">
                <a:solidFill>
                  <a:schemeClr val="tx2"/>
                </a:solidFill>
              </a:rPr>
              <a:t>legalizuje</a:t>
            </a:r>
            <a:r>
              <a:rPr lang="en-GB" sz="2000" dirty="0">
                <a:solidFill>
                  <a:schemeClr val="tx2"/>
                </a:solidFill>
              </a:rPr>
              <a:t> marihuana </a:t>
            </a:r>
            <a:r>
              <a:rPr lang="en-GB" sz="2000" dirty="0" err="1">
                <a:solidFill>
                  <a:schemeClr val="tx2"/>
                </a:solidFill>
              </a:rPr>
              <a:t>aj</a:t>
            </a:r>
            <a:r>
              <a:rPr lang="en-GB" sz="2000" dirty="0">
                <a:solidFill>
                  <a:schemeClr val="tx2"/>
                </a:solidFill>
              </a:rPr>
              <a:t> </a:t>
            </a:r>
            <a:r>
              <a:rPr lang="en-GB" sz="2000" dirty="0" err="1">
                <a:solidFill>
                  <a:schemeClr val="tx2"/>
                </a:solidFill>
              </a:rPr>
              <a:t>na</a:t>
            </a:r>
            <a:r>
              <a:rPr lang="en-GB" sz="2000" dirty="0">
                <a:solidFill>
                  <a:schemeClr val="tx2"/>
                </a:solidFill>
              </a:rPr>
              <a:t> “</a:t>
            </a:r>
            <a:r>
              <a:rPr lang="en-GB" sz="2000" dirty="0" err="1">
                <a:solidFill>
                  <a:schemeClr val="tx2"/>
                </a:solidFill>
              </a:rPr>
              <a:t>bežné</a:t>
            </a:r>
            <a:r>
              <a:rPr lang="en-GB" sz="2000" dirty="0">
                <a:solidFill>
                  <a:schemeClr val="tx2"/>
                </a:solidFill>
              </a:rPr>
              <a:t> </a:t>
            </a:r>
            <a:r>
              <a:rPr lang="en-GB" sz="2000" dirty="0" err="1">
                <a:solidFill>
                  <a:schemeClr val="tx2"/>
                </a:solidFill>
              </a:rPr>
              <a:t>užívanie</a:t>
            </a:r>
            <a:r>
              <a:rPr lang="en-GB" sz="2000" dirty="0">
                <a:solidFill>
                  <a:schemeClr val="tx2"/>
                </a:solidFill>
              </a:rPr>
              <a:t>” a </a:t>
            </a:r>
            <a:r>
              <a:rPr lang="en-GB" sz="2000" dirty="0" err="1">
                <a:solidFill>
                  <a:schemeClr val="tx2"/>
                </a:solidFill>
              </a:rPr>
              <a:t>nakoniec</a:t>
            </a:r>
            <a:r>
              <a:rPr lang="en-GB" sz="2000" dirty="0">
                <a:solidFill>
                  <a:schemeClr val="tx2"/>
                </a:solidFill>
              </a:rPr>
              <a:t> </a:t>
            </a:r>
            <a:r>
              <a:rPr lang="en-GB" sz="2000" dirty="0" err="1">
                <a:solidFill>
                  <a:schemeClr val="tx2"/>
                </a:solidFill>
              </a:rPr>
              <a:t>sa</a:t>
            </a:r>
            <a:r>
              <a:rPr lang="en-GB" sz="2000" dirty="0">
                <a:solidFill>
                  <a:schemeClr val="tx2"/>
                </a:solidFill>
              </a:rPr>
              <a:t> </a:t>
            </a:r>
            <a:r>
              <a:rPr lang="en-GB" sz="2000" dirty="0" err="1">
                <a:solidFill>
                  <a:schemeClr val="tx2"/>
                </a:solidFill>
              </a:rPr>
              <a:t>povolia</a:t>
            </a:r>
            <a:r>
              <a:rPr lang="en-GB" sz="2000" dirty="0">
                <a:solidFill>
                  <a:schemeClr val="tx2"/>
                </a:solidFill>
              </a:rPr>
              <a:t> všetky </a:t>
            </a:r>
            <a:r>
              <a:rPr lang="en-GB" sz="2000" dirty="0" err="1">
                <a:solidFill>
                  <a:schemeClr val="tx2"/>
                </a:solidFill>
              </a:rPr>
              <a:t>drogy</a:t>
            </a:r>
            <a:r>
              <a:rPr lang="en-GB" sz="2000" dirty="0">
                <a:solidFill>
                  <a:schemeClr val="tx2"/>
                </a:solidFill>
              </a:rPr>
              <a:t> a </a:t>
            </a:r>
            <a:r>
              <a:rPr lang="en-GB" sz="2000" dirty="0" err="1">
                <a:solidFill>
                  <a:schemeClr val="tx2"/>
                </a:solidFill>
              </a:rPr>
              <a:t>všade</a:t>
            </a:r>
            <a:r>
              <a:rPr lang="en-GB" sz="2000" dirty="0">
                <a:solidFill>
                  <a:schemeClr val="tx2"/>
                </a:solidFill>
              </a:rPr>
              <a:t> </a:t>
            </a:r>
            <a:r>
              <a:rPr lang="en-GB" sz="2000" dirty="0" err="1">
                <a:solidFill>
                  <a:schemeClr val="tx2"/>
                </a:solidFill>
              </a:rPr>
              <a:t>na</a:t>
            </a:r>
            <a:r>
              <a:rPr lang="en-GB" sz="2000" dirty="0">
                <a:solidFill>
                  <a:schemeClr val="tx2"/>
                </a:solidFill>
              </a:rPr>
              <a:t> </a:t>
            </a:r>
            <a:r>
              <a:rPr lang="en-GB" sz="2000" dirty="0" err="1">
                <a:solidFill>
                  <a:schemeClr val="tx2"/>
                </a:solidFill>
              </a:rPr>
              <a:t>uliciach</a:t>
            </a:r>
            <a:r>
              <a:rPr lang="en-GB" sz="2000" dirty="0">
                <a:solidFill>
                  <a:schemeClr val="tx2"/>
                </a:solidFill>
              </a:rPr>
              <a:t> </a:t>
            </a:r>
            <a:r>
              <a:rPr lang="en-GB" sz="2000" dirty="0" err="1">
                <a:solidFill>
                  <a:schemeClr val="tx2"/>
                </a:solidFill>
              </a:rPr>
              <a:t>budú</a:t>
            </a:r>
            <a:r>
              <a:rPr lang="en-GB" sz="2000" dirty="0">
                <a:solidFill>
                  <a:schemeClr val="tx2"/>
                </a:solidFill>
              </a:rPr>
              <a:t> </a:t>
            </a:r>
            <a:r>
              <a:rPr lang="en-GB" sz="2000" dirty="0" err="1">
                <a:solidFill>
                  <a:schemeClr val="tx2"/>
                </a:solidFill>
              </a:rPr>
              <a:t>závislí</a:t>
            </a:r>
            <a:r>
              <a:rPr lang="en-GB" sz="2000" dirty="0">
                <a:solidFill>
                  <a:schemeClr val="tx2"/>
                </a:solidFill>
              </a:rPr>
              <a:t> </a:t>
            </a:r>
            <a:r>
              <a:rPr lang="en-GB" sz="2000" dirty="0" err="1">
                <a:solidFill>
                  <a:schemeClr val="tx2"/>
                </a:solidFill>
              </a:rPr>
              <a:t>ľudia</a:t>
            </a:r>
            <a:r>
              <a:rPr lang="en-GB" sz="2000" dirty="0">
                <a:solidFill>
                  <a:schemeClr val="tx2"/>
                </a:solidFill>
              </a:rPr>
              <a:t>, s </a:t>
            </a:r>
            <a:r>
              <a:rPr lang="en-GB" sz="2000" dirty="0" err="1">
                <a:solidFill>
                  <a:schemeClr val="tx2"/>
                </a:solidFill>
              </a:rPr>
              <a:t>ktorými</a:t>
            </a:r>
            <a:r>
              <a:rPr lang="en-GB" sz="2000" dirty="0">
                <a:solidFill>
                  <a:schemeClr val="tx2"/>
                </a:solidFill>
              </a:rPr>
              <a:t> </a:t>
            </a:r>
            <a:r>
              <a:rPr lang="en-GB" sz="2000" dirty="0" err="1">
                <a:solidFill>
                  <a:schemeClr val="tx2"/>
                </a:solidFill>
              </a:rPr>
              <a:t>si</a:t>
            </a:r>
            <a:r>
              <a:rPr lang="en-GB" sz="2000" dirty="0">
                <a:solidFill>
                  <a:schemeClr val="tx2"/>
                </a:solidFill>
              </a:rPr>
              <a:t> </a:t>
            </a:r>
            <a:r>
              <a:rPr lang="en-GB" sz="2000" dirty="0" err="1">
                <a:solidFill>
                  <a:schemeClr val="tx2"/>
                </a:solidFill>
              </a:rPr>
              <a:t>nebudeme</a:t>
            </a:r>
            <a:r>
              <a:rPr lang="en-GB" sz="2000" dirty="0">
                <a:solidFill>
                  <a:schemeClr val="tx2"/>
                </a:solidFill>
              </a:rPr>
              <a:t> </a:t>
            </a:r>
            <a:r>
              <a:rPr lang="en-GB" sz="2000" dirty="0" err="1">
                <a:solidFill>
                  <a:schemeClr val="tx2"/>
                </a:solidFill>
              </a:rPr>
              <a:t>dať</a:t>
            </a:r>
            <a:r>
              <a:rPr lang="en-GB" sz="2000" dirty="0">
                <a:solidFill>
                  <a:schemeClr val="tx2"/>
                </a:solidFill>
              </a:rPr>
              <a:t> </a:t>
            </a:r>
            <a:r>
              <a:rPr lang="en-GB" sz="2000" dirty="0" err="1">
                <a:solidFill>
                  <a:schemeClr val="tx2"/>
                </a:solidFill>
              </a:rPr>
              <a:t>vedieť</a:t>
            </a:r>
            <a:r>
              <a:rPr lang="en-GB" sz="2000" dirty="0">
                <a:solidFill>
                  <a:schemeClr val="tx2"/>
                </a:solidFill>
              </a:rPr>
              <a:t> </a:t>
            </a:r>
            <a:r>
              <a:rPr lang="en-GB" sz="2000" dirty="0" err="1">
                <a:solidFill>
                  <a:schemeClr val="tx2"/>
                </a:solidFill>
              </a:rPr>
              <a:t>rady</a:t>
            </a:r>
            <a:r>
              <a:rPr lang="en-GB" sz="2000" dirty="0">
                <a:solidFill>
                  <a:schemeClr val="tx2"/>
                </a:solidFill>
              </a:rPr>
              <a:t>. </a:t>
            </a:r>
          </a:p>
          <a:p>
            <a:endParaRPr lang="en-GB" sz="2000" dirty="0">
              <a:solidFill>
                <a:schemeClr val="tx2"/>
              </a:solidFill>
            </a:endParaRPr>
          </a:p>
          <a:p>
            <a:r>
              <a:rPr lang="en-GB" sz="2000" dirty="0" err="1">
                <a:solidFill>
                  <a:schemeClr val="tx2"/>
                </a:solidFill>
              </a:rPr>
              <a:t>Opozícia</a:t>
            </a:r>
            <a:r>
              <a:rPr lang="en-GB" sz="2000" dirty="0">
                <a:solidFill>
                  <a:schemeClr val="tx2"/>
                </a:solidFill>
              </a:rPr>
              <a:t> </a:t>
            </a:r>
            <a:r>
              <a:rPr lang="en-GB" sz="2000" dirty="0" err="1">
                <a:solidFill>
                  <a:schemeClr val="tx2"/>
                </a:solidFill>
              </a:rPr>
              <a:t>tvrdí</a:t>
            </a:r>
            <a:r>
              <a:rPr lang="en-GB" sz="2000" dirty="0">
                <a:solidFill>
                  <a:schemeClr val="tx2"/>
                </a:solidFill>
              </a:rPr>
              <a:t>, </a:t>
            </a:r>
            <a:r>
              <a:rPr lang="en-GB" sz="2000" dirty="0" err="1">
                <a:solidFill>
                  <a:schemeClr val="tx2"/>
                </a:solidFill>
              </a:rPr>
              <a:t>že</a:t>
            </a:r>
            <a:r>
              <a:rPr lang="en-GB" sz="2000" dirty="0">
                <a:solidFill>
                  <a:schemeClr val="tx2"/>
                </a:solidFill>
              </a:rPr>
              <a:t> by </a:t>
            </a:r>
            <a:r>
              <a:rPr lang="en-GB" sz="2000" dirty="0" err="1">
                <a:solidFill>
                  <a:schemeClr val="tx2"/>
                </a:solidFill>
              </a:rPr>
              <a:t>sme</a:t>
            </a:r>
            <a:r>
              <a:rPr lang="en-GB" sz="2000" dirty="0">
                <a:solidFill>
                  <a:schemeClr val="tx2"/>
                </a:solidFill>
              </a:rPr>
              <a:t> </a:t>
            </a:r>
            <a:r>
              <a:rPr lang="en-GB" sz="2000" dirty="0" err="1">
                <a:solidFill>
                  <a:schemeClr val="tx2"/>
                </a:solidFill>
              </a:rPr>
              <a:t>mali</a:t>
            </a:r>
            <a:r>
              <a:rPr lang="en-GB" sz="2000" dirty="0">
                <a:solidFill>
                  <a:schemeClr val="tx2"/>
                </a:solidFill>
              </a:rPr>
              <a:t> </a:t>
            </a:r>
            <a:r>
              <a:rPr lang="en-GB" sz="2000" dirty="0" err="1">
                <a:solidFill>
                  <a:schemeClr val="tx2"/>
                </a:solidFill>
              </a:rPr>
              <a:t>dávať</a:t>
            </a:r>
            <a:r>
              <a:rPr lang="en-GB" sz="2000" dirty="0">
                <a:solidFill>
                  <a:schemeClr val="tx2"/>
                </a:solidFill>
              </a:rPr>
              <a:t> </a:t>
            </a:r>
            <a:r>
              <a:rPr lang="en-GB" sz="2000" dirty="0" err="1">
                <a:solidFill>
                  <a:schemeClr val="tx2"/>
                </a:solidFill>
              </a:rPr>
              <a:t>viacej</a:t>
            </a:r>
            <a:r>
              <a:rPr lang="en-GB" sz="2000" dirty="0">
                <a:solidFill>
                  <a:schemeClr val="tx2"/>
                </a:solidFill>
              </a:rPr>
              <a:t> </a:t>
            </a:r>
            <a:r>
              <a:rPr lang="en-GB" sz="2000" dirty="0" err="1">
                <a:solidFill>
                  <a:schemeClr val="tx2"/>
                </a:solidFill>
              </a:rPr>
              <a:t>peňazí</a:t>
            </a:r>
            <a:r>
              <a:rPr lang="en-GB" sz="2000" dirty="0">
                <a:solidFill>
                  <a:schemeClr val="tx2"/>
                </a:solidFill>
              </a:rPr>
              <a:t> </a:t>
            </a:r>
            <a:r>
              <a:rPr lang="en-GB" sz="2000" dirty="0" err="1">
                <a:solidFill>
                  <a:schemeClr val="tx2"/>
                </a:solidFill>
              </a:rPr>
              <a:t>na</a:t>
            </a:r>
            <a:r>
              <a:rPr lang="en-GB" sz="2000" dirty="0">
                <a:solidFill>
                  <a:schemeClr val="tx2"/>
                </a:solidFill>
              </a:rPr>
              <a:t> </a:t>
            </a:r>
            <a:r>
              <a:rPr lang="en-GB" sz="2000" dirty="0" err="1">
                <a:solidFill>
                  <a:schemeClr val="tx2"/>
                </a:solidFill>
              </a:rPr>
              <a:t>rozvoj</a:t>
            </a:r>
            <a:r>
              <a:rPr lang="en-GB" sz="2000" dirty="0">
                <a:solidFill>
                  <a:schemeClr val="tx2"/>
                </a:solidFill>
              </a:rPr>
              <a:t> </a:t>
            </a:r>
            <a:r>
              <a:rPr lang="en-GB" sz="2000" dirty="0" err="1">
                <a:solidFill>
                  <a:schemeClr val="tx2"/>
                </a:solidFill>
              </a:rPr>
              <a:t>chudobných</a:t>
            </a:r>
            <a:r>
              <a:rPr lang="en-GB" sz="2000" dirty="0">
                <a:solidFill>
                  <a:schemeClr val="tx2"/>
                </a:solidFill>
              </a:rPr>
              <a:t> </a:t>
            </a:r>
            <a:r>
              <a:rPr lang="en-GB" sz="2000" dirty="0" err="1">
                <a:solidFill>
                  <a:schemeClr val="tx2"/>
                </a:solidFill>
              </a:rPr>
              <a:t>regiónov</a:t>
            </a:r>
            <a:r>
              <a:rPr lang="en-GB" sz="2000" dirty="0">
                <a:solidFill>
                  <a:schemeClr val="tx2"/>
                </a:solidFill>
              </a:rPr>
              <a:t> ale </a:t>
            </a:r>
            <a:r>
              <a:rPr lang="en-GB" sz="2000" dirty="0" err="1">
                <a:solidFill>
                  <a:schemeClr val="tx2"/>
                </a:solidFill>
              </a:rPr>
              <a:t>oni</a:t>
            </a:r>
            <a:r>
              <a:rPr lang="en-GB" sz="2000" dirty="0">
                <a:solidFill>
                  <a:schemeClr val="tx2"/>
                </a:solidFill>
              </a:rPr>
              <a:t> </a:t>
            </a:r>
            <a:r>
              <a:rPr lang="en-GB" sz="2000" dirty="0" err="1">
                <a:solidFill>
                  <a:schemeClr val="tx2"/>
                </a:solidFill>
              </a:rPr>
              <a:t>sami</a:t>
            </a:r>
            <a:r>
              <a:rPr lang="en-GB" sz="2000" dirty="0">
                <a:solidFill>
                  <a:schemeClr val="tx2"/>
                </a:solidFill>
              </a:rPr>
              <a:t> </a:t>
            </a:r>
            <a:r>
              <a:rPr lang="en-GB" sz="2000" dirty="0" err="1">
                <a:solidFill>
                  <a:schemeClr val="tx2"/>
                </a:solidFill>
              </a:rPr>
              <a:t>sú</a:t>
            </a:r>
            <a:r>
              <a:rPr lang="en-GB" sz="2000" dirty="0">
                <a:solidFill>
                  <a:schemeClr val="tx2"/>
                </a:solidFill>
              </a:rPr>
              <a:t> z </a:t>
            </a:r>
            <a:r>
              <a:rPr lang="en-GB" sz="2000" dirty="0" err="1">
                <a:solidFill>
                  <a:schemeClr val="tx2"/>
                </a:solidFill>
              </a:rPr>
              <a:t>bohatého</a:t>
            </a:r>
            <a:r>
              <a:rPr lang="en-GB" sz="2000" dirty="0">
                <a:solidFill>
                  <a:schemeClr val="tx2"/>
                </a:solidFill>
              </a:rPr>
              <a:t> </a:t>
            </a:r>
            <a:r>
              <a:rPr lang="en-GB" sz="2000" dirty="0" err="1">
                <a:solidFill>
                  <a:schemeClr val="tx2"/>
                </a:solidFill>
              </a:rPr>
              <a:t>hlavného</a:t>
            </a:r>
            <a:r>
              <a:rPr lang="en-GB" sz="2000" dirty="0">
                <a:solidFill>
                  <a:schemeClr val="tx2"/>
                </a:solidFill>
              </a:rPr>
              <a:t> </a:t>
            </a:r>
            <a:r>
              <a:rPr lang="en-GB" sz="2000" dirty="0" err="1">
                <a:solidFill>
                  <a:schemeClr val="tx2"/>
                </a:solidFill>
              </a:rPr>
              <a:t>mesta</a:t>
            </a:r>
            <a:r>
              <a:rPr lang="en-GB" sz="2000" dirty="0">
                <a:solidFill>
                  <a:schemeClr val="tx2"/>
                </a:solidFill>
              </a:rPr>
              <a:t>, </a:t>
            </a:r>
            <a:r>
              <a:rPr lang="en-GB" sz="2000" dirty="0" err="1">
                <a:solidFill>
                  <a:schemeClr val="tx2"/>
                </a:solidFill>
              </a:rPr>
              <a:t>takže</a:t>
            </a:r>
            <a:r>
              <a:rPr lang="en-GB" sz="2000" dirty="0">
                <a:solidFill>
                  <a:schemeClr val="tx2"/>
                </a:solidFill>
              </a:rPr>
              <a:t> </a:t>
            </a:r>
            <a:r>
              <a:rPr lang="en-GB" sz="2000" dirty="0" err="1">
                <a:solidFill>
                  <a:schemeClr val="tx2"/>
                </a:solidFill>
              </a:rPr>
              <a:t>sa</a:t>
            </a:r>
            <a:r>
              <a:rPr lang="en-GB" sz="2000" dirty="0">
                <a:solidFill>
                  <a:schemeClr val="tx2"/>
                </a:solidFill>
              </a:rPr>
              <a:t> </a:t>
            </a:r>
            <a:r>
              <a:rPr lang="en-GB" sz="2000" dirty="0" err="1">
                <a:solidFill>
                  <a:schemeClr val="tx2"/>
                </a:solidFill>
              </a:rPr>
              <a:t>im</a:t>
            </a:r>
            <a:r>
              <a:rPr lang="en-GB" sz="2000" dirty="0">
                <a:solidFill>
                  <a:schemeClr val="tx2"/>
                </a:solidFill>
              </a:rPr>
              <a:t> </a:t>
            </a:r>
            <a:r>
              <a:rPr lang="en-GB" sz="2000" dirty="0" err="1">
                <a:solidFill>
                  <a:schemeClr val="tx2"/>
                </a:solidFill>
              </a:rPr>
              <a:t>nedá</a:t>
            </a:r>
            <a:r>
              <a:rPr lang="en-GB" sz="2000" dirty="0">
                <a:solidFill>
                  <a:schemeClr val="tx2"/>
                </a:solidFill>
              </a:rPr>
              <a:t> </a:t>
            </a:r>
            <a:r>
              <a:rPr lang="en-GB" sz="2000" dirty="0" err="1">
                <a:solidFill>
                  <a:schemeClr val="tx2"/>
                </a:solidFill>
              </a:rPr>
              <a:t>veriť</a:t>
            </a:r>
            <a:r>
              <a:rPr lang="en-GB" sz="2000" dirty="0">
                <a:solidFill>
                  <a:schemeClr val="tx2"/>
                </a:solidFill>
              </a:rPr>
              <a:t> </a:t>
            </a:r>
            <a:r>
              <a:rPr lang="en-GB" sz="2000" dirty="0" err="1">
                <a:solidFill>
                  <a:schemeClr val="tx2"/>
                </a:solidFill>
              </a:rPr>
              <a:t>lebo</a:t>
            </a:r>
            <a:r>
              <a:rPr lang="en-GB" sz="2000" dirty="0">
                <a:solidFill>
                  <a:schemeClr val="tx2"/>
                </a:solidFill>
              </a:rPr>
              <a:t> </a:t>
            </a:r>
            <a:r>
              <a:rPr lang="en-GB" sz="2000" dirty="0" err="1">
                <a:solidFill>
                  <a:schemeClr val="tx2"/>
                </a:solidFill>
              </a:rPr>
              <a:t>nič</a:t>
            </a:r>
            <a:r>
              <a:rPr lang="en-GB" sz="2000" dirty="0">
                <a:solidFill>
                  <a:schemeClr val="tx2"/>
                </a:solidFill>
              </a:rPr>
              <a:t> </a:t>
            </a:r>
            <a:r>
              <a:rPr lang="en-GB" sz="2000" dirty="0" err="1">
                <a:solidFill>
                  <a:schemeClr val="tx2"/>
                </a:solidFill>
              </a:rPr>
              <a:t>nevedia</a:t>
            </a:r>
            <a:r>
              <a:rPr lang="en-GB" sz="2000" dirty="0">
                <a:solidFill>
                  <a:schemeClr val="tx2"/>
                </a:solidFill>
              </a:rPr>
              <a:t> o </a:t>
            </a:r>
            <a:r>
              <a:rPr lang="en-GB" sz="2000" dirty="0" err="1">
                <a:solidFill>
                  <a:schemeClr val="tx2"/>
                </a:solidFill>
              </a:rPr>
              <a:t>živote</a:t>
            </a:r>
            <a:r>
              <a:rPr lang="en-GB" sz="2000" dirty="0">
                <a:solidFill>
                  <a:schemeClr val="tx2"/>
                </a:solidFill>
              </a:rPr>
              <a:t> v </a:t>
            </a:r>
            <a:r>
              <a:rPr lang="en-GB" sz="2000" dirty="0" err="1">
                <a:solidFill>
                  <a:schemeClr val="tx2"/>
                </a:solidFill>
              </a:rPr>
              <a:t>chudobe</a:t>
            </a:r>
            <a:r>
              <a:rPr lang="en-GB" sz="2000" dirty="0">
                <a:solidFill>
                  <a:schemeClr val="tx2"/>
                </a:solidFill>
              </a:rPr>
              <a:t>. </a:t>
            </a:r>
          </a:p>
          <a:p>
            <a:endParaRPr lang="en-GB" sz="2000" dirty="0">
              <a:solidFill>
                <a:schemeClr val="tx2"/>
              </a:solidFill>
            </a:endParaRPr>
          </a:p>
          <a:p>
            <a:r>
              <a:rPr lang="en-GB" sz="2000" dirty="0">
                <a:solidFill>
                  <a:schemeClr val="tx2"/>
                </a:solidFill>
              </a:rPr>
              <a:t>Bola </a:t>
            </a:r>
            <a:r>
              <a:rPr lang="en-GB" sz="2000" dirty="0" err="1">
                <a:solidFill>
                  <a:schemeClr val="tx2"/>
                </a:solidFill>
              </a:rPr>
              <a:t>som</a:t>
            </a:r>
            <a:r>
              <a:rPr lang="en-GB" sz="2000" dirty="0">
                <a:solidFill>
                  <a:schemeClr val="tx2"/>
                </a:solidFill>
              </a:rPr>
              <a:t> </a:t>
            </a:r>
            <a:r>
              <a:rPr lang="en-GB" sz="2000" dirty="0" err="1">
                <a:solidFill>
                  <a:schemeClr val="tx2"/>
                </a:solidFill>
              </a:rPr>
              <a:t>na</a:t>
            </a:r>
            <a:r>
              <a:rPr lang="en-GB" sz="2000" dirty="0">
                <a:solidFill>
                  <a:schemeClr val="tx2"/>
                </a:solidFill>
              </a:rPr>
              <a:t> </a:t>
            </a:r>
            <a:r>
              <a:rPr lang="en-GB" sz="2000" dirty="0" err="1">
                <a:solidFill>
                  <a:schemeClr val="tx2"/>
                </a:solidFill>
              </a:rPr>
              <a:t>dovolenke</a:t>
            </a:r>
            <a:r>
              <a:rPr lang="en-GB" sz="2000" dirty="0">
                <a:solidFill>
                  <a:schemeClr val="tx2"/>
                </a:solidFill>
              </a:rPr>
              <a:t> v </a:t>
            </a:r>
            <a:r>
              <a:rPr lang="en-GB" sz="2000" dirty="0" err="1">
                <a:solidFill>
                  <a:schemeClr val="tx2"/>
                </a:solidFill>
              </a:rPr>
              <a:t>Grécku</a:t>
            </a:r>
            <a:r>
              <a:rPr lang="en-GB" sz="2000" dirty="0">
                <a:solidFill>
                  <a:schemeClr val="tx2"/>
                </a:solidFill>
              </a:rPr>
              <a:t> a </a:t>
            </a:r>
            <a:r>
              <a:rPr lang="en-GB" sz="2000" dirty="0" err="1">
                <a:solidFill>
                  <a:schemeClr val="tx2"/>
                </a:solidFill>
              </a:rPr>
              <a:t>videla</a:t>
            </a:r>
            <a:r>
              <a:rPr lang="en-GB" sz="2000" dirty="0">
                <a:solidFill>
                  <a:schemeClr val="tx2"/>
                </a:solidFill>
              </a:rPr>
              <a:t> </a:t>
            </a:r>
            <a:r>
              <a:rPr lang="en-GB" sz="2000" dirty="0" err="1">
                <a:solidFill>
                  <a:schemeClr val="tx2"/>
                </a:solidFill>
              </a:rPr>
              <a:t>som</a:t>
            </a:r>
            <a:r>
              <a:rPr lang="en-GB" sz="2000" dirty="0">
                <a:solidFill>
                  <a:schemeClr val="tx2"/>
                </a:solidFill>
              </a:rPr>
              <a:t> </a:t>
            </a:r>
            <a:r>
              <a:rPr lang="en-GB" sz="2000" dirty="0" err="1">
                <a:solidFill>
                  <a:schemeClr val="tx2"/>
                </a:solidFill>
              </a:rPr>
              <a:t>ako</a:t>
            </a:r>
            <a:r>
              <a:rPr lang="en-GB" sz="2000" dirty="0">
                <a:solidFill>
                  <a:schemeClr val="tx2"/>
                </a:solidFill>
              </a:rPr>
              <a:t> </a:t>
            </a:r>
            <a:r>
              <a:rPr lang="en-GB" sz="2000" dirty="0" err="1">
                <a:solidFill>
                  <a:schemeClr val="tx2"/>
                </a:solidFill>
              </a:rPr>
              <a:t>veľmi</a:t>
            </a:r>
            <a:r>
              <a:rPr lang="en-GB" sz="2000" dirty="0">
                <a:solidFill>
                  <a:schemeClr val="tx2"/>
                </a:solidFill>
              </a:rPr>
              <a:t> </a:t>
            </a:r>
            <a:r>
              <a:rPr lang="en-GB" sz="2000" dirty="0" err="1">
                <a:solidFill>
                  <a:schemeClr val="tx2"/>
                </a:solidFill>
              </a:rPr>
              <a:t>leniví</a:t>
            </a:r>
            <a:r>
              <a:rPr lang="en-GB" sz="2000" dirty="0">
                <a:solidFill>
                  <a:schemeClr val="tx2"/>
                </a:solidFill>
              </a:rPr>
              <a:t> </a:t>
            </a:r>
            <a:r>
              <a:rPr lang="en-GB" sz="2000" dirty="0" err="1">
                <a:solidFill>
                  <a:schemeClr val="tx2"/>
                </a:solidFill>
              </a:rPr>
              <a:t>boli</a:t>
            </a:r>
            <a:r>
              <a:rPr lang="en-GB" sz="2000" dirty="0">
                <a:solidFill>
                  <a:schemeClr val="tx2"/>
                </a:solidFill>
              </a:rPr>
              <a:t> </a:t>
            </a:r>
            <a:r>
              <a:rPr lang="en-GB" sz="2000" dirty="0" err="1">
                <a:solidFill>
                  <a:schemeClr val="tx2"/>
                </a:solidFill>
              </a:rPr>
              <a:t>moji</a:t>
            </a:r>
            <a:r>
              <a:rPr lang="en-GB" sz="2000" dirty="0">
                <a:solidFill>
                  <a:schemeClr val="tx2"/>
                </a:solidFill>
              </a:rPr>
              <a:t> </a:t>
            </a:r>
            <a:r>
              <a:rPr lang="en-GB" sz="2000" dirty="0" err="1">
                <a:solidFill>
                  <a:schemeClr val="tx2"/>
                </a:solidFill>
              </a:rPr>
              <a:t>grécki</a:t>
            </a:r>
            <a:r>
              <a:rPr lang="en-GB" sz="2000" dirty="0">
                <a:solidFill>
                  <a:schemeClr val="tx2"/>
                </a:solidFill>
              </a:rPr>
              <a:t> </a:t>
            </a:r>
            <a:r>
              <a:rPr lang="en-GB" sz="2000" dirty="0" err="1">
                <a:solidFill>
                  <a:schemeClr val="tx2"/>
                </a:solidFill>
              </a:rPr>
              <a:t>susedia</a:t>
            </a:r>
            <a:r>
              <a:rPr lang="en-GB" sz="2000" dirty="0">
                <a:solidFill>
                  <a:schemeClr val="tx2"/>
                </a:solidFill>
              </a:rPr>
              <a:t>. </a:t>
            </a:r>
            <a:r>
              <a:rPr lang="en-GB" sz="2000" dirty="0" err="1">
                <a:solidFill>
                  <a:schemeClr val="tx2"/>
                </a:solidFill>
              </a:rPr>
              <a:t>Celý</a:t>
            </a:r>
            <a:r>
              <a:rPr lang="en-GB" sz="2000" dirty="0">
                <a:solidFill>
                  <a:schemeClr val="tx2"/>
                </a:solidFill>
              </a:rPr>
              <a:t> </a:t>
            </a:r>
            <a:r>
              <a:rPr lang="en-GB" sz="2000" dirty="0" err="1">
                <a:solidFill>
                  <a:schemeClr val="tx2"/>
                </a:solidFill>
              </a:rPr>
              <a:t>deň</a:t>
            </a:r>
            <a:r>
              <a:rPr lang="en-GB" sz="2000" dirty="0">
                <a:solidFill>
                  <a:schemeClr val="tx2"/>
                </a:solidFill>
              </a:rPr>
              <a:t> </a:t>
            </a:r>
            <a:r>
              <a:rPr lang="en-GB" sz="2000" dirty="0" err="1">
                <a:solidFill>
                  <a:schemeClr val="tx2"/>
                </a:solidFill>
              </a:rPr>
              <a:t>len</a:t>
            </a:r>
            <a:r>
              <a:rPr lang="en-GB" sz="2000" dirty="0">
                <a:solidFill>
                  <a:schemeClr val="tx2"/>
                </a:solidFill>
              </a:rPr>
              <a:t> </a:t>
            </a:r>
            <a:r>
              <a:rPr lang="en-GB" sz="2000" dirty="0" err="1">
                <a:solidFill>
                  <a:schemeClr val="tx2"/>
                </a:solidFill>
              </a:rPr>
              <a:t>popíjali</a:t>
            </a:r>
            <a:r>
              <a:rPr lang="en-GB" sz="2000" dirty="0">
                <a:solidFill>
                  <a:schemeClr val="tx2"/>
                </a:solidFill>
              </a:rPr>
              <a:t> </a:t>
            </a:r>
            <a:r>
              <a:rPr lang="en-GB" sz="2000" dirty="0" err="1">
                <a:solidFill>
                  <a:schemeClr val="tx2"/>
                </a:solidFill>
              </a:rPr>
              <a:t>kávu</a:t>
            </a:r>
            <a:r>
              <a:rPr lang="en-GB" sz="2000" dirty="0">
                <a:solidFill>
                  <a:schemeClr val="tx2"/>
                </a:solidFill>
              </a:rPr>
              <a:t> a </a:t>
            </a:r>
            <a:r>
              <a:rPr lang="en-GB" sz="2000" dirty="0" err="1">
                <a:solidFill>
                  <a:schemeClr val="tx2"/>
                </a:solidFill>
              </a:rPr>
              <a:t>nč</a:t>
            </a:r>
            <a:r>
              <a:rPr lang="en-GB" sz="2000" dirty="0">
                <a:solidFill>
                  <a:schemeClr val="tx2"/>
                </a:solidFill>
              </a:rPr>
              <a:t> </a:t>
            </a:r>
            <a:r>
              <a:rPr lang="en-GB" sz="2000" dirty="0" err="1">
                <a:solidFill>
                  <a:schemeClr val="tx2"/>
                </a:solidFill>
              </a:rPr>
              <a:t>nerobili</a:t>
            </a:r>
            <a:r>
              <a:rPr lang="en-GB" sz="2000" dirty="0">
                <a:solidFill>
                  <a:schemeClr val="tx2"/>
                </a:solidFill>
              </a:rPr>
              <a:t>, </a:t>
            </a:r>
            <a:r>
              <a:rPr lang="en-GB" sz="2000" dirty="0" err="1">
                <a:solidFill>
                  <a:schemeClr val="tx2"/>
                </a:solidFill>
              </a:rPr>
              <a:t>preto</a:t>
            </a:r>
            <a:r>
              <a:rPr lang="en-GB" sz="2000" dirty="0">
                <a:solidFill>
                  <a:schemeClr val="tx2"/>
                </a:solidFill>
              </a:rPr>
              <a:t> </a:t>
            </a:r>
            <a:r>
              <a:rPr lang="en-GB" sz="2000" dirty="0" err="1">
                <a:solidFill>
                  <a:schemeClr val="tx2"/>
                </a:solidFill>
              </a:rPr>
              <a:t>si</a:t>
            </a:r>
            <a:r>
              <a:rPr lang="en-GB" sz="2000" dirty="0">
                <a:solidFill>
                  <a:schemeClr val="tx2"/>
                </a:solidFill>
              </a:rPr>
              <a:t> </a:t>
            </a:r>
            <a:r>
              <a:rPr lang="en-GB" sz="2000" dirty="0" err="1">
                <a:solidFill>
                  <a:schemeClr val="tx2"/>
                </a:solidFill>
              </a:rPr>
              <a:t>myslím</a:t>
            </a:r>
            <a:r>
              <a:rPr lang="en-GB" sz="2000" dirty="0">
                <a:solidFill>
                  <a:schemeClr val="tx2"/>
                </a:solidFill>
              </a:rPr>
              <a:t>, </a:t>
            </a:r>
            <a:r>
              <a:rPr lang="en-GB" sz="2000" dirty="0" err="1">
                <a:solidFill>
                  <a:schemeClr val="tx2"/>
                </a:solidFill>
              </a:rPr>
              <a:t>že</a:t>
            </a:r>
            <a:r>
              <a:rPr lang="en-GB" sz="2000" dirty="0">
                <a:solidFill>
                  <a:schemeClr val="tx2"/>
                </a:solidFill>
              </a:rPr>
              <a:t> by </a:t>
            </a:r>
            <a:r>
              <a:rPr lang="en-GB" sz="2000" dirty="0" err="1">
                <a:solidFill>
                  <a:schemeClr val="tx2"/>
                </a:solidFill>
              </a:rPr>
              <a:t>sa</a:t>
            </a:r>
            <a:r>
              <a:rPr lang="en-GB" sz="2000" dirty="0">
                <a:solidFill>
                  <a:schemeClr val="tx2"/>
                </a:solidFill>
              </a:rPr>
              <a:t> </a:t>
            </a:r>
            <a:r>
              <a:rPr lang="en-GB" sz="2000" dirty="0" err="1">
                <a:solidFill>
                  <a:schemeClr val="tx2"/>
                </a:solidFill>
              </a:rPr>
              <a:t>Grécku</a:t>
            </a:r>
            <a:r>
              <a:rPr lang="en-GB" sz="2000" dirty="0">
                <a:solidFill>
                  <a:schemeClr val="tx2"/>
                </a:solidFill>
              </a:rPr>
              <a:t> </a:t>
            </a:r>
            <a:r>
              <a:rPr lang="en-GB" sz="2000" dirty="0" err="1">
                <a:solidFill>
                  <a:schemeClr val="tx2"/>
                </a:solidFill>
              </a:rPr>
              <a:t>nemalo</a:t>
            </a:r>
            <a:r>
              <a:rPr lang="en-GB" sz="2000" dirty="0">
                <a:solidFill>
                  <a:schemeClr val="tx2"/>
                </a:solidFill>
              </a:rPr>
              <a:t> </a:t>
            </a:r>
            <a:r>
              <a:rPr lang="en-GB" sz="2000" dirty="0" err="1">
                <a:solidFill>
                  <a:schemeClr val="tx2"/>
                </a:solidFill>
              </a:rPr>
              <a:t>finančne</a:t>
            </a:r>
            <a:r>
              <a:rPr lang="en-GB" sz="2000" dirty="0">
                <a:solidFill>
                  <a:schemeClr val="tx2"/>
                </a:solidFill>
              </a:rPr>
              <a:t> </a:t>
            </a:r>
            <a:r>
              <a:rPr lang="en-GB" sz="2000" dirty="0" err="1">
                <a:solidFill>
                  <a:schemeClr val="tx2"/>
                </a:solidFill>
              </a:rPr>
              <a:t>pomáhať</a:t>
            </a:r>
            <a:r>
              <a:rPr lang="en-GB" sz="2000" dirty="0">
                <a:solidFill>
                  <a:schemeClr val="tx2"/>
                </a:solidFill>
              </a:rPr>
              <a:t> </a:t>
            </a:r>
            <a:r>
              <a:rPr lang="en-GB" sz="2000" dirty="0" err="1">
                <a:solidFill>
                  <a:schemeClr val="tx2"/>
                </a:solidFill>
              </a:rPr>
              <a:t>lebo</a:t>
            </a:r>
            <a:r>
              <a:rPr lang="en-GB" sz="2000" dirty="0">
                <a:solidFill>
                  <a:schemeClr val="tx2"/>
                </a:solidFill>
              </a:rPr>
              <a:t> </a:t>
            </a:r>
            <a:r>
              <a:rPr lang="en-GB" sz="2000" dirty="0" err="1">
                <a:solidFill>
                  <a:schemeClr val="tx2"/>
                </a:solidFill>
              </a:rPr>
              <a:t>oni</a:t>
            </a:r>
            <a:r>
              <a:rPr lang="en-GB" sz="2000" dirty="0">
                <a:solidFill>
                  <a:schemeClr val="tx2"/>
                </a:solidFill>
              </a:rPr>
              <a:t> </a:t>
            </a:r>
            <a:r>
              <a:rPr lang="en-GB" sz="2000" dirty="0" err="1">
                <a:solidFill>
                  <a:schemeClr val="tx2"/>
                </a:solidFill>
              </a:rPr>
              <a:t>aj</a:t>
            </a:r>
            <a:r>
              <a:rPr lang="en-GB" sz="2000" dirty="0">
                <a:solidFill>
                  <a:schemeClr val="tx2"/>
                </a:solidFill>
              </a:rPr>
              <a:t> </a:t>
            </a:r>
            <a:r>
              <a:rPr lang="en-GB" sz="2000" dirty="0" err="1">
                <a:solidFill>
                  <a:schemeClr val="tx2"/>
                </a:solidFill>
              </a:rPr>
              <a:t>tak</a:t>
            </a:r>
            <a:r>
              <a:rPr lang="en-GB" sz="2000" dirty="0">
                <a:solidFill>
                  <a:schemeClr val="tx2"/>
                </a:solidFill>
              </a:rPr>
              <a:t> </a:t>
            </a:r>
            <a:r>
              <a:rPr lang="en-GB" sz="2000" dirty="0" err="1">
                <a:solidFill>
                  <a:schemeClr val="tx2"/>
                </a:solidFill>
              </a:rPr>
              <a:t>nevedia</a:t>
            </a:r>
            <a:r>
              <a:rPr lang="en-GB" sz="2000" dirty="0">
                <a:solidFill>
                  <a:schemeClr val="tx2"/>
                </a:solidFill>
              </a:rPr>
              <a:t> </a:t>
            </a:r>
            <a:r>
              <a:rPr lang="en-GB" sz="2000" dirty="0" err="1">
                <a:solidFill>
                  <a:schemeClr val="tx2"/>
                </a:solidFill>
              </a:rPr>
              <a:t>poriadne</a:t>
            </a:r>
            <a:r>
              <a:rPr lang="en-GB" sz="2000" dirty="0">
                <a:solidFill>
                  <a:schemeClr val="tx2"/>
                </a:solidFill>
              </a:rPr>
              <a:t> </a:t>
            </a:r>
            <a:r>
              <a:rPr lang="en-GB" sz="2000" dirty="0" err="1">
                <a:solidFill>
                  <a:schemeClr val="tx2"/>
                </a:solidFill>
              </a:rPr>
              <a:t>pracovať</a:t>
            </a:r>
            <a:r>
              <a:rPr lang="en-GB" sz="2000" dirty="0">
                <a:solidFill>
                  <a:schemeClr val="tx2"/>
                </a:solidFill>
              </a:rPr>
              <a:t>. </a:t>
            </a:r>
            <a:endParaRPr lang="sk-SK" sz="2000" dirty="0">
              <a:solidFill>
                <a:schemeClr val="tx2"/>
              </a:solidFill>
            </a:endParaRPr>
          </a:p>
          <a:p>
            <a:endParaRPr lang="sk-SK" dirty="0"/>
          </a:p>
          <a:p>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26" y="2257572"/>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353" y="3562951"/>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9726" y="4696966"/>
            <a:ext cx="543600" cy="543600"/>
          </a:xfrm>
          <a:prstGeom prst="rect">
            <a:avLst/>
          </a:prstGeom>
        </p:spPr>
      </p:pic>
      <p:sp>
        <p:nvSpPr>
          <p:cNvPr id="10" name="TextBox 9">
            <a:extLst>
              <a:ext uri="{FF2B5EF4-FFF2-40B4-BE49-F238E27FC236}">
                <a16:creationId xmlns:a16="http://schemas.microsoft.com/office/drawing/2014/main" id="{C91F7E74-C77C-2BEC-23B9-BD7DC14648F1}"/>
              </a:ext>
            </a:extLst>
          </p:cNvPr>
          <p:cNvSpPr txBox="1"/>
          <p:nvPr/>
        </p:nvSpPr>
        <p:spPr>
          <a:xfrm>
            <a:off x="4899788" y="413344"/>
            <a:ext cx="2733964" cy="1477328"/>
          </a:xfrm>
          <a:prstGeom prst="rect">
            <a:avLst/>
          </a:prstGeom>
          <a:noFill/>
        </p:spPr>
        <p:txBody>
          <a:bodyPr wrap="square">
            <a:spAutoFit/>
          </a:bodyPr>
          <a:lstStyle/>
          <a:p>
            <a:r>
              <a:rPr lang="en-GB" sz="1800" b="1" dirty="0" err="1">
                <a:solidFill>
                  <a:schemeClr val="tx2"/>
                </a:solidFill>
              </a:rPr>
              <a:t>Klzký</a:t>
            </a:r>
            <a:r>
              <a:rPr lang="en-GB" sz="1800" b="1" dirty="0">
                <a:solidFill>
                  <a:schemeClr val="tx2"/>
                </a:solidFill>
              </a:rPr>
              <a:t> </a:t>
            </a:r>
            <a:r>
              <a:rPr lang="en-GB" sz="1800" b="1" dirty="0" err="1">
                <a:solidFill>
                  <a:schemeClr val="tx2"/>
                </a:solidFill>
              </a:rPr>
              <a:t>svah</a:t>
            </a:r>
            <a:r>
              <a:rPr lang="en-GB" sz="1800" b="1" dirty="0">
                <a:solidFill>
                  <a:schemeClr val="tx2"/>
                </a:solidFill>
              </a:rPr>
              <a:t> </a:t>
            </a:r>
          </a:p>
          <a:p>
            <a:r>
              <a:rPr lang="en-GB" sz="1800" b="1" dirty="0">
                <a:solidFill>
                  <a:schemeClr val="tx2"/>
                </a:solidFill>
              </a:rPr>
              <a:t>Argument </a:t>
            </a:r>
            <a:r>
              <a:rPr lang="en-GB" sz="1800" b="1" dirty="0" err="1">
                <a:solidFill>
                  <a:schemeClr val="tx2"/>
                </a:solidFill>
              </a:rPr>
              <a:t>väčšiny</a:t>
            </a:r>
            <a:endParaRPr lang="en-GB" sz="1800" b="1" dirty="0">
              <a:solidFill>
                <a:schemeClr val="tx2"/>
              </a:solidFill>
            </a:endParaRPr>
          </a:p>
          <a:p>
            <a:r>
              <a:rPr lang="en-GB" sz="1800" b="1" dirty="0" err="1">
                <a:solidFill>
                  <a:schemeClr val="tx2"/>
                </a:solidFill>
              </a:rPr>
              <a:t>Falošná</a:t>
            </a:r>
            <a:r>
              <a:rPr lang="en-GB" sz="1800" b="1" dirty="0">
                <a:solidFill>
                  <a:schemeClr val="tx2"/>
                </a:solidFill>
              </a:rPr>
              <a:t> </a:t>
            </a:r>
            <a:r>
              <a:rPr lang="en-GB" sz="1800" b="1" dirty="0" err="1">
                <a:solidFill>
                  <a:schemeClr val="tx2"/>
                </a:solidFill>
              </a:rPr>
              <a:t>autorita</a:t>
            </a:r>
            <a:endParaRPr lang="en-GB" sz="1800" b="1" dirty="0">
              <a:solidFill>
                <a:schemeClr val="tx2"/>
              </a:solidFill>
            </a:endParaRPr>
          </a:p>
          <a:p>
            <a:r>
              <a:rPr lang="en-GB" sz="1800" b="1" dirty="0" err="1">
                <a:solidFill>
                  <a:schemeClr val="tx2"/>
                </a:solidFill>
              </a:rPr>
              <a:t>Unáhlený</a:t>
            </a:r>
            <a:r>
              <a:rPr lang="en-GB" sz="1800" b="1" dirty="0">
                <a:solidFill>
                  <a:schemeClr val="tx2"/>
                </a:solidFill>
              </a:rPr>
              <a:t> </a:t>
            </a:r>
            <a:r>
              <a:rPr lang="en-GB" sz="1800" b="1" dirty="0" err="1">
                <a:solidFill>
                  <a:schemeClr val="tx2"/>
                </a:solidFill>
              </a:rPr>
              <a:t>záver</a:t>
            </a:r>
            <a:r>
              <a:rPr lang="en-GB" sz="1800" b="1" dirty="0">
                <a:solidFill>
                  <a:schemeClr val="tx2"/>
                </a:solidFill>
              </a:rPr>
              <a:t> </a:t>
            </a:r>
          </a:p>
          <a:p>
            <a:r>
              <a:rPr lang="en-GB" sz="1800" b="1" dirty="0" err="1">
                <a:solidFill>
                  <a:schemeClr val="tx2"/>
                </a:solidFill>
              </a:rPr>
              <a:t>Hra</a:t>
            </a:r>
            <a:r>
              <a:rPr lang="en-GB" sz="1800" b="1" dirty="0">
                <a:solidFill>
                  <a:schemeClr val="tx2"/>
                </a:solidFill>
              </a:rPr>
              <a:t> </a:t>
            </a:r>
            <a:r>
              <a:rPr lang="en-GB" sz="1800" b="1" dirty="0" err="1">
                <a:solidFill>
                  <a:schemeClr val="tx2"/>
                </a:solidFill>
              </a:rPr>
              <a:t>na</a:t>
            </a:r>
            <a:r>
              <a:rPr lang="en-GB" sz="1800" b="1" dirty="0">
                <a:solidFill>
                  <a:schemeClr val="tx2"/>
                </a:solidFill>
              </a:rPr>
              <a:t> </a:t>
            </a:r>
            <a:r>
              <a:rPr lang="en-GB" sz="1800" b="1" dirty="0" err="1">
                <a:solidFill>
                  <a:schemeClr val="tx2"/>
                </a:solidFill>
              </a:rPr>
              <a:t>emócie</a:t>
            </a:r>
            <a:endParaRPr lang="en-GB" sz="1800" b="1" dirty="0">
              <a:solidFill>
                <a:schemeClr val="tx2"/>
              </a:solidFill>
            </a:endParaRPr>
          </a:p>
        </p:txBody>
      </p:sp>
      <p:sp>
        <p:nvSpPr>
          <p:cNvPr id="12" name="TextBox 11">
            <a:extLst>
              <a:ext uri="{FF2B5EF4-FFF2-40B4-BE49-F238E27FC236}">
                <a16:creationId xmlns:a16="http://schemas.microsoft.com/office/drawing/2014/main" id="{06C6CB15-9D82-BDB1-FFC3-494EFEE32AB5}"/>
              </a:ext>
            </a:extLst>
          </p:cNvPr>
          <p:cNvSpPr txBox="1"/>
          <p:nvPr/>
        </p:nvSpPr>
        <p:spPr>
          <a:xfrm>
            <a:off x="7351856" y="548425"/>
            <a:ext cx="4230255" cy="1200329"/>
          </a:xfrm>
          <a:prstGeom prst="rect">
            <a:avLst/>
          </a:prstGeom>
          <a:noFill/>
        </p:spPr>
        <p:txBody>
          <a:bodyPr wrap="square">
            <a:spAutoFit/>
          </a:bodyPr>
          <a:lstStyle/>
          <a:p>
            <a:r>
              <a:rPr lang="en-GB" sz="1800" b="1" dirty="0" err="1">
                <a:solidFill>
                  <a:schemeClr val="tx2"/>
                </a:solidFill>
              </a:rPr>
              <a:t>Vyvracanie</a:t>
            </a:r>
            <a:r>
              <a:rPr lang="en-GB" sz="1800" b="1" dirty="0">
                <a:solidFill>
                  <a:schemeClr val="tx2"/>
                </a:solidFill>
              </a:rPr>
              <a:t> </a:t>
            </a:r>
            <a:r>
              <a:rPr lang="en-GB" sz="1800" b="1" dirty="0" err="1">
                <a:solidFill>
                  <a:schemeClr val="tx2"/>
                </a:solidFill>
              </a:rPr>
              <a:t>príkladov</a:t>
            </a:r>
            <a:endParaRPr lang="en-GB" sz="1800" b="1" dirty="0">
              <a:solidFill>
                <a:schemeClr val="tx2"/>
              </a:solidFill>
            </a:endParaRPr>
          </a:p>
          <a:p>
            <a:r>
              <a:rPr lang="en-GB" sz="1800" b="1" dirty="0" err="1">
                <a:solidFill>
                  <a:schemeClr val="tx2"/>
                </a:solidFill>
              </a:rPr>
              <a:t>Slamený</a:t>
            </a:r>
            <a:r>
              <a:rPr lang="en-GB" sz="1800" b="1" dirty="0">
                <a:solidFill>
                  <a:schemeClr val="tx2"/>
                </a:solidFill>
              </a:rPr>
              <a:t> </a:t>
            </a:r>
            <a:r>
              <a:rPr lang="en-GB" sz="1800" b="1" dirty="0" err="1">
                <a:solidFill>
                  <a:schemeClr val="tx2"/>
                </a:solidFill>
              </a:rPr>
              <a:t>panák</a:t>
            </a:r>
            <a:r>
              <a:rPr lang="en-GB" sz="1800" b="1" dirty="0">
                <a:solidFill>
                  <a:schemeClr val="tx2"/>
                </a:solidFill>
              </a:rPr>
              <a:t> </a:t>
            </a:r>
          </a:p>
          <a:p>
            <a:r>
              <a:rPr lang="en-GB" sz="1800" b="1" dirty="0">
                <a:solidFill>
                  <a:schemeClr val="tx2"/>
                </a:solidFill>
              </a:rPr>
              <a:t>Ad hominem (</a:t>
            </a:r>
            <a:r>
              <a:rPr lang="en-GB" sz="1800" b="1" dirty="0" err="1">
                <a:solidFill>
                  <a:schemeClr val="tx2"/>
                </a:solidFill>
              </a:rPr>
              <a:t>osobný</a:t>
            </a:r>
            <a:r>
              <a:rPr lang="en-GB" sz="1800" b="1" dirty="0">
                <a:solidFill>
                  <a:schemeClr val="tx2"/>
                </a:solidFill>
              </a:rPr>
              <a:t> </a:t>
            </a:r>
            <a:r>
              <a:rPr lang="en-GB" sz="1800" b="1" dirty="0" err="1">
                <a:solidFill>
                  <a:schemeClr val="tx2"/>
                </a:solidFill>
              </a:rPr>
              <a:t>útok</a:t>
            </a:r>
            <a:r>
              <a:rPr lang="en-GB" sz="1800" b="1" dirty="0">
                <a:solidFill>
                  <a:schemeClr val="tx2"/>
                </a:solidFill>
              </a:rPr>
              <a:t>)</a:t>
            </a:r>
          </a:p>
          <a:p>
            <a:r>
              <a:rPr lang="en-GB" sz="1800" b="1" dirty="0" err="1">
                <a:solidFill>
                  <a:schemeClr val="tx2"/>
                </a:solidFill>
              </a:rPr>
              <a:t>Falošná</a:t>
            </a:r>
            <a:r>
              <a:rPr lang="en-GB" sz="1800" b="1" dirty="0">
                <a:solidFill>
                  <a:schemeClr val="tx2"/>
                </a:solidFill>
              </a:rPr>
              <a:t> </a:t>
            </a:r>
            <a:r>
              <a:rPr lang="en-GB" sz="1800" b="1" dirty="0" err="1">
                <a:solidFill>
                  <a:schemeClr val="tx2"/>
                </a:solidFill>
              </a:rPr>
              <a:t>dilema</a:t>
            </a:r>
            <a:r>
              <a:rPr lang="en-GB" sz="1800" b="1" dirty="0">
                <a:solidFill>
                  <a:schemeClr val="tx2"/>
                </a:solidFill>
              </a:rPr>
              <a:t> - </a:t>
            </a:r>
            <a:r>
              <a:rPr lang="en-GB" sz="1800" b="1" dirty="0" err="1">
                <a:solidFill>
                  <a:schemeClr val="tx2"/>
                </a:solidFill>
              </a:rPr>
              <a:t>Čierna</a:t>
            </a:r>
            <a:r>
              <a:rPr lang="en-GB" sz="1800" b="1" dirty="0">
                <a:solidFill>
                  <a:schemeClr val="tx2"/>
                </a:solidFill>
              </a:rPr>
              <a:t> a </a:t>
            </a:r>
            <a:r>
              <a:rPr lang="en-GB" sz="1800" b="1" dirty="0" err="1">
                <a:solidFill>
                  <a:schemeClr val="tx2"/>
                </a:solidFill>
              </a:rPr>
              <a:t>biela</a:t>
            </a:r>
            <a:r>
              <a:rPr lang="en-GB" sz="1800" b="1" dirty="0">
                <a:solidFill>
                  <a:schemeClr val="tx2"/>
                </a:solidFill>
              </a:rPr>
              <a:t> </a:t>
            </a:r>
          </a:p>
        </p:txBody>
      </p:sp>
    </p:spTree>
    <p:extLst>
      <p:ext uri="{BB962C8B-B14F-4D97-AF65-F5344CB8AC3E}">
        <p14:creationId xmlns:p14="http://schemas.microsoft.com/office/powerpoint/2010/main" val="19378290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784614" y="1152008"/>
            <a:ext cx="10515600" cy="759006"/>
          </a:xfrm>
        </p:spPr>
        <p:txBody>
          <a:bodyPr>
            <a:normAutofit/>
          </a:bodyPr>
          <a:lstStyle/>
          <a:p>
            <a:r>
              <a:rPr lang="en-GB" sz="4000" dirty="0" err="1">
                <a:solidFill>
                  <a:schemeClr val="bg1"/>
                </a:solidFill>
              </a:rPr>
              <a:t>Cvičenie</a:t>
            </a:r>
            <a:r>
              <a:rPr lang="en-GB" sz="4000" dirty="0">
                <a:solidFill>
                  <a:schemeClr val="bg1"/>
                </a:solidFill>
              </a:rPr>
              <a:t> </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264409"/>
            <a:ext cx="10066888" cy="3139321"/>
          </a:xfrm>
          <a:prstGeom prst="rect">
            <a:avLst/>
          </a:prstGeom>
          <a:noFill/>
        </p:spPr>
        <p:txBody>
          <a:bodyPr wrap="square" rtlCol="0">
            <a:spAutoFit/>
          </a:bodyPr>
          <a:lstStyle/>
          <a:p>
            <a:r>
              <a:rPr lang="en-GB" dirty="0" err="1"/>
              <a:t>Najlepšia</a:t>
            </a:r>
            <a:r>
              <a:rPr lang="en-GB" dirty="0"/>
              <a:t> </a:t>
            </a:r>
            <a:r>
              <a:rPr lang="en-GB" dirty="0" err="1"/>
              <a:t>kandidátka</a:t>
            </a:r>
            <a:r>
              <a:rPr lang="en-GB" dirty="0"/>
              <a:t> </a:t>
            </a:r>
            <a:r>
              <a:rPr lang="en-GB" dirty="0" err="1"/>
              <a:t>na</a:t>
            </a:r>
            <a:r>
              <a:rPr lang="en-GB" dirty="0"/>
              <a:t> </a:t>
            </a:r>
            <a:r>
              <a:rPr lang="en-GB" dirty="0" err="1"/>
              <a:t>ústavnú</a:t>
            </a:r>
            <a:r>
              <a:rPr lang="en-GB" dirty="0"/>
              <a:t> </a:t>
            </a:r>
            <a:r>
              <a:rPr lang="en-GB" dirty="0" err="1"/>
              <a:t>sudkyňu</a:t>
            </a:r>
            <a:r>
              <a:rPr lang="en-GB" dirty="0"/>
              <a:t> je XYZ </a:t>
            </a:r>
            <a:r>
              <a:rPr lang="en-GB" dirty="0" err="1"/>
              <a:t>pretože</a:t>
            </a:r>
            <a:r>
              <a:rPr lang="en-GB" dirty="0"/>
              <a:t> to David Beckham </a:t>
            </a:r>
            <a:r>
              <a:rPr lang="en-GB" dirty="0" err="1"/>
              <a:t>napísal</a:t>
            </a:r>
            <a:r>
              <a:rPr lang="en-GB" dirty="0"/>
              <a:t> </a:t>
            </a:r>
            <a:r>
              <a:rPr lang="en-GB" dirty="0" err="1"/>
              <a:t>na</a:t>
            </a:r>
            <a:r>
              <a:rPr lang="en-GB" dirty="0"/>
              <a:t> </a:t>
            </a:r>
            <a:r>
              <a:rPr lang="en-GB" dirty="0" err="1"/>
              <a:t>svojom</a:t>
            </a:r>
            <a:r>
              <a:rPr lang="en-GB" dirty="0"/>
              <a:t> </a:t>
            </a:r>
            <a:r>
              <a:rPr lang="en-GB" dirty="0" err="1"/>
              <a:t>Instagrame</a:t>
            </a:r>
            <a:r>
              <a:rPr lang="en-GB" dirty="0"/>
              <a:t>,  </a:t>
            </a:r>
            <a:r>
              <a:rPr lang="en-GB" dirty="0" err="1"/>
              <a:t>takže</a:t>
            </a:r>
            <a:r>
              <a:rPr lang="en-GB" dirty="0"/>
              <a:t> </a:t>
            </a:r>
            <a:r>
              <a:rPr lang="en-GB" dirty="0" err="1"/>
              <a:t>pokiaľ</a:t>
            </a:r>
            <a:r>
              <a:rPr lang="en-GB" dirty="0"/>
              <a:t> </a:t>
            </a:r>
            <a:r>
              <a:rPr lang="en-GB" dirty="0" err="1"/>
              <a:t>ju</a:t>
            </a:r>
            <a:r>
              <a:rPr lang="en-GB" dirty="0"/>
              <a:t> </a:t>
            </a:r>
            <a:r>
              <a:rPr lang="en-GB" dirty="0" err="1"/>
              <a:t>podporuje</a:t>
            </a:r>
            <a:r>
              <a:rPr lang="en-GB" dirty="0"/>
              <a:t> on, </a:t>
            </a:r>
            <a:r>
              <a:rPr lang="en-GB" dirty="0" err="1"/>
              <a:t>tak</a:t>
            </a:r>
            <a:r>
              <a:rPr lang="en-GB" dirty="0"/>
              <a:t> to </a:t>
            </a:r>
            <a:r>
              <a:rPr lang="en-GB" dirty="0" err="1"/>
              <a:t>musí</a:t>
            </a:r>
            <a:r>
              <a:rPr lang="en-GB" dirty="0"/>
              <a:t> </a:t>
            </a:r>
            <a:r>
              <a:rPr lang="en-GB" dirty="0" err="1"/>
              <a:t>byť</a:t>
            </a:r>
            <a:r>
              <a:rPr lang="en-GB" dirty="0"/>
              <a:t> </a:t>
            </a:r>
            <a:r>
              <a:rPr lang="en-GB" dirty="0" err="1"/>
              <a:t>naozaj</a:t>
            </a:r>
            <a:r>
              <a:rPr lang="en-GB" dirty="0"/>
              <a:t> </a:t>
            </a:r>
            <a:r>
              <a:rPr lang="en-GB" dirty="0" err="1"/>
              <a:t>veľká</a:t>
            </a:r>
            <a:r>
              <a:rPr lang="en-GB" dirty="0"/>
              <a:t> </a:t>
            </a:r>
            <a:r>
              <a:rPr lang="en-GB" dirty="0" err="1"/>
              <a:t>odborníčka</a:t>
            </a:r>
            <a:r>
              <a:rPr lang="en-GB" dirty="0"/>
              <a:t>.</a:t>
            </a:r>
          </a:p>
          <a:p>
            <a:endParaRPr lang="en-GB" dirty="0"/>
          </a:p>
          <a:p>
            <a:endParaRPr lang="en-GB" dirty="0"/>
          </a:p>
          <a:p>
            <a:r>
              <a:rPr lang="en-GB" dirty="0"/>
              <a:t>Argument </a:t>
            </a:r>
            <a:r>
              <a:rPr lang="en-GB" dirty="0" err="1"/>
              <a:t>opozície</a:t>
            </a:r>
            <a:r>
              <a:rPr lang="en-GB" dirty="0"/>
              <a:t> je </a:t>
            </a:r>
            <a:r>
              <a:rPr lang="en-GB" dirty="0" err="1"/>
              <a:t>nesprávny</a:t>
            </a:r>
            <a:r>
              <a:rPr lang="en-GB" dirty="0"/>
              <a:t> </a:t>
            </a:r>
            <a:r>
              <a:rPr lang="en-GB" dirty="0" err="1"/>
              <a:t>pretože</a:t>
            </a:r>
            <a:r>
              <a:rPr lang="en-GB" dirty="0"/>
              <a:t> </a:t>
            </a:r>
            <a:r>
              <a:rPr lang="en-GB" dirty="0" err="1"/>
              <a:t>uviedli</a:t>
            </a:r>
            <a:r>
              <a:rPr lang="en-GB" dirty="0"/>
              <a:t>, </a:t>
            </a:r>
            <a:r>
              <a:rPr lang="en-GB" dirty="0" err="1"/>
              <a:t>že</a:t>
            </a:r>
            <a:r>
              <a:rPr lang="en-GB" dirty="0"/>
              <a:t> </a:t>
            </a:r>
            <a:r>
              <a:rPr lang="en-GB" dirty="0" err="1"/>
              <a:t>obnoviteľné</a:t>
            </a:r>
            <a:r>
              <a:rPr lang="en-GB" dirty="0"/>
              <a:t> </a:t>
            </a:r>
            <a:r>
              <a:rPr lang="en-GB" dirty="0" err="1"/>
              <a:t>zdroje</a:t>
            </a:r>
            <a:r>
              <a:rPr lang="en-GB" dirty="0"/>
              <a:t> </a:t>
            </a:r>
            <a:r>
              <a:rPr lang="en-GB" dirty="0" err="1"/>
              <a:t>tvoria</a:t>
            </a:r>
            <a:r>
              <a:rPr lang="en-GB" dirty="0"/>
              <a:t> </a:t>
            </a:r>
            <a:r>
              <a:rPr lang="en-GB" dirty="0" err="1"/>
              <a:t>len</a:t>
            </a:r>
            <a:r>
              <a:rPr lang="en-GB" dirty="0"/>
              <a:t> 35% z </a:t>
            </a:r>
            <a:r>
              <a:rPr lang="en-GB" dirty="0" err="1"/>
              <a:t>celkovej</a:t>
            </a:r>
            <a:r>
              <a:rPr lang="en-GB" dirty="0"/>
              <a:t> </a:t>
            </a:r>
            <a:r>
              <a:rPr lang="en-GB" dirty="0" err="1"/>
              <a:t>nemeckej</a:t>
            </a:r>
            <a:r>
              <a:rPr lang="en-GB" dirty="0"/>
              <a:t> </a:t>
            </a:r>
            <a:r>
              <a:rPr lang="en-GB" dirty="0" err="1"/>
              <a:t>produkcie</a:t>
            </a:r>
            <a:r>
              <a:rPr lang="en-GB" dirty="0"/>
              <a:t> </a:t>
            </a:r>
            <a:r>
              <a:rPr lang="en-GB" dirty="0" err="1"/>
              <a:t>elektrickej</a:t>
            </a:r>
            <a:r>
              <a:rPr lang="en-GB" dirty="0"/>
              <a:t> </a:t>
            </a:r>
            <a:r>
              <a:rPr lang="en-GB" dirty="0" err="1"/>
              <a:t>energie</a:t>
            </a:r>
            <a:r>
              <a:rPr lang="en-GB" dirty="0"/>
              <a:t>, ale v </a:t>
            </a:r>
            <a:r>
              <a:rPr lang="en-GB" dirty="0" err="1"/>
              <a:t>skutočnosti</a:t>
            </a:r>
            <a:r>
              <a:rPr lang="en-GB" dirty="0"/>
              <a:t> je to </a:t>
            </a:r>
            <a:r>
              <a:rPr lang="en-GB" dirty="0" err="1"/>
              <a:t>už</a:t>
            </a:r>
            <a:r>
              <a:rPr lang="en-GB" dirty="0"/>
              <a:t> </a:t>
            </a:r>
            <a:r>
              <a:rPr lang="en-GB" dirty="0" err="1"/>
              <a:t>viac</a:t>
            </a:r>
            <a:r>
              <a:rPr lang="en-GB" dirty="0"/>
              <a:t> </a:t>
            </a:r>
            <a:r>
              <a:rPr lang="en-GB" dirty="0" err="1"/>
              <a:t>než</a:t>
            </a:r>
            <a:r>
              <a:rPr lang="en-GB" dirty="0"/>
              <a:t> 40% </a:t>
            </a:r>
            <a:r>
              <a:rPr lang="en-GB" dirty="0" err="1"/>
              <a:t>takže</a:t>
            </a:r>
            <a:r>
              <a:rPr lang="en-GB" dirty="0"/>
              <a:t> ich argument o </a:t>
            </a:r>
            <a:r>
              <a:rPr lang="en-GB" dirty="0" err="1"/>
              <a:t>investíciách</a:t>
            </a:r>
            <a:r>
              <a:rPr lang="en-GB" dirty="0"/>
              <a:t> do </a:t>
            </a:r>
            <a:r>
              <a:rPr lang="en-GB" dirty="0" err="1"/>
              <a:t>zelenej</a:t>
            </a:r>
            <a:r>
              <a:rPr lang="en-GB" dirty="0"/>
              <a:t> </a:t>
            </a:r>
            <a:r>
              <a:rPr lang="en-GB" dirty="0" err="1"/>
              <a:t>energie</a:t>
            </a:r>
            <a:r>
              <a:rPr lang="en-GB" dirty="0"/>
              <a:t> </a:t>
            </a:r>
            <a:r>
              <a:rPr lang="en-GB" dirty="0" err="1"/>
              <a:t>tým</a:t>
            </a:r>
            <a:r>
              <a:rPr lang="en-GB" dirty="0"/>
              <a:t> </a:t>
            </a:r>
            <a:r>
              <a:rPr lang="en-GB" dirty="0" err="1"/>
              <a:t>pádom</a:t>
            </a:r>
            <a:r>
              <a:rPr lang="en-GB" dirty="0"/>
              <a:t> </a:t>
            </a:r>
            <a:r>
              <a:rPr lang="en-GB" dirty="0" err="1"/>
              <a:t>nedáva</a:t>
            </a:r>
            <a:r>
              <a:rPr lang="en-GB" dirty="0"/>
              <a:t> </a:t>
            </a:r>
            <a:r>
              <a:rPr lang="en-GB" dirty="0" err="1"/>
              <a:t>žiaden</a:t>
            </a:r>
            <a:r>
              <a:rPr lang="en-GB" dirty="0"/>
              <a:t> </a:t>
            </a:r>
            <a:r>
              <a:rPr lang="en-GB" dirty="0" err="1"/>
              <a:t>zmysel</a:t>
            </a:r>
            <a:r>
              <a:rPr lang="en-GB" dirty="0"/>
              <a:t>.</a:t>
            </a:r>
          </a:p>
          <a:p>
            <a:endParaRPr lang="en-GB" dirty="0"/>
          </a:p>
          <a:p>
            <a:r>
              <a:rPr lang="en-GB" dirty="0"/>
              <a:t>Masaryk </a:t>
            </a:r>
            <a:r>
              <a:rPr lang="en-GB" dirty="0" err="1"/>
              <a:t>raz</a:t>
            </a:r>
            <a:r>
              <a:rPr lang="en-GB" dirty="0"/>
              <a:t> </a:t>
            </a:r>
            <a:r>
              <a:rPr lang="en-GB" dirty="0" err="1"/>
              <a:t>povedal</a:t>
            </a:r>
            <a:r>
              <a:rPr lang="en-GB" dirty="0"/>
              <a:t>, </a:t>
            </a:r>
            <a:r>
              <a:rPr lang="en-GB" dirty="0" err="1"/>
              <a:t>že</a:t>
            </a:r>
            <a:r>
              <a:rPr lang="en-GB" dirty="0"/>
              <a:t> </a:t>
            </a:r>
            <a:r>
              <a:rPr lang="en-GB" dirty="0" err="1"/>
              <a:t>každý</a:t>
            </a:r>
            <a:r>
              <a:rPr lang="en-GB" dirty="0"/>
              <a:t> </a:t>
            </a:r>
            <a:r>
              <a:rPr lang="en-GB" dirty="0" err="1"/>
              <a:t>kto</a:t>
            </a:r>
            <a:r>
              <a:rPr lang="en-GB" dirty="0"/>
              <a:t> </a:t>
            </a:r>
            <a:r>
              <a:rPr lang="en-GB" dirty="0" err="1"/>
              <a:t>nechce</a:t>
            </a:r>
            <a:r>
              <a:rPr lang="en-GB" dirty="0"/>
              <a:t> </a:t>
            </a:r>
            <a:r>
              <a:rPr lang="en-GB" dirty="0" err="1"/>
              <a:t>vyššie</a:t>
            </a:r>
            <a:r>
              <a:rPr lang="en-GB" dirty="0"/>
              <a:t> </a:t>
            </a:r>
            <a:r>
              <a:rPr lang="en-GB" dirty="0" err="1"/>
              <a:t>dane</a:t>
            </a:r>
            <a:r>
              <a:rPr lang="en-GB" dirty="0"/>
              <a:t> </a:t>
            </a:r>
            <a:r>
              <a:rPr lang="en-GB" dirty="0" err="1"/>
              <a:t>okráda</a:t>
            </a:r>
            <a:r>
              <a:rPr lang="en-GB" dirty="0"/>
              <a:t> </a:t>
            </a:r>
            <a:r>
              <a:rPr lang="en-GB" dirty="0" err="1"/>
              <a:t>štát</a:t>
            </a:r>
            <a:r>
              <a:rPr lang="en-GB" dirty="0"/>
              <a:t> a </a:t>
            </a:r>
            <a:r>
              <a:rPr lang="en-GB" dirty="0" err="1"/>
              <a:t>preto</a:t>
            </a:r>
            <a:r>
              <a:rPr lang="en-GB" dirty="0"/>
              <a:t> by </a:t>
            </a:r>
            <a:r>
              <a:rPr lang="en-GB" dirty="0" err="1"/>
              <a:t>sme</a:t>
            </a:r>
            <a:r>
              <a:rPr lang="en-GB" dirty="0"/>
              <a:t> </a:t>
            </a:r>
            <a:r>
              <a:rPr lang="en-GB" dirty="0" err="1"/>
              <a:t>mali</a:t>
            </a:r>
            <a:r>
              <a:rPr lang="en-GB" dirty="0"/>
              <a:t> </a:t>
            </a:r>
            <a:r>
              <a:rPr lang="en-GB" dirty="0" err="1"/>
              <a:t>zvýšiť</a:t>
            </a:r>
            <a:r>
              <a:rPr lang="en-GB" dirty="0"/>
              <a:t> </a:t>
            </a:r>
            <a:r>
              <a:rPr lang="en-GB" dirty="0" err="1"/>
              <a:t>dane</a:t>
            </a:r>
            <a:r>
              <a:rPr lang="en-GB" dirty="0"/>
              <a:t>. </a:t>
            </a:r>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26" y="2257572"/>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353" y="3562951"/>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9726" y="4696966"/>
            <a:ext cx="543600" cy="543600"/>
          </a:xfrm>
          <a:prstGeom prst="rect">
            <a:avLst/>
          </a:prstGeom>
        </p:spPr>
      </p:pic>
      <p:sp>
        <p:nvSpPr>
          <p:cNvPr id="10" name="TextBox 9">
            <a:extLst>
              <a:ext uri="{FF2B5EF4-FFF2-40B4-BE49-F238E27FC236}">
                <a16:creationId xmlns:a16="http://schemas.microsoft.com/office/drawing/2014/main" id="{C91F7E74-C77C-2BEC-23B9-BD7DC14648F1}"/>
              </a:ext>
            </a:extLst>
          </p:cNvPr>
          <p:cNvSpPr txBox="1"/>
          <p:nvPr/>
        </p:nvSpPr>
        <p:spPr>
          <a:xfrm>
            <a:off x="4899788" y="413344"/>
            <a:ext cx="2733964" cy="1477328"/>
          </a:xfrm>
          <a:prstGeom prst="rect">
            <a:avLst/>
          </a:prstGeom>
          <a:noFill/>
        </p:spPr>
        <p:txBody>
          <a:bodyPr wrap="square">
            <a:spAutoFit/>
          </a:bodyPr>
          <a:lstStyle/>
          <a:p>
            <a:r>
              <a:rPr lang="en-GB" sz="1800" b="1" dirty="0" err="1">
                <a:solidFill>
                  <a:schemeClr val="tx2"/>
                </a:solidFill>
              </a:rPr>
              <a:t>Klzký</a:t>
            </a:r>
            <a:r>
              <a:rPr lang="en-GB" sz="1800" b="1" dirty="0">
                <a:solidFill>
                  <a:schemeClr val="tx2"/>
                </a:solidFill>
              </a:rPr>
              <a:t> </a:t>
            </a:r>
            <a:r>
              <a:rPr lang="en-GB" sz="1800" b="1" dirty="0" err="1">
                <a:solidFill>
                  <a:schemeClr val="tx2"/>
                </a:solidFill>
              </a:rPr>
              <a:t>svah</a:t>
            </a:r>
            <a:r>
              <a:rPr lang="en-GB" sz="1800" b="1" dirty="0">
                <a:solidFill>
                  <a:schemeClr val="tx2"/>
                </a:solidFill>
              </a:rPr>
              <a:t> </a:t>
            </a:r>
          </a:p>
          <a:p>
            <a:r>
              <a:rPr lang="en-GB" sz="1800" b="1" dirty="0">
                <a:solidFill>
                  <a:schemeClr val="tx2"/>
                </a:solidFill>
              </a:rPr>
              <a:t>Argument </a:t>
            </a:r>
            <a:r>
              <a:rPr lang="en-GB" sz="1800" b="1" dirty="0" err="1">
                <a:solidFill>
                  <a:schemeClr val="tx2"/>
                </a:solidFill>
              </a:rPr>
              <a:t>väčšiny</a:t>
            </a:r>
            <a:endParaRPr lang="en-GB" sz="1800" b="1" dirty="0">
              <a:solidFill>
                <a:schemeClr val="tx2"/>
              </a:solidFill>
            </a:endParaRPr>
          </a:p>
          <a:p>
            <a:r>
              <a:rPr lang="en-GB" sz="1800" b="1" dirty="0" err="1">
                <a:solidFill>
                  <a:schemeClr val="tx2"/>
                </a:solidFill>
              </a:rPr>
              <a:t>Falošná</a:t>
            </a:r>
            <a:r>
              <a:rPr lang="en-GB" sz="1800" b="1" dirty="0">
                <a:solidFill>
                  <a:schemeClr val="tx2"/>
                </a:solidFill>
              </a:rPr>
              <a:t> </a:t>
            </a:r>
            <a:r>
              <a:rPr lang="en-GB" sz="1800" b="1" dirty="0" err="1">
                <a:solidFill>
                  <a:schemeClr val="tx2"/>
                </a:solidFill>
              </a:rPr>
              <a:t>autorita</a:t>
            </a:r>
            <a:endParaRPr lang="en-GB" sz="1800" b="1" dirty="0">
              <a:solidFill>
                <a:schemeClr val="tx2"/>
              </a:solidFill>
            </a:endParaRPr>
          </a:p>
          <a:p>
            <a:r>
              <a:rPr lang="en-GB" sz="1800" b="1" dirty="0" err="1">
                <a:solidFill>
                  <a:schemeClr val="tx2"/>
                </a:solidFill>
              </a:rPr>
              <a:t>Unáhlený</a:t>
            </a:r>
            <a:r>
              <a:rPr lang="en-GB" sz="1800" b="1" dirty="0">
                <a:solidFill>
                  <a:schemeClr val="tx2"/>
                </a:solidFill>
              </a:rPr>
              <a:t> </a:t>
            </a:r>
            <a:r>
              <a:rPr lang="en-GB" sz="1800" b="1" dirty="0" err="1">
                <a:solidFill>
                  <a:schemeClr val="tx2"/>
                </a:solidFill>
              </a:rPr>
              <a:t>záver</a:t>
            </a:r>
            <a:r>
              <a:rPr lang="en-GB" sz="1800" b="1" dirty="0">
                <a:solidFill>
                  <a:schemeClr val="tx2"/>
                </a:solidFill>
              </a:rPr>
              <a:t> </a:t>
            </a:r>
          </a:p>
          <a:p>
            <a:r>
              <a:rPr lang="en-GB" sz="1800" b="1" dirty="0" err="1">
                <a:solidFill>
                  <a:schemeClr val="tx2"/>
                </a:solidFill>
              </a:rPr>
              <a:t>Hra</a:t>
            </a:r>
            <a:r>
              <a:rPr lang="en-GB" sz="1800" b="1" dirty="0">
                <a:solidFill>
                  <a:schemeClr val="tx2"/>
                </a:solidFill>
              </a:rPr>
              <a:t> </a:t>
            </a:r>
            <a:r>
              <a:rPr lang="en-GB" sz="1800" b="1" dirty="0" err="1">
                <a:solidFill>
                  <a:schemeClr val="tx2"/>
                </a:solidFill>
              </a:rPr>
              <a:t>na</a:t>
            </a:r>
            <a:r>
              <a:rPr lang="en-GB" sz="1800" b="1" dirty="0">
                <a:solidFill>
                  <a:schemeClr val="tx2"/>
                </a:solidFill>
              </a:rPr>
              <a:t> </a:t>
            </a:r>
            <a:r>
              <a:rPr lang="en-GB" sz="1800" b="1" dirty="0" err="1">
                <a:solidFill>
                  <a:schemeClr val="tx2"/>
                </a:solidFill>
              </a:rPr>
              <a:t>emócie</a:t>
            </a:r>
            <a:endParaRPr lang="en-GB" sz="1800" b="1" dirty="0">
              <a:solidFill>
                <a:schemeClr val="tx2"/>
              </a:solidFill>
            </a:endParaRPr>
          </a:p>
        </p:txBody>
      </p:sp>
      <p:sp>
        <p:nvSpPr>
          <p:cNvPr id="12" name="TextBox 11">
            <a:extLst>
              <a:ext uri="{FF2B5EF4-FFF2-40B4-BE49-F238E27FC236}">
                <a16:creationId xmlns:a16="http://schemas.microsoft.com/office/drawing/2014/main" id="{06C6CB15-9D82-BDB1-FFC3-494EFEE32AB5}"/>
              </a:ext>
            </a:extLst>
          </p:cNvPr>
          <p:cNvSpPr txBox="1"/>
          <p:nvPr/>
        </p:nvSpPr>
        <p:spPr>
          <a:xfrm>
            <a:off x="7351856" y="548425"/>
            <a:ext cx="4230255" cy="1200329"/>
          </a:xfrm>
          <a:prstGeom prst="rect">
            <a:avLst/>
          </a:prstGeom>
          <a:noFill/>
        </p:spPr>
        <p:txBody>
          <a:bodyPr wrap="square">
            <a:spAutoFit/>
          </a:bodyPr>
          <a:lstStyle/>
          <a:p>
            <a:r>
              <a:rPr lang="en-GB" sz="1800" b="1" dirty="0" err="1">
                <a:solidFill>
                  <a:schemeClr val="tx2"/>
                </a:solidFill>
              </a:rPr>
              <a:t>Vyvracanie</a:t>
            </a:r>
            <a:r>
              <a:rPr lang="en-GB" sz="1800" b="1" dirty="0">
                <a:solidFill>
                  <a:schemeClr val="tx2"/>
                </a:solidFill>
              </a:rPr>
              <a:t> </a:t>
            </a:r>
            <a:r>
              <a:rPr lang="en-GB" sz="1800" b="1" dirty="0" err="1">
                <a:solidFill>
                  <a:schemeClr val="tx2"/>
                </a:solidFill>
              </a:rPr>
              <a:t>príkladov</a:t>
            </a:r>
            <a:endParaRPr lang="en-GB" sz="1800" b="1" dirty="0">
              <a:solidFill>
                <a:schemeClr val="tx2"/>
              </a:solidFill>
            </a:endParaRPr>
          </a:p>
          <a:p>
            <a:r>
              <a:rPr lang="en-GB" sz="1800" b="1" dirty="0" err="1">
                <a:solidFill>
                  <a:schemeClr val="tx2"/>
                </a:solidFill>
              </a:rPr>
              <a:t>Slamený</a:t>
            </a:r>
            <a:r>
              <a:rPr lang="en-GB" sz="1800" b="1" dirty="0">
                <a:solidFill>
                  <a:schemeClr val="tx2"/>
                </a:solidFill>
              </a:rPr>
              <a:t> </a:t>
            </a:r>
            <a:r>
              <a:rPr lang="en-GB" sz="1800" b="1" dirty="0" err="1">
                <a:solidFill>
                  <a:schemeClr val="tx2"/>
                </a:solidFill>
              </a:rPr>
              <a:t>panák</a:t>
            </a:r>
            <a:r>
              <a:rPr lang="en-GB" sz="1800" b="1" dirty="0">
                <a:solidFill>
                  <a:schemeClr val="tx2"/>
                </a:solidFill>
              </a:rPr>
              <a:t> </a:t>
            </a:r>
          </a:p>
          <a:p>
            <a:r>
              <a:rPr lang="en-GB" sz="1800" b="1" dirty="0">
                <a:solidFill>
                  <a:schemeClr val="tx2"/>
                </a:solidFill>
              </a:rPr>
              <a:t>Ad hominem (</a:t>
            </a:r>
            <a:r>
              <a:rPr lang="en-GB" sz="1800" b="1" dirty="0" err="1">
                <a:solidFill>
                  <a:schemeClr val="tx2"/>
                </a:solidFill>
              </a:rPr>
              <a:t>osobný</a:t>
            </a:r>
            <a:r>
              <a:rPr lang="en-GB" sz="1800" b="1" dirty="0">
                <a:solidFill>
                  <a:schemeClr val="tx2"/>
                </a:solidFill>
              </a:rPr>
              <a:t> </a:t>
            </a:r>
            <a:r>
              <a:rPr lang="en-GB" sz="1800" b="1" dirty="0" err="1">
                <a:solidFill>
                  <a:schemeClr val="tx2"/>
                </a:solidFill>
              </a:rPr>
              <a:t>útok</a:t>
            </a:r>
            <a:r>
              <a:rPr lang="en-GB" sz="1800" b="1" dirty="0">
                <a:solidFill>
                  <a:schemeClr val="tx2"/>
                </a:solidFill>
              </a:rPr>
              <a:t>)</a:t>
            </a:r>
          </a:p>
          <a:p>
            <a:r>
              <a:rPr lang="en-GB" sz="1800" b="1" dirty="0" err="1">
                <a:solidFill>
                  <a:schemeClr val="tx2"/>
                </a:solidFill>
              </a:rPr>
              <a:t>Falošná</a:t>
            </a:r>
            <a:r>
              <a:rPr lang="en-GB" sz="1800" b="1" dirty="0">
                <a:solidFill>
                  <a:schemeClr val="tx2"/>
                </a:solidFill>
              </a:rPr>
              <a:t> </a:t>
            </a:r>
            <a:r>
              <a:rPr lang="en-GB" sz="1800" b="1" dirty="0" err="1">
                <a:solidFill>
                  <a:schemeClr val="tx2"/>
                </a:solidFill>
              </a:rPr>
              <a:t>dilema</a:t>
            </a:r>
            <a:r>
              <a:rPr lang="en-GB" sz="1800" b="1" dirty="0">
                <a:solidFill>
                  <a:schemeClr val="tx2"/>
                </a:solidFill>
              </a:rPr>
              <a:t> - </a:t>
            </a:r>
            <a:r>
              <a:rPr lang="en-GB" sz="1800" b="1" dirty="0" err="1">
                <a:solidFill>
                  <a:schemeClr val="tx2"/>
                </a:solidFill>
              </a:rPr>
              <a:t>Čierna</a:t>
            </a:r>
            <a:r>
              <a:rPr lang="en-GB" sz="1800" b="1" dirty="0">
                <a:solidFill>
                  <a:schemeClr val="tx2"/>
                </a:solidFill>
              </a:rPr>
              <a:t> a </a:t>
            </a:r>
            <a:r>
              <a:rPr lang="en-GB" sz="1800" b="1" dirty="0" err="1">
                <a:solidFill>
                  <a:schemeClr val="tx2"/>
                </a:solidFill>
              </a:rPr>
              <a:t>biela</a:t>
            </a:r>
            <a:r>
              <a:rPr lang="en-GB" sz="1800" b="1" dirty="0">
                <a:solidFill>
                  <a:schemeClr val="tx2"/>
                </a:solidFill>
              </a:rPr>
              <a:t> </a:t>
            </a:r>
          </a:p>
        </p:txBody>
      </p:sp>
    </p:spTree>
    <p:extLst>
      <p:ext uri="{BB962C8B-B14F-4D97-AF65-F5344CB8AC3E}">
        <p14:creationId xmlns:p14="http://schemas.microsoft.com/office/powerpoint/2010/main" val="6454503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784614" y="1152008"/>
            <a:ext cx="10515600" cy="759006"/>
          </a:xfrm>
        </p:spPr>
        <p:txBody>
          <a:bodyPr>
            <a:normAutofit/>
          </a:bodyPr>
          <a:lstStyle/>
          <a:p>
            <a:r>
              <a:rPr lang="en-GB" sz="4000" dirty="0" err="1">
                <a:solidFill>
                  <a:schemeClr val="bg1"/>
                </a:solidFill>
              </a:rPr>
              <a:t>Cvičenie</a:t>
            </a:r>
            <a:r>
              <a:rPr lang="en-GB" sz="4000" dirty="0">
                <a:solidFill>
                  <a:schemeClr val="bg1"/>
                </a:solidFill>
              </a:rPr>
              <a:t> </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264409"/>
            <a:ext cx="10066888" cy="3693319"/>
          </a:xfrm>
          <a:prstGeom prst="rect">
            <a:avLst/>
          </a:prstGeom>
          <a:noFill/>
        </p:spPr>
        <p:txBody>
          <a:bodyPr wrap="square" rtlCol="0">
            <a:spAutoFit/>
          </a:bodyPr>
          <a:lstStyle/>
          <a:p>
            <a:r>
              <a:rPr lang="en-GB" dirty="0" err="1"/>
              <a:t>Väčšina</a:t>
            </a:r>
            <a:r>
              <a:rPr lang="en-GB" dirty="0"/>
              <a:t> </a:t>
            </a:r>
            <a:r>
              <a:rPr lang="en-GB" dirty="0" err="1"/>
              <a:t>populácie</a:t>
            </a:r>
            <a:r>
              <a:rPr lang="en-GB" dirty="0"/>
              <a:t> </a:t>
            </a:r>
            <a:r>
              <a:rPr lang="en-GB" dirty="0" err="1"/>
              <a:t>súhlasí</a:t>
            </a:r>
            <a:r>
              <a:rPr lang="en-GB" dirty="0"/>
              <a:t> s </a:t>
            </a:r>
            <a:r>
              <a:rPr lang="en-GB" dirty="0" err="1"/>
              <a:t>tým</a:t>
            </a:r>
            <a:r>
              <a:rPr lang="en-GB" dirty="0"/>
              <a:t>, </a:t>
            </a:r>
            <a:r>
              <a:rPr lang="en-GB" dirty="0" err="1"/>
              <a:t>že</a:t>
            </a:r>
            <a:r>
              <a:rPr lang="en-GB" dirty="0"/>
              <a:t> </a:t>
            </a:r>
            <a:r>
              <a:rPr lang="en-GB" dirty="0" err="1"/>
              <a:t>ženy</a:t>
            </a:r>
            <a:r>
              <a:rPr lang="en-GB" dirty="0"/>
              <a:t> </a:t>
            </a:r>
            <a:r>
              <a:rPr lang="en-GB" dirty="0" err="1"/>
              <a:t>nepatria</a:t>
            </a:r>
            <a:r>
              <a:rPr lang="en-GB" dirty="0"/>
              <a:t> do </a:t>
            </a:r>
            <a:r>
              <a:rPr lang="en-GB" dirty="0" err="1"/>
              <a:t>politiky</a:t>
            </a:r>
            <a:r>
              <a:rPr lang="en-GB" dirty="0"/>
              <a:t>, </a:t>
            </a:r>
            <a:r>
              <a:rPr lang="en-GB" dirty="0" err="1"/>
              <a:t>takže</a:t>
            </a:r>
            <a:r>
              <a:rPr lang="en-GB" dirty="0"/>
              <a:t> by </a:t>
            </a:r>
            <a:r>
              <a:rPr lang="en-GB" dirty="0" err="1"/>
              <a:t>sme</a:t>
            </a:r>
            <a:r>
              <a:rPr lang="en-GB" dirty="0"/>
              <a:t> ich v tom ani </a:t>
            </a:r>
            <a:r>
              <a:rPr lang="en-GB" dirty="0" err="1"/>
              <a:t>nemali</a:t>
            </a:r>
            <a:r>
              <a:rPr lang="en-GB" dirty="0"/>
              <a:t> </a:t>
            </a:r>
            <a:r>
              <a:rPr lang="en-GB" dirty="0" err="1"/>
              <a:t>podporovať</a:t>
            </a:r>
            <a:r>
              <a:rPr lang="en-GB" dirty="0"/>
              <a:t>.</a:t>
            </a:r>
          </a:p>
          <a:p>
            <a:endParaRPr lang="en-GB" dirty="0"/>
          </a:p>
          <a:p>
            <a:endParaRPr lang="en-GB" dirty="0"/>
          </a:p>
          <a:p>
            <a:endParaRPr lang="en-GB" dirty="0"/>
          </a:p>
          <a:p>
            <a:r>
              <a:rPr lang="en-GB" dirty="0"/>
              <a:t>Ak </a:t>
            </a:r>
            <a:r>
              <a:rPr lang="en-GB" dirty="0" err="1"/>
              <a:t>si</a:t>
            </a:r>
            <a:r>
              <a:rPr lang="en-GB" dirty="0"/>
              <a:t> ma </a:t>
            </a:r>
            <a:r>
              <a:rPr lang="en-GB" dirty="0" err="1"/>
              <a:t>nezvolíte</a:t>
            </a:r>
            <a:r>
              <a:rPr lang="en-GB" dirty="0"/>
              <a:t> za </a:t>
            </a:r>
            <a:r>
              <a:rPr lang="en-GB" dirty="0" err="1"/>
              <a:t>poslanca</a:t>
            </a:r>
            <a:r>
              <a:rPr lang="en-GB" dirty="0"/>
              <a:t>, </a:t>
            </a:r>
            <a:r>
              <a:rPr lang="en-GB" dirty="0" err="1"/>
              <a:t>tak</a:t>
            </a:r>
            <a:r>
              <a:rPr lang="en-GB" dirty="0"/>
              <a:t> </a:t>
            </a:r>
            <a:r>
              <a:rPr lang="en-GB" dirty="0" err="1"/>
              <a:t>celá</a:t>
            </a:r>
            <a:r>
              <a:rPr lang="en-GB" dirty="0"/>
              <a:t> </a:t>
            </a:r>
            <a:r>
              <a:rPr lang="en-GB" dirty="0" err="1"/>
              <a:t>krajina</a:t>
            </a:r>
            <a:r>
              <a:rPr lang="en-GB" dirty="0"/>
              <a:t> </a:t>
            </a:r>
            <a:r>
              <a:rPr lang="en-GB" dirty="0" err="1"/>
              <a:t>sa</a:t>
            </a:r>
            <a:r>
              <a:rPr lang="en-GB" dirty="0"/>
              <a:t> </a:t>
            </a:r>
            <a:r>
              <a:rPr lang="en-GB" dirty="0" err="1"/>
              <a:t>prepadne</a:t>
            </a:r>
            <a:r>
              <a:rPr lang="en-GB" dirty="0"/>
              <a:t> do </a:t>
            </a:r>
            <a:r>
              <a:rPr lang="en-GB" dirty="0" err="1"/>
              <a:t>ťažkej</a:t>
            </a:r>
            <a:r>
              <a:rPr lang="en-GB" dirty="0"/>
              <a:t> </a:t>
            </a:r>
            <a:r>
              <a:rPr lang="en-GB" dirty="0" err="1"/>
              <a:t>ekonomickej</a:t>
            </a:r>
            <a:r>
              <a:rPr lang="en-GB" dirty="0"/>
              <a:t> </a:t>
            </a:r>
            <a:r>
              <a:rPr lang="en-GB" dirty="0" err="1"/>
              <a:t>krízy</a:t>
            </a:r>
            <a:r>
              <a:rPr lang="en-GB" dirty="0"/>
              <a:t> a </a:t>
            </a:r>
            <a:r>
              <a:rPr lang="en-GB" dirty="0" err="1"/>
              <a:t>najbližších</a:t>
            </a:r>
            <a:r>
              <a:rPr lang="en-GB" dirty="0"/>
              <a:t> </a:t>
            </a:r>
            <a:r>
              <a:rPr lang="en-GB" dirty="0" err="1"/>
              <a:t>pár</a:t>
            </a:r>
            <a:r>
              <a:rPr lang="en-GB" dirty="0"/>
              <a:t> </a:t>
            </a:r>
            <a:r>
              <a:rPr lang="en-GB" dirty="0" err="1"/>
              <a:t>rokov</a:t>
            </a:r>
            <a:r>
              <a:rPr lang="en-GB" dirty="0"/>
              <a:t> </a:t>
            </a:r>
            <a:r>
              <a:rPr lang="en-GB" dirty="0" err="1"/>
              <a:t>budeme</a:t>
            </a:r>
            <a:r>
              <a:rPr lang="en-GB" dirty="0"/>
              <a:t> </a:t>
            </a:r>
            <a:r>
              <a:rPr lang="en-GB" dirty="0" err="1"/>
              <a:t>zažívať</a:t>
            </a:r>
            <a:r>
              <a:rPr lang="en-GB" dirty="0"/>
              <a:t> </a:t>
            </a:r>
            <a:r>
              <a:rPr lang="en-GB" dirty="0" err="1"/>
              <a:t>veľmi</a:t>
            </a:r>
            <a:r>
              <a:rPr lang="en-GB" dirty="0"/>
              <a:t> </a:t>
            </a:r>
            <a:r>
              <a:rPr lang="en-GB" dirty="0" err="1"/>
              <a:t>ťažké</a:t>
            </a:r>
            <a:r>
              <a:rPr lang="en-GB" dirty="0"/>
              <a:t> </a:t>
            </a:r>
            <a:r>
              <a:rPr lang="en-GB" dirty="0" err="1"/>
              <a:t>časy</a:t>
            </a:r>
            <a:r>
              <a:rPr lang="en-GB" dirty="0"/>
              <a:t>.</a:t>
            </a:r>
          </a:p>
          <a:p>
            <a:endParaRPr lang="en-GB" dirty="0"/>
          </a:p>
          <a:p>
            <a:endParaRPr lang="en-GB" dirty="0"/>
          </a:p>
          <a:p>
            <a:r>
              <a:rPr lang="en-GB" dirty="0" err="1"/>
              <a:t>Viem</a:t>
            </a:r>
            <a:r>
              <a:rPr lang="en-GB" dirty="0"/>
              <a:t>, </a:t>
            </a:r>
            <a:r>
              <a:rPr lang="en-GB" dirty="0" err="1"/>
              <a:t>že</a:t>
            </a:r>
            <a:r>
              <a:rPr lang="en-GB" dirty="0"/>
              <a:t> </a:t>
            </a:r>
            <a:r>
              <a:rPr lang="en-GB" dirty="0" err="1"/>
              <a:t>všetci</a:t>
            </a:r>
            <a:r>
              <a:rPr lang="en-GB" dirty="0"/>
              <a:t> </a:t>
            </a:r>
            <a:r>
              <a:rPr lang="en-GB" dirty="0" err="1"/>
              <a:t>lekári</a:t>
            </a:r>
            <a:r>
              <a:rPr lang="en-GB" dirty="0"/>
              <a:t> </a:t>
            </a:r>
            <a:r>
              <a:rPr lang="en-GB" dirty="0" err="1"/>
              <a:t>sú</a:t>
            </a:r>
            <a:r>
              <a:rPr lang="en-GB" dirty="0"/>
              <a:t> </a:t>
            </a:r>
            <a:r>
              <a:rPr lang="en-GB" dirty="0" err="1"/>
              <a:t>namyslení</a:t>
            </a:r>
            <a:r>
              <a:rPr lang="en-GB" dirty="0"/>
              <a:t>, </a:t>
            </a:r>
            <a:r>
              <a:rPr lang="en-GB" dirty="0" err="1"/>
              <a:t>pretože</a:t>
            </a:r>
            <a:r>
              <a:rPr lang="en-GB" dirty="0"/>
              <a:t> </a:t>
            </a:r>
            <a:r>
              <a:rPr lang="en-GB" dirty="0" err="1"/>
              <a:t>moja</a:t>
            </a:r>
            <a:r>
              <a:rPr lang="en-GB" dirty="0"/>
              <a:t> babka </a:t>
            </a:r>
            <a:r>
              <a:rPr lang="en-GB" dirty="0" err="1"/>
              <a:t>celý</a:t>
            </a:r>
            <a:r>
              <a:rPr lang="en-GB" dirty="0"/>
              <a:t> </a:t>
            </a:r>
            <a:r>
              <a:rPr lang="en-GB" dirty="0" err="1"/>
              <a:t>život</a:t>
            </a:r>
            <a:r>
              <a:rPr lang="en-GB" dirty="0"/>
              <a:t> </a:t>
            </a:r>
            <a:r>
              <a:rPr lang="en-GB" dirty="0" err="1"/>
              <a:t>pracovala</a:t>
            </a:r>
            <a:r>
              <a:rPr lang="en-GB" dirty="0"/>
              <a:t> </a:t>
            </a:r>
            <a:r>
              <a:rPr lang="en-GB" dirty="0" err="1"/>
              <a:t>ako</a:t>
            </a:r>
            <a:r>
              <a:rPr lang="en-GB" dirty="0"/>
              <a:t> </a:t>
            </a:r>
            <a:r>
              <a:rPr lang="en-GB" dirty="0" err="1"/>
              <a:t>zdravotná</a:t>
            </a:r>
            <a:r>
              <a:rPr lang="en-GB" dirty="0"/>
              <a:t> </a:t>
            </a:r>
            <a:r>
              <a:rPr lang="en-GB" dirty="0" err="1"/>
              <a:t>sestra</a:t>
            </a:r>
            <a:r>
              <a:rPr lang="en-GB" dirty="0"/>
              <a:t> pod </a:t>
            </a:r>
            <a:r>
              <a:rPr lang="en-GB" dirty="0" err="1"/>
              <a:t>jedným</a:t>
            </a:r>
            <a:r>
              <a:rPr lang="en-GB" dirty="0"/>
              <a:t> </a:t>
            </a:r>
            <a:r>
              <a:rPr lang="en-GB" dirty="0" err="1"/>
              <a:t>veľmi</a:t>
            </a:r>
            <a:r>
              <a:rPr lang="en-GB" dirty="0"/>
              <a:t> </a:t>
            </a:r>
            <a:r>
              <a:rPr lang="en-GB" dirty="0" err="1"/>
              <a:t>namysleným</a:t>
            </a:r>
            <a:r>
              <a:rPr lang="en-GB" dirty="0"/>
              <a:t> </a:t>
            </a:r>
            <a:r>
              <a:rPr lang="en-GB" dirty="0" err="1"/>
              <a:t>primárom</a:t>
            </a:r>
            <a:r>
              <a:rPr lang="en-GB" dirty="0"/>
              <a:t> a </a:t>
            </a:r>
            <a:r>
              <a:rPr lang="en-GB" dirty="0" err="1"/>
              <a:t>stále</a:t>
            </a:r>
            <a:r>
              <a:rPr lang="en-GB" dirty="0"/>
              <a:t> mi </a:t>
            </a:r>
            <a:r>
              <a:rPr lang="en-GB" dirty="0" err="1"/>
              <a:t>vravievala</a:t>
            </a:r>
            <a:r>
              <a:rPr lang="en-GB" dirty="0"/>
              <a:t>, </a:t>
            </a:r>
            <a:r>
              <a:rPr lang="en-GB" dirty="0" err="1"/>
              <a:t>že</a:t>
            </a:r>
            <a:r>
              <a:rPr lang="en-GB" dirty="0"/>
              <a:t> </a:t>
            </a:r>
            <a:r>
              <a:rPr lang="en-GB" dirty="0" err="1"/>
              <a:t>lekári</a:t>
            </a:r>
            <a:r>
              <a:rPr lang="en-GB" dirty="0"/>
              <a:t> </a:t>
            </a:r>
            <a:r>
              <a:rPr lang="en-GB" dirty="0" err="1"/>
              <a:t>sú</a:t>
            </a:r>
            <a:r>
              <a:rPr lang="en-GB" dirty="0"/>
              <a:t> </a:t>
            </a:r>
            <a:r>
              <a:rPr lang="en-GB" dirty="0" err="1"/>
              <a:t>všetci</a:t>
            </a:r>
            <a:r>
              <a:rPr lang="en-GB" dirty="0"/>
              <a:t> </a:t>
            </a:r>
            <a:r>
              <a:rPr lang="en-GB" dirty="0" err="1"/>
              <a:t>takí</a:t>
            </a:r>
            <a:r>
              <a:rPr lang="en-GB" dirty="0"/>
              <a:t>.</a:t>
            </a:r>
          </a:p>
          <a:p>
            <a:endParaRPr lang="en-GB"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26" y="2257572"/>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353" y="3562951"/>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9726" y="4696966"/>
            <a:ext cx="543600" cy="543600"/>
          </a:xfrm>
          <a:prstGeom prst="rect">
            <a:avLst/>
          </a:prstGeom>
        </p:spPr>
      </p:pic>
      <p:sp>
        <p:nvSpPr>
          <p:cNvPr id="10" name="TextBox 9">
            <a:extLst>
              <a:ext uri="{FF2B5EF4-FFF2-40B4-BE49-F238E27FC236}">
                <a16:creationId xmlns:a16="http://schemas.microsoft.com/office/drawing/2014/main" id="{C91F7E74-C77C-2BEC-23B9-BD7DC14648F1}"/>
              </a:ext>
            </a:extLst>
          </p:cNvPr>
          <p:cNvSpPr txBox="1"/>
          <p:nvPr/>
        </p:nvSpPr>
        <p:spPr>
          <a:xfrm>
            <a:off x="4899788" y="413344"/>
            <a:ext cx="2733964" cy="1477328"/>
          </a:xfrm>
          <a:prstGeom prst="rect">
            <a:avLst/>
          </a:prstGeom>
          <a:noFill/>
        </p:spPr>
        <p:txBody>
          <a:bodyPr wrap="square">
            <a:spAutoFit/>
          </a:bodyPr>
          <a:lstStyle/>
          <a:p>
            <a:r>
              <a:rPr lang="en-GB" sz="1800" b="1" dirty="0" err="1">
                <a:solidFill>
                  <a:schemeClr val="tx2"/>
                </a:solidFill>
              </a:rPr>
              <a:t>Klzký</a:t>
            </a:r>
            <a:r>
              <a:rPr lang="en-GB" sz="1800" b="1" dirty="0">
                <a:solidFill>
                  <a:schemeClr val="tx2"/>
                </a:solidFill>
              </a:rPr>
              <a:t> </a:t>
            </a:r>
            <a:r>
              <a:rPr lang="en-GB" sz="1800" b="1" dirty="0" err="1">
                <a:solidFill>
                  <a:schemeClr val="tx2"/>
                </a:solidFill>
              </a:rPr>
              <a:t>svah</a:t>
            </a:r>
            <a:r>
              <a:rPr lang="en-GB" sz="1800" b="1" dirty="0">
                <a:solidFill>
                  <a:schemeClr val="tx2"/>
                </a:solidFill>
              </a:rPr>
              <a:t> </a:t>
            </a:r>
          </a:p>
          <a:p>
            <a:r>
              <a:rPr lang="en-GB" sz="1800" b="1" dirty="0">
                <a:solidFill>
                  <a:schemeClr val="tx2"/>
                </a:solidFill>
              </a:rPr>
              <a:t>Argument </a:t>
            </a:r>
            <a:r>
              <a:rPr lang="en-GB" sz="1800" b="1" dirty="0" err="1">
                <a:solidFill>
                  <a:schemeClr val="tx2"/>
                </a:solidFill>
              </a:rPr>
              <a:t>väčšiny</a:t>
            </a:r>
            <a:endParaRPr lang="en-GB" sz="1800" b="1" dirty="0">
              <a:solidFill>
                <a:schemeClr val="tx2"/>
              </a:solidFill>
            </a:endParaRPr>
          </a:p>
          <a:p>
            <a:r>
              <a:rPr lang="en-GB" sz="1800" b="1" dirty="0" err="1">
                <a:solidFill>
                  <a:schemeClr val="tx2"/>
                </a:solidFill>
              </a:rPr>
              <a:t>Falošná</a:t>
            </a:r>
            <a:r>
              <a:rPr lang="en-GB" sz="1800" b="1" dirty="0">
                <a:solidFill>
                  <a:schemeClr val="tx2"/>
                </a:solidFill>
              </a:rPr>
              <a:t> </a:t>
            </a:r>
            <a:r>
              <a:rPr lang="en-GB" sz="1800" b="1" dirty="0" err="1">
                <a:solidFill>
                  <a:schemeClr val="tx2"/>
                </a:solidFill>
              </a:rPr>
              <a:t>autorita</a:t>
            </a:r>
            <a:endParaRPr lang="en-GB" sz="1800" b="1" dirty="0">
              <a:solidFill>
                <a:schemeClr val="tx2"/>
              </a:solidFill>
            </a:endParaRPr>
          </a:p>
          <a:p>
            <a:r>
              <a:rPr lang="en-GB" sz="1800" b="1" dirty="0" err="1">
                <a:solidFill>
                  <a:schemeClr val="tx2"/>
                </a:solidFill>
              </a:rPr>
              <a:t>Unáhlený</a:t>
            </a:r>
            <a:r>
              <a:rPr lang="en-GB" sz="1800" b="1" dirty="0">
                <a:solidFill>
                  <a:schemeClr val="tx2"/>
                </a:solidFill>
              </a:rPr>
              <a:t> </a:t>
            </a:r>
            <a:r>
              <a:rPr lang="en-GB" sz="1800" b="1" dirty="0" err="1">
                <a:solidFill>
                  <a:schemeClr val="tx2"/>
                </a:solidFill>
              </a:rPr>
              <a:t>záver</a:t>
            </a:r>
            <a:r>
              <a:rPr lang="en-GB" sz="1800" b="1" dirty="0">
                <a:solidFill>
                  <a:schemeClr val="tx2"/>
                </a:solidFill>
              </a:rPr>
              <a:t> </a:t>
            </a:r>
          </a:p>
          <a:p>
            <a:r>
              <a:rPr lang="en-GB" sz="1800" b="1" dirty="0" err="1">
                <a:solidFill>
                  <a:schemeClr val="tx2"/>
                </a:solidFill>
              </a:rPr>
              <a:t>Hra</a:t>
            </a:r>
            <a:r>
              <a:rPr lang="en-GB" sz="1800" b="1" dirty="0">
                <a:solidFill>
                  <a:schemeClr val="tx2"/>
                </a:solidFill>
              </a:rPr>
              <a:t> </a:t>
            </a:r>
            <a:r>
              <a:rPr lang="en-GB" sz="1800" b="1" dirty="0" err="1">
                <a:solidFill>
                  <a:schemeClr val="tx2"/>
                </a:solidFill>
              </a:rPr>
              <a:t>na</a:t>
            </a:r>
            <a:r>
              <a:rPr lang="en-GB" sz="1800" b="1" dirty="0">
                <a:solidFill>
                  <a:schemeClr val="tx2"/>
                </a:solidFill>
              </a:rPr>
              <a:t> </a:t>
            </a:r>
            <a:r>
              <a:rPr lang="en-GB" sz="1800" b="1" dirty="0" err="1">
                <a:solidFill>
                  <a:schemeClr val="tx2"/>
                </a:solidFill>
              </a:rPr>
              <a:t>emócie</a:t>
            </a:r>
            <a:endParaRPr lang="en-GB" sz="1800" b="1" dirty="0">
              <a:solidFill>
                <a:schemeClr val="tx2"/>
              </a:solidFill>
            </a:endParaRPr>
          </a:p>
        </p:txBody>
      </p:sp>
      <p:sp>
        <p:nvSpPr>
          <p:cNvPr id="12" name="TextBox 11">
            <a:extLst>
              <a:ext uri="{FF2B5EF4-FFF2-40B4-BE49-F238E27FC236}">
                <a16:creationId xmlns:a16="http://schemas.microsoft.com/office/drawing/2014/main" id="{06C6CB15-9D82-BDB1-FFC3-494EFEE32AB5}"/>
              </a:ext>
            </a:extLst>
          </p:cNvPr>
          <p:cNvSpPr txBox="1"/>
          <p:nvPr/>
        </p:nvSpPr>
        <p:spPr>
          <a:xfrm>
            <a:off x="7351856" y="548425"/>
            <a:ext cx="4230255" cy="1200329"/>
          </a:xfrm>
          <a:prstGeom prst="rect">
            <a:avLst/>
          </a:prstGeom>
          <a:noFill/>
        </p:spPr>
        <p:txBody>
          <a:bodyPr wrap="square">
            <a:spAutoFit/>
          </a:bodyPr>
          <a:lstStyle/>
          <a:p>
            <a:r>
              <a:rPr lang="en-GB" sz="1800" b="1" dirty="0" err="1">
                <a:solidFill>
                  <a:schemeClr val="tx2"/>
                </a:solidFill>
              </a:rPr>
              <a:t>Vyvracanie</a:t>
            </a:r>
            <a:r>
              <a:rPr lang="en-GB" sz="1800" b="1" dirty="0">
                <a:solidFill>
                  <a:schemeClr val="tx2"/>
                </a:solidFill>
              </a:rPr>
              <a:t> </a:t>
            </a:r>
            <a:r>
              <a:rPr lang="en-GB" sz="1800" b="1" dirty="0" err="1">
                <a:solidFill>
                  <a:schemeClr val="tx2"/>
                </a:solidFill>
              </a:rPr>
              <a:t>príkladov</a:t>
            </a:r>
            <a:endParaRPr lang="en-GB" sz="1800" b="1" dirty="0">
              <a:solidFill>
                <a:schemeClr val="tx2"/>
              </a:solidFill>
            </a:endParaRPr>
          </a:p>
          <a:p>
            <a:r>
              <a:rPr lang="en-GB" sz="1800" b="1" dirty="0" err="1">
                <a:solidFill>
                  <a:schemeClr val="tx2"/>
                </a:solidFill>
              </a:rPr>
              <a:t>Slamený</a:t>
            </a:r>
            <a:r>
              <a:rPr lang="en-GB" sz="1800" b="1" dirty="0">
                <a:solidFill>
                  <a:schemeClr val="tx2"/>
                </a:solidFill>
              </a:rPr>
              <a:t> </a:t>
            </a:r>
            <a:r>
              <a:rPr lang="en-GB" sz="1800" b="1" dirty="0" err="1">
                <a:solidFill>
                  <a:schemeClr val="tx2"/>
                </a:solidFill>
              </a:rPr>
              <a:t>panák</a:t>
            </a:r>
            <a:r>
              <a:rPr lang="en-GB" sz="1800" b="1" dirty="0">
                <a:solidFill>
                  <a:schemeClr val="tx2"/>
                </a:solidFill>
              </a:rPr>
              <a:t> </a:t>
            </a:r>
          </a:p>
          <a:p>
            <a:r>
              <a:rPr lang="en-GB" sz="1800" b="1" dirty="0">
                <a:solidFill>
                  <a:schemeClr val="tx2"/>
                </a:solidFill>
              </a:rPr>
              <a:t>Ad hominem (</a:t>
            </a:r>
            <a:r>
              <a:rPr lang="en-GB" sz="1800" b="1" dirty="0" err="1">
                <a:solidFill>
                  <a:schemeClr val="tx2"/>
                </a:solidFill>
              </a:rPr>
              <a:t>osobný</a:t>
            </a:r>
            <a:r>
              <a:rPr lang="en-GB" sz="1800" b="1" dirty="0">
                <a:solidFill>
                  <a:schemeClr val="tx2"/>
                </a:solidFill>
              </a:rPr>
              <a:t> </a:t>
            </a:r>
            <a:r>
              <a:rPr lang="en-GB" sz="1800" b="1" dirty="0" err="1">
                <a:solidFill>
                  <a:schemeClr val="tx2"/>
                </a:solidFill>
              </a:rPr>
              <a:t>útok</a:t>
            </a:r>
            <a:r>
              <a:rPr lang="en-GB" sz="1800" b="1" dirty="0">
                <a:solidFill>
                  <a:schemeClr val="tx2"/>
                </a:solidFill>
              </a:rPr>
              <a:t>)</a:t>
            </a:r>
          </a:p>
          <a:p>
            <a:r>
              <a:rPr lang="en-GB" sz="1800" b="1" dirty="0" err="1">
                <a:solidFill>
                  <a:schemeClr val="tx2"/>
                </a:solidFill>
              </a:rPr>
              <a:t>Falošná</a:t>
            </a:r>
            <a:r>
              <a:rPr lang="en-GB" sz="1800" b="1" dirty="0">
                <a:solidFill>
                  <a:schemeClr val="tx2"/>
                </a:solidFill>
              </a:rPr>
              <a:t> </a:t>
            </a:r>
            <a:r>
              <a:rPr lang="en-GB" sz="1800" b="1" dirty="0" err="1">
                <a:solidFill>
                  <a:schemeClr val="tx2"/>
                </a:solidFill>
              </a:rPr>
              <a:t>dilema</a:t>
            </a:r>
            <a:r>
              <a:rPr lang="en-GB" sz="1800" b="1" dirty="0">
                <a:solidFill>
                  <a:schemeClr val="tx2"/>
                </a:solidFill>
              </a:rPr>
              <a:t> - </a:t>
            </a:r>
            <a:r>
              <a:rPr lang="en-GB" sz="1800" b="1" dirty="0" err="1">
                <a:solidFill>
                  <a:schemeClr val="tx2"/>
                </a:solidFill>
              </a:rPr>
              <a:t>Čierna</a:t>
            </a:r>
            <a:r>
              <a:rPr lang="en-GB" sz="1800" b="1" dirty="0">
                <a:solidFill>
                  <a:schemeClr val="tx2"/>
                </a:solidFill>
              </a:rPr>
              <a:t> a </a:t>
            </a:r>
            <a:r>
              <a:rPr lang="en-GB" sz="1800" b="1" dirty="0" err="1">
                <a:solidFill>
                  <a:schemeClr val="tx2"/>
                </a:solidFill>
              </a:rPr>
              <a:t>biela</a:t>
            </a:r>
            <a:r>
              <a:rPr lang="en-GB" sz="1800" b="1" dirty="0">
                <a:solidFill>
                  <a:schemeClr val="tx2"/>
                </a:solidFill>
              </a:rPr>
              <a:t> </a:t>
            </a:r>
          </a:p>
        </p:txBody>
      </p:sp>
    </p:spTree>
    <p:extLst>
      <p:ext uri="{BB962C8B-B14F-4D97-AF65-F5344CB8AC3E}">
        <p14:creationId xmlns:p14="http://schemas.microsoft.com/office/powerpoint/2010/main" val="40925174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784614" y="1152008"/>
            <a:ext cx="10515600" cy="759006"/>
          </a:xfrm>
        </p:spPr>
        <p:txBody>
          <a:bodyPr>
            <a:normAutofit/>
          </a:bodyPr>
          <a:lstStyle/>
          <a:p>
            <a:r>
              <a:rPr lang="en-GB" sz="4000" dirty="0" err="1">
                <a:solidFill>
                  <a:schemeClr val="bg1"/>
                </a:solidFill>
              </a:rPr>
              <a:t>Cvičenie</a:t>
            </a:r>
            <a:r>
              <a:rPr lang="en-GB" sz="4000" dirty="0">
                <a:solidFill>
                  <a:schemeClr val="bg1"/>
                </a:solidFill>
              </a:rPr>
              <a:t> </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264409"/>
            <a:ext cx="10066888" cy="3693319"/>
          </a:xfrm>
          <a:prstGeom prst="rect">
            <a:avLst/>
          </a:prstGeom>
          <a:noFill/>
        </p:spPr>
        <p:txBody>
          <a:bodyPr wrap="square" rtlCol="0">
            <a:spAutoFit/>
          </a:bodyPr>
          <a:lstStyle/>
          <a:p>
            <a:r>
              <a:rPr lang="en-GB" dirty="0"/>
              <a:t>Ak </a:t>
            </a:r>
            <a:r>
              <a:rPr lang="en-GB" dirty="0" err="1"/>
              <a:t>nezakážeme</a:t>
            </a:r>
            <a:r>
              <a:rPr lang="en-GB" dirty="0"/>
              <a:t> </a:t>
            </a:r>
            <a:r>
              <a:rPr lang="en-GB" dirty="0" err="1"/>
              <a:t>deťom</a:t>
            </a:r>
            <a:r>
              <a:rPr lang="en-GB" dirty="0"/>
              <a:t> </a:t>
            </a:r>
            <a:r>
              <a:rPr lang="en-GB" dirty="0" err="1"/>
              <a:t>hrať</a:t>
            </a:r>
            <a:r>
              <a:rPr lang="en-GB" dirty="0"/>
              <a:t> </a:t>
            </a:r>
            <a:r>
              <a:rPr lang="en-GB" dirty="0" err="1"/>
              <a:t>hry</a:t>
            </a:r>
            <a:r>
              <a:rPr lang="en-GB" dirty="0"/>
              <a:t>, v </a:t>
            </a:r>
            <a:r>
              <a:rPr lang="en-GB" dirty="0" err="1"/>
              <a:t>ktorých</a:t>
            </a:r>
            <a:r>
              <a:rPr lang="en-GB" dirty="0"/>
              <a:t> je </a:t>
            </a:r>
            <a:r>
              <a:rPr lang="en-GB" dirty="0" err="1"/>
              <a:t>zobrazované</a:t>
            </a:r>
            <a:r>
              <a:rPr lang="en-GB" dirty="0"/>
              <a:t> </a:t>
            </a:r>
            <a:r>
              <a:rPr lang="en-GB" dirty="0" err="1"/>
              <a:t>násilie</a:t>
            </a:r>
            <a:r>
              <a:rPr lang="en-GB" dirty="0"/>
              <a:t>, </a:t>
            </a:r>
            <a:r>
              <a:rPr lang="en-GB" dirty="0" err="1"/>
              <a:t>tak</a:t>
            </a:r>
            <a:r>
              <a:rPr lang="en-GB" dirty="0"/>
              <a:t> o </a:t>
            </a:r>
            <a:r>
              <a:rPr lang="en-GB" dirty="0" err="1"/>
              <a:t>pár</a:t>
            </a:r>
            <a:r>
              <a:rPr lang="en-GB" dirty="0"/>
              <a:t> </a:t>
            </a:r>
            <a:r>
              <a:rPr lang="en-GB" dirty="0" err="1"/>
              <a:t>rokov</a:t>
            </a:r>
            <a:r>
              <a:rPr lang="en-GB" dirty="0"/>
              <a:t> </a:t>
            </a:r>
            <a:r>
              <a:rPr lang="en-GB" dirty="0" err="1"/>
              <a:t>sa</a:t>
            </a:r>
            <a:r>
              <a:rPr lang="en-GB" dirty="0"/>
              <a:t> z </a:t>
            </a:r>
            <a:r>
              <a:rPr lang="en-GB" dirty="0" err="1"/>
              <a:t>nich</a:t>
            </a:r>
            <a:r>
              <a:rPr lang="en-GB" dirty="0"/>
              <a:t> </a:t>
            </a:r>
            <a:r>
              <a:rPr lang="en-GB" dirty="0" err="1"/>
              <a:t>stanú</a:t>
            </a:r>
            <a:r>
              <a:rPr lang="en-GB" dirty="0"/>
              <a:t> </a:t>
            </a:r>
            <a:r>
              <a:rPr lang="en-GB" dirty="0" err="1"/>
              <a:t>kriminálnici</a:t>
            </a:r>
            <a:r>
              <a:rPr lang="en-GB" dirty="0"/>
              <a:t> a </a:t>
            </a:r>
            <a:r>
              <a:rPr lang="en-GB" dirty="0" err="1"/>
              <a:t>nebudeme</a:t>
            </a:r>
            <a:r>
              <a:rPr lang="en-GB" dirty="0"/>
              <a:t> </a:t>
            </a:r>
            <a:r>
              <a:rPr lang="en-GB" dirty="0" err="1"/>
              <a:t>mať</a:t>
            </a:r>
            <a:r>
              <a:rPr lang="en-GB" dirty="0"/>
              <a:t> </a:t>
            </a:r>
            <a:r>
              <a:rPr lang="en-GB" dirty="0" err="1"/>
              <a:t>kam</a:t>
            </a:r>
            <a:r>
              <a:rPr lang="en-GB" dirty="0"/>
              <a:t> </a:t>
            </a:r>
            <a:r>
              <a:rPr lang="en-GB" dirty="0" err="1"/>
              <a:t>dávať</a:t>
            </a:r>
            <a:r>
              <a:rPr lang="en-GB" dirty="0"/>
              <a:t> </a:t>
            </a:r>
            <a:r>
              <a:rPr lang="en-GB" dirty="0" err="1"/>
              <a:t>ľudí</a:t>
            </a:r>
            <a:r>
              <a:rPr lang="en-GB" dirty="0"/>
              <a:t> </a:t>
            </a:r>
            <a:r>
              <a:rPr lang="en-GB" dirty="0" err="1"/>
              <a:t>vo</a:t>
            </a:r>
            <a:r>
              <a:rPr lang="en-GB" dirty="0"/>
              <a:t> </a:t>
            </a:r>
            <a:r>
              <a:rPr lang="en-GB" dirty="0" err="1"/>
              <a:t>väzniciach</a:t>
            </a:r>
            <a:r>
              <a:rPr lang="en-GB" dirty="0"/>
              <a:t>, </a:t>
            </a:r>
            <a:r>
              <a:rPr lang="en-GB" dirty="0" err="1"/>
              <a:t>lebo</a:t>
            </a:r>
            <a:r>
              <a:rPr lang="en-GB" dirty="0"/>
              <a:t> </a:t>
            </a:r>
            <a:r>
              <a:rPr lang="en-GB" dirty="0" err="1"/>
              <a:t>také</a:t>
            </a:r>
            <a:r>
              <a:rPr lang="en-GB" dirty="0"/>
              <a:t> </a:t>
            </a:r>
            <a:r>
              <a:rPr lang="en-GB" dirty="0" err="1"/>
              <a:t>kapacity</a:t>
            </a:r>
            <a:r>
              <a:rPr lang="en-GB" dirty="0"/>
              <a:t> </a:t>
            </a:r>
            <a:r>
              <a:rPr lang="en-GB" dirty="0" err="1"/>
              <a:t>väzníc</a:t>
            </a:r>
            <a:r>
              <a:rPr lang="en-GB" dirty="0"/>
              <a:t> </a:t>
            </a:r>
            <a:r>
              <a:rPr lang="en-GB" dirty="0" err="1"/>
              <a:t>nemáme</a:t>
            </a:r>
            <a:r>
              <a:rPr lang="en-GB" dirty="0"/>
              <a:t>. </a:t>
            </a:r>
            <a:r>
              <a:rPr lang="en-GB" dirty="0" err="1"/>
              <a:t>Tým</a:t>
            </a:r>
            <a:r>
              <a:rPr lang="en-GB" dirty="0"/>
              <a:t> </a:t>
            </a:r>
            <a:r>
              <a:rPr lang="en-GB" dirty="0" err="1"/>
              <a:t>pádom</a:t>
            </a:r>
            <a:r>
              <a:rPr lang="en-GB" dirty="0"/>
              <a:t> </a:t>
            </a:r>
            <a:r>
              <a:rPr lang="en-GB" dirty="0" err="1"/>
              <a:t>budeme</a:t>
            </a:r>
            <a:r>
              <a:rPr lang="en-GB" dirty="0"/>
              <a:t> </a:t>
            </a:r>
            <a:r>
              <a:rPr lang="en-GB" dirty="0" err="1"/>
              <a:t>musieť</a:t>
            </a:r>
            <a:r>
              <a:rPr lang="en-GB" dirty="0"/>
              <a:t> </a:t>
            </a:r>
            <a:r>
              <a:rPr lang="en-GB" dirty="0" err="1"/>
              <a:t>postaviť</a:t>
            </a:r>
            <a:r>
              <a:rPr lang="en-GB" dirty="0"/>
              <a:t> </a:t>
            </a:r>
            <a:r>
              <a:rPr lang="en-GB" dirty="0" err="1"/>
              <a:t>plno</a:t>
            </a:r>
            <a:r>
              <a:rPr lang="en-GB" dirty="0"/>
              <a:t> </a:t>
            </a:r>
            <a:r>
              <a:rPr lang="en-GB" dirty="0" err="1"/>
              <a:t>nových</a:t>
            </a:r>
            <a:r>
              <a:rPr lang="en-GB" dirty="0"/>
              <a:t> </a:t>
            </a:r>
            <a:r>
              <a:rPr lang="en-GB" dirty="0" err="1"/>
              <a:t>väzníc</a:t>
            </a:r>
            <a:r>
              <a:rPr lang="en-GB" dirty="0"/>
              <a:t> a </a:t>
            </a:r>
            <a:r>
              <a:rPr lang="en-GB" dirty="0" err="1"/>
              <a:t>prídeme</a:t>
            </a:r>
            <a:r>
              <a:rPr lang="en-GB" dirty="0"/>
              <a:t> o </a:t>
            </a:r>
            <a:r>
              <a:rPr lang="en-GB" dirty="0" err="1"/>
              <a:t>veľké</a:t>
            </a:r>
            <a:r>
              <a:rPr lang="en-GB" dirty="0"/>
              <a:t> </a:t>
            </a:r>
            <a:r>
              <a:rPr lang="en-GB" dirty="0" err="1"/>
              <a:t>položky</a:t>
            </a:r>
            <a:r>
              <a:rPr lang="en-GB" dirty="0"/>
              <a:t> zo </a:t>
            </a:r>
            <a:r>
              <a:rPr lang="en-GB" dirty="0" err="1"/>
              <a:t>štátneho</a:t>
            </a:r>
            <a:r>
              <a:rPr lang="en-GB" dirty="0"/>
              <a:t> </a:t>
            </a:r>
            <a:r>
              <a:rPr lang="en-GB" dirty="0" err="1"/>
              <a:t>rozpočtu</a:t>
            </a:r>
            <a:r>
              <a:rPr lang="en-GB" dirty="0"/>
              <a:t>.</a:t>
            </a:r>
          </a:p>
          <a:p>
            <a:endParaRPr lang="en-GB" dirty="0"/>
          </a:p>
          <a:p>
            <a:r>
              <a:rPr lang="en-GB" dirty="0"/>
              <a:t>Ak </a:t>
            </a:r>
            <a:r>
              <a:rPr lang="en-GB" dirty="0" err="1"/>
              <a:t>neinvestujeme</a:t>
            </a:r>
            <a:r>
              <a:rPr lang="en-GB" dirty="0"/>
              <a:t> </a:t>
            </a:r>
            <a:r>
              <a:rPr lang="en-GB" dirty="0" err="1"/>
              <a:t>peniaze</a:t>
            </a:r>
            <a:r>
              <a:rPr lang="en-GB" dirty="0"/>
              <a:t> do </a:t>
            </a:r>
            <a:r>
              <a:rPr lang="en-GB" dirty="0" err="1"/>
              <a:t>rozšírenia</a:t>
            </a:r>
            <a:r>
              <a:rPr lang="en-GB" dirty="0"/>
              <a:t> </a:t>
            </a:r>
            <a:r>
              <a:rPr lang="en-GB" dirty="0" err="1"/>
              <a:t>našich</a:t>
            </a:r>
            <a:r>
              <a:rPr lang="en-GB" dirty="0"/>
              <a:t> </a:t>
            </a:r>
            <a:r>
              <a:rPr lang="en-GB" dirty="0" err="1"/>
              <a:t>policajných</a:t>
            </a:r>
            <a:r>
              <a:rPr lang="en-GB" dirty="0"/>
              <a:t> </a:t>
            </a:r>
            <a:r>
              <a:rPr lang="en-GB" dirty="0" err="1"/>
              <a:t>zložiek</a:t>
            </a:r>
            <a:r>
              <a:rPr lang="en-GB" dirty="0"/>
              <a:t>, </a:t>
            </a:r>
            <a:r>
              <a:rPr lang="en-GB" dirty="0" err="1"/>
              <a:t>tak</a:t>
            </a:r>
            <a:r>
              <a:rPr lang="en-GB" dirty="0"/>
              <a:t> </a:t>
            </a:r>
            <a:r>
              <a:rPr lang="en-GB" dirty="0" err="1"/>
              <a:t>naša</a:t>
            </a:r>
            <a:r>
              <a:rPr lang="en-GB" dirty="0"/>
              <a:t> </a:t>
            </a:r>
            <a:r>
              <a:rPr lang="en-GB" dirty="0" err="1"/>
              <a:t>krajina</a:t>
            </a:r>
            <a:r>
              <a:rPr lang="en-GB" dirty="0"/>
              <a:t> </a:t>
            </a:r>
            <a:r>
              <a:rPr lang="en-GB" dirty="0" err="1"/>
              <a:t>nebude</a:t>
            </a:r>
            <a:r>
              <a:rPr lang="en-GB" dirty="0"/>
              <a:t> </a:t>
            </a:r>
            <a:r>
              <a:rPr lang="en-GB" dirty="0" err="1"/>
              <a:t>bezpečná</a:t>
            </a:r>
            <a:r>
              <a:rPr lang="en-GB" dirty="0"/>
              <a:t>.</a:t>
            </a:r>
          </a:p>
          <a:p>
            <a:endParaRPr lang="en-GB" dirty="0"/>
          </a:p>
          <a:p>
            <a:endParaRPr lang="en-GB" dirty="0"/>
          </a:p>
          <a:p>
            <a:r>
              <a:rPr lang="en-GB" dirty="0" err="1"/>
              <a:t>Musíme</a:t>
            </a:r>
            <a:r>
              <a:rPr lang="en-GB" dirty="0"/>
              <a:t> </a:t>
            </a:r>
            <a:r>
              <a:rPr lang="en-GB" dirty="0" err="1"/>
              <a:t>okamžite</a:t>
            </a:r>
            <a:r>
              <a:rPr lang="en-GB" dirty="0"/>
              <a:t> </a:t>
            </a:r>
            <a:r>
              <a:rPr lang="en-GB" dirty="0" err="1"/>
              <a:t>zakázať</a:t>
            </a:r>
            <a:r>
              <a:rPr lang="en-GB" dirty="0"/>
              <a:t> </a:t>
            </a:r>
            <a:r>
              <a:rPr lang="en-GB" dirty="0" err="1"/>
              <a:t>výstavbu</a:t>
            </a:r>
            <a:r>
              <a:rPr lang="en-GB" dirty="0"/>
              <a:t> </a:t>
            </a:r>
            <a:r>
              <a:rPr lang="en-GB" dirty="0" err="1"/>
              <a:t>nových</a:t>
            </a:r>
            <a:r>
              <a:rPr lang="en-GB" dirty="0"/>
              <a:t> </a:t>
            </a:r>
            <a:r>
              <a:rPr lang="en-GB" dirty="0" err="1"/>
              <a:t>hotelov</a:t>
            </a:r>
            <a:r>
              <a:rPr lang="en-GB" dirty="0"/>
              <a:t> v </a:t>
            </a:r>
            <a:r>
              <a:rPr lang="en-GB" dirty="0" err="1"/>
              <a:t>národných</a:t>
            </a:r>
            <a:r>
              <a:rPr lang="en-GB" dirty="0"/>
              <a:t> </a:t>
            </a:r>
            <a:r>
              <a:rPr lang="en-GB" dirty="0" err="1"/>
              <a:t>parkoch</a:t>
            </a:r>
            <a:r>
              <a:rPr lang="en-GB" dirty="0"/>
              <a:t>. </a:t>
            </a:r>
            <a:r>
              <a:rPr lang="en-GB" dirty="0" err="1"/>
              <a:t>Nemôžeme</a:t>
            </a:r>
            <a:r>
              <a:rPr lang="en-GB" dirty="0"/>
              <a:t> </a:t>
            </a:r>
            <a:r>
              <a:rPr lang="en-GB" dirty="0" err="1"/>
              <a:t>ďalšej</a:t>
            </a:r>
            <a:r>
              <a:rPr lang="en-GB" dirty="0"/>
              <a:t> </a:t>
            </a:r>
            <a:r>
              <a:rPr lang="en-GB" dirty="0" err="1"/>
              <a:t>generácii</a:t>
            </a:r>
            <a:r>
              <a:rPr lang="en-GB" dirty="0"/>
              <a:t> </a:t>
            </a:r>
            <a:r>
              <a:rPr lang="en-GB" dirty="0" err="1"/>
              <a:t>spôsobiť</a:t>
            </a:r>
            <a:r>
              <a:rPr lang="en-GB" dirty="0"/>
              <a:t> to, </a:t>
            </a:r>
            <a:r>
              <a:rPr lang="en-GB" dirty="0" err="1"/>
              <a:t>že</a:t>
            </a:r>
            <a:r>
              <a:rPr lang="en-GB" dirty="0"/>
              <a:t> </a:t>
            </a:r>
            <a:r>
              <a:rPr lang="en-GB" dirty="0" err="1"/>
              <a:t>deti</a:t>
            </a:r>
            <a:r>
              <a:rPr lang="en-GB" dirty="0"/>
              <a:t> ani </a:t>
            </a:r>
            <a:r>
              <a:rPr lang="en-GB" dirty="0" err="1"/>
              <a:t>neuvidia</a:t>
            </a:r>
            <a:r>
              <a:rPr lang="en-GB" dirty="0"/>
              <a:t> </a:t>
            </a:r>
            <a:r>
              <a:rPr lang="en-GB" dirty="0" err="1"/>
              <a:t>na</a:t>
            </a:r>
            <a:r>
              <a:rPr lang="en-GB" dirty="0"/>
              <a:t> </a:t>
            </a:r>
            <a:r>
              <a:rPr lang="en-GB" dirty="0" err="1"/>
              <a:t>naše</a:t>
            </a:r>
            <a:r>
              <a:rPr lang="en-GB" dirty="0"/>
              <a:t> </a:t>
            </a:r>
            <a:r>
              <a:rPr lang="en-GB" dirty="0" err="1"/>
              <a:t>krásne</a:t>
            </a:r>
            <a:r>
              <a:rPr lang="en-GB" dirty="0"/>
              <a:t> </a:t>
            </a:r>
            <a:r>
              <a:rPr lang="en-GB" dirty="0" err="1"/>
              <a:t>Tatry</a:t>
            </a:r>
            <a:r>
              <a:rPr lang="en-GB" dirty="0"/>
              <a:t> </a:t>
            </a:r>
            <a:r>
              <a:rPr lang="en-GB" dirty="0" err="1"/>
              <a:t>cez</a:t>
            </a:r>
            <a:r>
              <a:rPr lang="en-GB" dirty="0"/>
              <a:t> </a:t>
            </a:r>
            <a:r>
              <a:rPr lang="en-GB" dirty="0" err="1"/>
              <a:t>toľko</a:t>
            </a:r>
            <a:r>
              <a:rPr lang="en-GB" dirty="0"/>
              <a:t> </a:t>
            </a:r>
            <a:r>
              <a:rPr lang="en-GB" dirty="0" err="1"/>
              <a:t>striech</a:t>
            </a:r>
            <a:r>
              <a:rPr lang="en-GB" dirty="0"/>
              <a:t>. </a:t>
            </a:r>
            <a:r>
              <a:rPr lang="en-GB" dirty="0" err="1"/>
              <a:t>Predstavte</a:t>
            </a:r>
            <a:r>
              <a:rPr lang="en-GB" dirty="0"/>
              <a:t> </a:t>
            </a:r>
            <a:r>
              <a:rPr lang="en-GB" dirty="0" err="1"/>
              <a:t>si</a:t>
            </a:r>
            <a:r>
              <a:rPr lang="en-GB" dirty="0"/>
              <a:t> ten </a:t>
            </a:r>
            <a:r>
              <a:rPr lang="en-GB" dirty="0" err="1"/>
              <a:t>smútok</a:t>
            </a:r>
            <a:r>
              <a:rPr lang="en-GB" dirty="0"/>
              <a:t> v </a:t>
            </a:r>
            <a:r>
              <a:rPr lang="en-GB" dirty="0" err="1"/>
              <a:t>detských</a:t>
            </a:r>
            <a:r>
              <a:rPr lang="en-GB" dirty="0"/>
              <a:t> </a:t>
            </a:r>
            <a:r>
              <a:rPr lang="en-GB" dirty="0" err="1"/>
              <a:t>očkách</a:t>
            </a:r>
            <a:r>
              <a:rPr lang="en-GB" dirty="0"/>
              <a:t>, </a:t>
            </a:r>
            <a:r>
              <a:rPr lang="en-GB" dirty="0" err="1"/>
              <a:t>keď</a:t>
            </a:r>
            <a:r>
              <a:rPr lang="en-GB" dirty="0"/>
              <a:t> </a:t>
            </a:r>
            <a:r>
              <a:rPr lang="en-GB" dirty="0" err="1"/>
              <a:t>neuvidia</a:t>
            </a:r>
            <a:r>
              <a:rPr lang="en-GB" dirty="0"/>
              <a:t> </a:t>
            </a:r>
            <a:r>
              <a:rPr lang="en-GB" dirty="0" err="1"/>
              <a:t>zasnežený</a:t>
            </a:r>
            <a:r>
              <a:rPr lang="en-GB" dirty="0"/>
              <a:t> </a:t>
            </a:r>
            <a:r>
              <a:rPr lang="en-GB" dirty="0" err="1"/>
              <a:t>vrcholec</a:t>
            </a:r>
            <a:r>
              <a:rPr lang="en-GB" dirty="0"/>
              <a:t> </a:t>
            </a:r>
            <a:r>
              <a:rPr lang="en-GB" dirty="0" err="1"/>
              <a:t>Lomnického</a:t>
            </a:r>
            <a:r>
              <a:rPr lang="en-GB" dirty="0"/>
              <a:t> </a:t>
            </a:r>
            <a:r>
              <a:rPr lang="en-GB" dirty="0" err="1"/>
              <a:t>štítu</a:t>
            </a:r>
            <a:r>
              <a:rPr lang="en-GB" dirty="0"/>
              <a:t>. </a:t>
            </a:r>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26" y="2257572"/>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353" y="3562951"/>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9726" y="4696966"/>
            <a:ext cx="543600" cy="543600"/>
          </a:xfrm>
          <a:prstGeom prst="rect">
            <a:avLst/>
          </a:prstGeom>
        </p:spPr>
      </p:pic>
      <p:sp>
        <p:nvSpPr>
          <p:cNvPr id="10" name="TextBox 9">
            <a:extLst>
              <a:ext uri="{FF2B5EF4-FFF2-40B4-BE49-F238E27FC236}">
                <a16:creationId xmlns:a16="http://schemas.microsoft.com/office/drawing/2014/main" id="{C91F7E74-C77C-2BEC-23B9-BD7DC14648F1}"/>
              </a:ext>
            </a:extLst>
          </p:cNvPr>
          <p:cNvSpPr txBox="1"/>
          <p:nvPr/>
        </p:nvSpPr>
        <p:spPr>
          <a:xfrm>
            <a:off x="4899788" y="413344"/>
            <a:ext cx="2733964" cy="1477328"/>
          </a:xfrm>
          <a:prstGeom prst="rect">
            <a:avLst/>
          </a:prstGeom>
          <a:noFill/>
        </p:spPr>
        <p:txBody>
          <a:bodyPr wrap="square">
            <a:spAutoFit/>
          </a:bodyPr>
          <a:lstStyle/>
          <a:p>
            <a:r>
              <a:rPr lang="en-GB" sz="1800" b="1" dirty="0" err="1">
                <a:solidFill>
                  <a:schemeClr val="tx2"/>
                </a:solidFill>
              </a:rPr>
              <a:t>Klzký</a:t>
            </a:r>
            <a:r>
              <a:rPr lang="en-GB" sz="1800" b="1" dirty="0">
                <a:solidFill>
                  <a:schemeClr val="tx2"/>
                </a:solidFill>
              </a:rPr>
              <a:t> </a:t>
            </a:r>
            <a:r>
              <a:rPr lang="en-GB" sz="1800" b="1" dirty="0" err="1">
                <a:solidFill>
                  <a:schemeClr val="tx2"/>
                </a:solidFill>
              </a:rPr>
              <a:t>svah</a:t>
            </a:r>
            <a:r>
              <a:rPr lang="en-GB" sz="1800" b="1" dirty="0">
                <a:solidFill>
                  <a:schemeClr val="tx2"/>
                </a:solidFill>
              </a:rPr>
              <a:t> </a:t>
            </a:r>
          </a:p>
          <a:p>
            <a:r>
              <a:rPr lang="en-GB" sz="1800" b="1" dirty="0">
                <a:solidFill>
                  <a:schemeClr val="tx2"/>
                </a:solidFill>
              </a:rPr>
              <a:t>Argument </a:t>
            </a:r>
            <a:r>
              <a:rPr lang="en-GB" sz="1800" b="1" dirty="0" err="1">
                <a:solidFill>
                  <a:schemeClr val="tx2"/>
                </a:solidFill>
              </a:rPr>
              <a:t>väčšiny</a:t>
            </a:r>
            <a:endParaRPr lang="en-GB" sz="1800" b="1" dirty="0">
              <a:solidFill>
                <a:schemeClr val="tx2"/>
              </a:solidFill>
            </a:endParaRPr>
          </a:p>
          <a:p>
            <a:r>
              <a:rPr lang="en-GB" sz="1800" b="1" dirty="0" err="1">
                <a:solidFill>
                  <a:schemeClr val="tx2"/>
                </a:solidFill>
              </a:rPr>
              <a:t>Falošná</a:t>
            </a:r>
            <a:r>
              <a:rPr lang="en-GB" sz="1800" b="1" dirty="0">
                <a:solidFill>
                  <a:schemeClr val="tx2"/>
                </a:solidFill>
              </a:rPr>
              <a:t> </a:t>
            </a:r>
            <a:r>
              <a:rPr lang="en-GB" sz="1800" b="1" dirty="0" err="1">
                <a:solidFill>
                  <a:schemeClr val="tx2"/>
                </a:solidFill>
              </a:rPr>
              <a:t>autorita</a:t>
            </a:r>
            <a:endParaRPr lang="en-GB" sz="1800" b="1" dirty="0">
              <a:solidFill>
                <a:schemeClr val="tx2"/>
              </a:solidFill>
            </a:endParaRPr>
          </a:p>
          <a:p>
            <a:r>
              <a:rPr lang="en-GB" sz="1800" b="1" dirty="0" err="1">
                <a:solidFill>
                  <a:schemeClr val="tx2"/>
                </a:solidFill>
              </a:rPr>
              <a:t>Unáhlený</a:t>
            </a:r>
            <a:r>
              <a:rPr lang="en-GB" sz="1800" b="1" dirty="0">
                <a:solidFill>
                  <a:schemeClr val="tx2"/>
                </a:solidFill>
              </a:rPr>
              <a:t> </a:t>
            </a:r>
            <a:r>
              <a:rPr lang="en-GB" sz="1800" b="1" dirty="0" err="1">
                <a:solidFill>
                  <a:schemeClr val="tx2"/>
                </a:solidFill>
              </a:rPr>
              <a:t>záver</a:t>
            </a:r>
            <a:r>
              <a:rPr lang="en-GB" sz="1800" b="1" dirty="0">
                <a:solidFill>
                  <a:schemeClr val="tx2"/>
                </a:solidFill>
              </a:rPr>
              <a:t> </a:t>
            </a:r>
          </a:p>
          <a:p>
            <a:r>
              <a:rPr lang="en-GB" sz="1800" b="1" dirty="0" err="1">
                <a:solidFill>
                  <a:schemeClr val="tx2"/>
                </a:solidFill>
              </a:rPr>
              <a:t>Hra</a:t>
            </a:r>
            <a:r>
              <a:rPr lang="en-GB" sz="1800" b="1" dirty="0">
                <a:solidFill>
                  <a:schemeClr val="tx2"/>
                </a:solidFill>
              </a:rPr>
              <a:t> </a:t>
            </a:r>
            <a:r>
              <a:rPr lang="en-GB" sz="1800" b="1" dirty="0" err="1">
                <a:solidFill>
                  <a:schemeClr val="tx2"/>
                </a:solidFill>
              </a:rPr>
              <a:t>na</a:t>
            </a:r>
            <a:r>
              <a:rPr lang="en-GB" sz="1800" b="1" dirty="0">
                <a:solidFill>
                  <a:schemeClr val="tx2"/>
                </a:solidFill>
              </a:rPr>
              <a:t> </a:t>
            </a:r>
            <a:r>
              <a:rPr lang="en-GB" sz="1800" b="1" dirty="0" err="1">
                <a:solidFill>
                  <a:schemeClr val="tx2"/>
                </a:solidFill>
              </a:rPr>
              <a:t>emócie</a:t>
            </a:r>
            <a:endParaRPr lang="en-GB" sz="1800" b="1" dirty="0">
              <a:solidFill>
                <a:schemeClr val="tx2"/>
              </a:solidFill>
            </a:endParaRPr>
          </a:p>
        </p:txBody>
      </p:sp>
      <p:sp>
        <p:nvSpPr>
          <p:cNvPr id="12" name="TextBox 11">
            <a:extLst>
              <a:ext uri="{FF2B5EF4-FFF2-40B4-BE49-F238E27FC236}">
                <a16:creationId xmlns:a16="http://schemas.microsoft.com/office/drawing/2014/main" id="{06C6CB15-9D82-BDB1-FFC3-494EFEE32AB5}"/>
              </a:ext>
            </a:extLst>
          </p:cNvPr>
          <p:cNvSpPr txBox="1"/>
          <p:nvPr/>
        </p:nvSpPr>
        <p:spPr>
          <a:xfrm>
            <a:off x="7351856" y="548425"/>
            <a:ext cx="4230255" cy="1200329"/>
          </a:xfrm>
          <a:prstGeom prst="rect">
            <a:avLst/>
          </a:prstGeom>
          <a:noFill/>
        </p:spPr>
        <p:txBody>
          <a:bodyPr wrap="square">
            <a:spAutoFit/>
          </a:bodyPr>
          <a:lstStyle/>
          <a:p>
            <a:r>
              <a:rPr lang="en-GB" sz="1800" b="1" dirty="0" err="1">
                <a:solidFill>
                  <a:schemeClr val="tx2"/>
                </a:solidFill>
              </a:rPr>
              <a:t>Vyvracanie</a:t>
            </a:r>
            <a:r>
              <a:rPr lang="en-GB" sz="1800" b="1" dirty="0">
                <a:solidFill>
                  <a:schemeClr val="tx2"/>
                </a:solidFill>
              </a:rPr>
              <a:t> </a:t>
            </a:r>
            <a:r>
              <a:rPr lang="en-GB" sz="1800" b="1" dirty="0" err="1">
                <a:solidFill>
                  <a:schemeClr val="tx2"/>
                </a:solidFill>
              </a:rPr>
              <a:t>príkladov</a:t>
            </a:r>
            <a:endParaRPr lang="en-GB" sz="1800" b="1" dirty="0">
              <a:solidFill>
                <a:schemeClr val="tx2"/>
              </a:solidFill>
            </a:endParaRPr>
          </a:p>
          <a:p>
            <a:r>
              <a:rPr lang="en-GB" sz="1800" b="1" dirty="0" err="1">
                <a:solidFill>
                  <a:schemeClr val="tx2"/>
                </a:solidFill>
              </a:rPr>
              <a:t>Slamený</a:t>
            </a:r>
            <a:r>
              <a:rPr lang="en-GB" sz="1800" b="1" dirty="0">
                <a:solidFill>
                  <a:schemeClr val="tx2"/>
                </a:solidFill>
              </a:rPr>
              <a:t> </a:t>
            </a:r>
            <a:r>
              <a:rPr lang="en-GB" sz="1800" b="1" dirty="0" err="1">
                <a:solidFill>
                  <a:schemeClr val="tx2"/>
                </a:solidFill>
              </a:rPr>
              <a:t>panák</a:t>
            </a:r>
            <a:r>
              <a:rPr lang="en-GB" sz="1800" b="1" dirty="0">
                <a:solidFill>
                  <a:schemeClr val="tx2"/>
                </a:solidFill>
              </a:rPr>
              <a:t> </a:t>
            </a:r>
          </a:p>
          <a:p>
            <a:r>
              <a:rPr lang="en-GB" sz="1800" b="1" dirty="0">
                <a:solidFill>
                  <a:schemeClr val="tx2"/>
                </a:solidFill>
              </a:rPr>
              <a:t>Ad hominem (</a:t>
            </a:r>
            <a:r>
              <a:rPr lang="en-GB" sz="1800" b="1" dirty="0" err="1">
                <a:solidFill>
                  <a:schemeClr val="tx2"/>
                </a:solidFill>
              </a:rPr>
              <a:t>osobný</a:t>
            </a:r>
            <a:r>
              <a:rPr lang="en-GB" sz="1800" b="1" dirty="0">
                <a:solidFill>
                  <a:schemeClr val="tx2"/>
                </a:solidFill>
              </a:rPr>
              <a:t> </a:t>
            </a:r>
            <a:r>
              <a:rPr lang="en-GB" sz="1800" b="1" dirty="0" err="1">
                <a:solidFill>
                  <a:schemeClr val="tx2"/>
                </a:solidFill>
              </a:rPr>
              <a:t>útok</a:t>
            </a:r>
            <a:r>
              <a:rPr lang="en-GB" sz="1800" b="1" dirty="0">
                <a:solidFill>
                  <a:schemeClr val="tx2"/>
                </a:solidFill>
              </a:rPr>
              <a:t>)</a:t>
            </a:r>
          </a:p>
          <a:p>
            <a:r>
              <a:rPr lang="en-GB" sz="1800" b="1" dirty="0" err="1">
                <a:solidFill>
                  <a:schemeClr val="tx2"/>
                </a:solidFill>
              </a:rPr>
              <a:t>Falošná</a:t>
            </a:r>
            <a:r>
              <a:rPr lang="en-GB" sz="1800" b="1" dirty="0">
                <a:solidFill>
                  <a:schemeClr val="tx2"/>
                </a:solidFill>
              </a:rPr>
              <a:t> </a:t>
            </a:r>
            <a:r>
              <a:rPr lang="en-GB" sz="1800" b="1" dirty="0" err="1">
                <a:solidFill>
                  <a:schemeClr val="tx2"/>
                </a:solidFill>
              </a:rPr>
              <a:t>dilema</a:t>
            </a:r>
            <a:r>
              <a:rPr lang="en-GB" sz="1800" b="1" dirty="0">
                <a:solidFill>
                  <a:schemeClr val="tx2"/>
                </a:solidFill>
              </a:rPr>
              <a:t> - </a:t>
            </a:r>
            <a:r>
              <a:rPr lang="en-GB" sz="1800" b="1" dirty="0" err="1">
                <a:solidFill>
                  <a:schemeClr val="tx2"/>
                </a:solidFill>
              </a:rPr>
              <a:t>Čierna</a:t>
            </a:r>
            <a:r>
              <a:rPr lang="en-GB" sz="1800" b="1" dirty="0">
                <a:solidFill>
                  <a:schemeClr val="tx2"/>
                </a:solidFill>
              </a:rPr>
              <a:t> a </a:t>
            </a:r>
            <a:r>
              <a:rPr lang="en-GB" sz="1800" b="1" dirty="0" err="1">
                <a:solidFill>
                  <a:schemeClr val="tx2"/>
                </a:solidFill>
              </a:rPr>
              <a:t>biela</a:t>
            </a:r>
            <a:r>
              <a:rPr lang="en-GB" sz="1800" b="1" dirty="0">
                <a:solidFill>
                  <a:schemeClr val="tx2"/>
                </a:solidFill>
              </a:rPr>
              <a:t> </a:t>
            </a:r>
          </a:p>
        </p:txBody>
      </p:sp>
    </p:spTree>
    <p:extLst>
      <p:ext uri="{BB962C8B-B14F-4D97-AF65-F5344CB8AC3E}">
        <p14:creationId xmlns:p14="http://schemas.microsoft.com/office/powerpoint/2010/main" val="27843339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normAutofit fontScale="90000"/>
          </a:bodyPr>
          <a:lstStyle/>
          <a:p>
            <a:pPr algn="l"/>
            <a:r>
              <a:rPr lang="sk-SK" dirty="0">
                <a:solidFill>
                  <a:schemeClr val="bg2"/>
                </a:solidFill>
              </a:rPr>
              <a:t>Rámcovanie debaty </a:t>
            </a:r>
            <a:br>
              <a:rPr lang="sk-SK" dirty="0">
                <a:solidFill>
                  <a:schemeClr val="bg2"/>
                </a:solidFill>
              </a:rPr>
            </a:br>
            <a:r>
              <a:rPr lang="sk-SK" dirty="0">
                <a:solidFill>
                  <a:schemeClr val="bg2"/>
                </a:solidFill>
              </a:rPr>
              <a:t>(</a:t>
            </a:r>
            <a:r>
              <a:rPr lang="en-AU" dirty="0">
                <a:solidFill>
                  <a:schemeClr val="bg2"/>
                </a:solidFill>
              </a:rPr>
              <a:t>framing</a:t>
            </a:r>
            <a:r>
              <a:rPr lang="sk-SK" dirty="0">
                <a:solidFill>
                  <a:schemeClr val="bg2"/>
                </a:solidFill>
              </a:rPr>
              <a:t>)</a:t>
            </a:r>
            <a:br>
              <a:rPr lang="sk-SK" dirty="0">
                <a:solidFill>
                  <a:schemeClr val="bg2"/>
                </a:solidFill>
              </a:rPr>
            </a:b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20500764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Diskusia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000" dirty="0">
              <a:latin typeface="+mn-lt"/>
            </a:endParaRP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t>Nad čím rozmýšľam ako prvým, keď počujem tézu?</a:t>
            </a:r>
            <a:endParaRPr lang="sk-SK" sz="2400" dirty="0">
              <a:solidFill>
                <a:schemeClr val="bg1"/>
              </a:solidFill>
            </a:endParaRPr>
          </a:p>
        </p:txBody>
      </p:sp>
      <p:sp>
        <p:nvSpPr>
          <p:cNvPr id="9" name="Nadpis 1">
            <a:extLst>
              <a:ext uri="{FF2B5EF4-FFF2-40B4-BE49-F238E27FC236}">
                <a16:creationId xmlns:a16="http://schemas.microsoft.com/office/drawing/2014/main" id="{25241E3D-1CE9-4025-AB6B-C25BF8F40AA7}"/>
              </a:ext>
            </a:extLst>
          </p:cNvPr>
          <p:cNvSpPr txBox="1">
            <a:spLocks/>
          </p:cNvSpPr>
          <p:nvPr/>
        </p:nvSpPr>
        <p:spPr>
          <a:xfrm>
            <a:off x="2706446" y="3981107"/>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t>Ako prídem na to, čo je v debate najpodstatnejšie?</a:t>
            </a:r>
            <a:endParaRPr lang="sk-SK" sz="2400" dirty="0">
              <a:solidFill>
                <a:schemeClr val="bg1"/>
              </a:solidFill>
            </a:endParaRPr>
          </a:p>
        </p:txBody>
      </p:sp>
      <p:pic>
        <p:nvPicPr>
          <p:cNvPr id="10" name="Graphic 9" descr="Badge 1 with solid fill">
            <a:extLst>
              <a:ext uri="{FF2B5EF4-FFF2-40B4-BE49-F238E27FC236}">
                <a16:creationId xmlns:a16="http://schemas.microsoft.com/office/drawing/2014/main" id="{7D763753-967D-4D66-B96F-A056C31195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5977" y="3106851"/>
            <a:ext cx="543600" cy="543600"/>
          </a:xfrm>
          <a:prstGeom prst="rect">
            <a:avLst/>
          </a:prstGeom>
        </p:spPr>
      </p:pic>
      <p:pic>
        <p:nvPicPr>
          <p:cNvPr id="12" name="Graphic 11" descr="Badge with solid fill">
            <a:extLst>
              <a:ext uri="{FF2B5EF4-FFF2-40B4-BE49-F238E27FC236}">
                <a16:creationId xmlns:a16="http://schemas.microsoft.com/office/drawing/2014/main" id="{EAFDD60B-AF61-4616-9EA5-279F5955A6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4393" y="4088018"/>
            <a:ext cx="545184" cy="545184"/>
          </a:xfrm>
          <a:prstGeom prst="rect">
            <a:avLst/>
          </a:prstGeom>
        </p:spPr>
      </p:pic>
    </p:spTree>
    <p:extLst>
      <p:ext uri="{BB962C8B-B14F-4D97-AF65-F5344CB8AC3E}">
        <p14:creationId xmlns:p14="http://schemas.microsoft.com/office/powerpoint/2010/main" val="11770721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Dôležitosť </a:t>
            </a:r>
            <a:r>
              <a:rPr lang="sk-SK" sz="4000" dirty="0" err="1">
                <a:solidFill>
                  <a:schemeClr val="bg1"/>
                </a:solidFill>
              </a:rPr>
              <a:t>framingu</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000" dirty="0">
              <a:latin typeface="+mn-lt"/>
            </a:endParaRP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t>= celková pozícia našej strany v téze</a:t>
            </a:r>
            <a:endParaRPr lang="sk-SK" sz="2400" dirty="0">
              <a:solidFill>
                <a:schemeClr val="bg1"/>
              </a:solidFill>
            </a:endParaRPr>
          </a:p>
        </p:txBody>
      </p:sp>
      <p:sp>
        <p:nvSpPr>
          <p:cNvPr id="9" name="Nadpis 1">
            <a:extLst>
              <a:ext uri="{FF2B5EF4-FFF2-40B4-BE49-F238E27FC236}">
                <a16:creationId xmlns:a16="http://schemas.microsoft.com/office/drawing/2014/main" id="{25241E3D-1CE9-4025-AB6B-C25BF8F40AA7}"/>
              </a:ext>
            </a:extLst>
          </p:cNvPr>
          <p:cNvSpPr txBox="1">
            <a:spLocks/>
          </p:cNvSpPr>
          <p:nvPr/>
        </p:nvSpPr>
        <p:spPr>
          <a:xfrm>
            <a:off x="2706446" y="3981107"/>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t>= súčasť stratégie</a:t>
            </a:r>
            <a:endParaRPr lang="sk-SK" sz="2400" dirty="0">
              <a:solidFill>
                <a:schemeClr val="bg1"/>
              </a:solidFill>
            </a:endParaRPr>
          </a:p>
        </p:txBody>
      </p:sp>
      <p:pic>
        <p:nvPicPr>
          <p:cNvPr id="10" name="Graphic 9" descr="Badge 1 with solid fill">
            <a:extLst>
              <a:ext uri="{FF2B5EF4-FFF2-40B4-BE49-F238E27FC236}">
                <a16:creationId xmlns:a16="http://schemas.microsoft.com/office/drawing/2014/main" id="{7D763753-967D-4D66-B96F-A056C31195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5977" y="3106851"/>
            <a:ext cx="543600" cy="543600"/>
          </a:xfrm>
          <a:prstGeom prst="rect">
            <a:avLst/>
          </a:prstGeom>
        </p:spPr>
      </p:pic>
      <p:pic>
        <p:nvPicPr>
          <p:cNvPr id="12" name="Graphic 11" descr="Badge with solid fill">
            <a:extLst>
              <a:ext uri="{FF2B5EF4-FFF2-40B4-BE49-F238E27FC236}">
                <a16:creationId xmlns:a16="http://schemas.microsoft.com/office/drawing/2014/main" id="{EAFDD60B-AF61-4616-9EA5-279F5955A6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4393" y="4088018"/>
            <a:ext cx="545184" cy="545184"/>
          </a:xfrm>
          <a:prstGeom prst="rect">
            <a:avLst/>
          </a:prstGeom>
        </p:spPr>
      </p:pic>
    </p:spTree>
    <p:extLst>
      <p:ext uri="{BB962C8B-B14F-4D97-AF65-F5344CB8AC3E}">
        <p14:creationId xmlns:p14="http://schemas.microsoft.com/office/powerpoint/2010/main" val="6503797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Stratégie</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3" name="Obdélník: se zakulacenými horními rohy 12">
            <a:extLst>
              <a:ext uri="{FF2B5EF4-FFF2-40B4-BE49-F238E27FC236}">
                <a16:creationId xmlns:a16="http://schemas.microsoft.com/office/drawing/2014/main" id="{8BED78C4-CC5D-406D-93CC-4096DCFB8583}"/>
              </a:ext>
            </a:extLst>
          </p:cNvPr>
          <p:cNvSpPr/>
          <p:nvPr/>
        </p:nvSpPr>
        <p:spPr>
          <a:xfrm>
            <a:off x="8337290" y="2236124"/>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rPr>
              <a:t>Individuálna stratégia</a:t>
            </a:r>
          </a:p>
        </p:txBody>
      </p:sp>
      <p:sp>
        <p:nvSpPr>
          <p:cNvPr id="14" name="Obdélník: se zakulacenými horními rohy 13">
            <a:extLst>
              <a:ext uri="{FF2B5EF4-FFF2-40B4-BE49-F238E27FC236}">
                <a16:creationId xmlns:a16="http://schemas.microsoft.com/office/drawing/2014/main" id="{88F30EA6-DBE6-463B-B987-F8E4B8BBC20D}"/>
              </a:ext>
            </a:extLst>
          </p:cNvPr>
          <p:cNvSpPr/>
          <p:nvPr/>
        </p:nvSpPr>
        <p:spPr>
          <a:xfrm>
            <a:off x="800427" y="2237932"/>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latin typeface="+mj-lt"/>
              </a:rPr>
              <a:t>Principiálna stratégia</a:t>
            </a:r>
          </a:p>
        </p:txBody>
      </p:sp>
      <p:sp>
        <p:nvSpPr>
          <p:cNvPr id="15" name="Obdélník: se zakulacenými horními rohy 14">
            <a:extLst>
              <a:ext uri="{FF2B5EF4-FFF2-40B4-BE49-F238E27FC236}">
                <a16:creationId xmlns:a16="http://schemas.microsoft.com/office/drawing/2014/main" id="{8835AD4D-E30F-4525-9DE6-4D3893FE4F10}"/>
              </a:ext>
            </a:extLst>
          </p:cNvPr>
          <p:cNvSpPr/>
          <p:nvPr/>
        </p:nvSpPr>
        <p:spPr>
          <a:xfrm>
            <a:off x="4582159" y="2237924"/>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latin typeface="+mj-lt"/>
              </a:rPr>
              <a:t>Tímová stratégia</a:t>
            </a:r>
          </a:p>
        </p:txBody>
      </p:sp>
      <p:sp>
        <p:nvSpPr>
          <p:cNvPr id="16" name="Obdélník: se zakulacenými horními rohy 15">
            <a:extLst>
              <a:ext uri="{FF2B5EF4-FFF2-40B4-BE49-F238E27FC236}">
                <a16:creationId xmlns:a16="http://schemas.microsoft.com/office/drawing/2014/main" id="{36884173-3DA0-4A57-8004-3138BE1E0441}"/>
              </a:ext>
            </a:extLst>
          </p:cNvPr>
          <p:cNvSpPr/>
          <p:nvPr/>
        </p:nvSpPr>
        <p:spPr>
          <a:xfrm rot="10800000">
            <a:off x="8363892" y="3565296"/>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bdélník: se zakulacenými horními rohy 16">
            <a:extLst>
              <a:ext uri="{FF2B5EF4-FFF2-40B4-BE49-F238E27FC236}">
                <a16:creationId xmlns:a16="http://schemas.microsoft.com/office/drawing/2014/main" id="{2A12B425-F2CA-4E8D-9C5B-D960DD283F3C}"/>
              </a:ext>
            </a:extLst>
          </p:cNvPr>
          <p:cNvSpPr/>
          <p:nvPr/>
        </p:nvSpPr>
        <p:spPr>
          <a:xfrm rot="10800000">
            <a:off x="829037" y="3565309"/>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Obdélník: se zakulacenými horními rohy 17">
            <a:extLst>
              <a:ext uri="{FF2B5EF4-FFF2-40B4-BE49-F238E27FC236}">
                <a16:creationId xmlns:a16="http://schemas.microsoft.com/office/drawing/2014/main" id="{7CDAC483-9570-44FA-8D21-40CCC634DEA5}"/>
              </a:ext>
            </a:extLst>
          </p:cNvPr>
          <p:cNvSpPr/>
          <p:nvPr/>
        </p:nvSpPr>
        <p:spPr>
          <a:xfrm rot="10800000">
            <a:off x="4612780" y="3565303"/>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TextovéPole 18">
            <a:extLst>
              <a:ext uri="{FF2B5EF4-FFF2-40B4-BE49-F238E27FC236}">
                <a16:creationId xmlns:a16="http://schemas.microsoft.com/office/drawing/2014/main" id="{90B4F55A-6DD1-45BE-A5C8-5AAA11285639}"/>
              </a:ext>
            </a:extLst>
          </p:cNvPr>
          <p:cNvSpPr txBox="1"/>
          <p:nvPr/>
        </p:nvSpPr>
        <p:spPr>
          <a:xfrm>
            <a:off x="8449560" y="3736287"/>
            <a:ext cx="2628585" cy="646331"/>
          </a:xfrm>
          <a:prstGeom prst="rect">
            <a:avLst/>
          </a:prstGeom>
          <a:noFill/>
        </p:spPr>
        <p:txBody>
          <a:bodyPr wrap="square" rtlCol="0">
            <a:spAutoFit/>
          </a:bodyPr>
          <a:lstStyle/>
          <a:p>
            <a:pPr marL="285750" indent="-285750">
              <a:buClr>
                <a:schemeClr val="bg1"/>
              </a:buClr>
              <a:buFont typeface="Epilogue" pitchFamily="2" charset="-18"/>
              <a:buChar char="→"/>
            </a:pPr>
            <a:r>
              <a:rPr lang="sk-SK" dirty="0"/>
              <a:t>Počas reči (výber argumentov)</a:t>
            </a:r>
          </a:p>
        </p:txBody>
      </p:sp>
      <p:sp>
        <p:nvSpPr>
          <p:cNvPr id="20" name="TextovéPole 19">
            <a:extLst>
              <a:ext uri="{FF2B5EF4-FFF2-40B4-BE49-F238E27FC236}">
                <a16:creationId xmlns:a16="http://schemas.microsoft.com/office/drawing/2014/main" id="{2B8A73B7-CBCA-45B8-B18D-CCE5B8B121F4}"/>
              </a:ext>
            </a:extLst>
          </p:cNvPr>
          <p:cNvSpPr txBox="1"/>
          <p:nvPr/>
        </p:nvSpPr>
        <p:spPr>
          <a:xfrm>
            <a:off x="910395" y="3738095"/>
            <a:ext cx="2628585" cy="923330"/>
          </a:xfrm>
          <a:prstGeom prst="rect">
            <a:avLst/>
          </a:prstGeom>
          <a:noFill/>
        </p:spPr>
        <p:txBody>
          <a:bodyPr wrap="square" rtlCol="0">
            <a:spAutoFit/>
          </a:bodyPr>
          <a:lstStyle/>
          <a:p>
            <a:pPr marL="285750" indent="-285750">
              <a:buClr>
                <a:schemeClr val="bg1"/>
              </a:buClr>
              <a:buFont typeface="Epilogue" pitchFamily="2" charset="-18"/>
              <a:buChar char="→"/>
            </a:pPr>
            <a:r>
              <a:rPr lang="en-AU" dirty="0"/>
              <a:t>Framing</a:t>
            </a:r>
          </a:p>
          <a:p>
            <a:pPr marL="285750" indent="-285750">
              <a:buClr>
                <a:schemeClr val="bg1"/>
              </a:buClr>
              <a:buFont typeface="Epilogue" pitchFamily="2" charset="-18"/>
              <a:buChar char="→"/>
            </a:pPr>
            <a:r>
              <a:rPr lang="en-AU" dirty="0" err="1"/>
              <a:t>Postoj</a:t>
            </a:r>
            <a:r>
              <a:rPr lang="en-AU" dirty="0"/>
              <a:t> k </a:t>
            </a:r>
            <a:r>
              <a:rPr lang="en-AU" dirty="0" err="1"/>
              <a:t>téze</a:t>
            </a:r>
            <a:endParaRPr lang="en-AU" dirty="0"/>
          </a:p>
          <a:p>
            <a:pPr>
              <a:buClr>
                <a:schemeClr val="bg1"/>
              </a:buClr>
            </a:pPr>
            <a:endParaRPr lang="sk-SK" dirty="0"/>
          </a:p>
        </p:txBody>
      </p:sp>
      <p:sp>
        <p:nvSpPr>
          <p:cNvPr id="21" name="TextovéPole 20">
            <a:extLst>
              <a:ext uri="{FF2B5EF4-FFF2-40B4-BE49-F238E27FC236}">
                <a16:creationId xmlns:a16="http://schemas.microsoft.com/office/drawing/2014/main" id="{17982C2E-8242-4780-9735-67BAFAA9A14B}"/>
              </a:ext>
            </a:extLst>
          </p:cNvPr>
          <p:cNvSpPr txBox="1"/>
          <p:nvPr/>
        </p:nvSpPr>
        <p:spPr>
          <a:xfrm>
            <a:off x="4687886" y="3738088"/>
            <a:ext cx="2836288" cy="369332"/>
          </a:xfrm>
          <a:prstGeom prst="rect">
            <a:avLst/>
          </a:prstGeom>
          <a:noFill/>
        </p:spPr>
        <p:txBody>
          <a:bodyPr wrap="square" rtlCol="0">
            <a:spAutoFit/>
          </a:bodyPr>
          <a:lstStyle/>
          <a:p>
            <a:pPr marL="285750" indent="-285750">
              <a:buClr>
                <a:schemeClr val="bg1"/>
              </a:buClr>
              <a:buFont typeface="Epilogue" pitchFamily="2" charset="-18"/>
              <a:buChar char="→"/>
            </a:pPr>
            <a:r>
              <a:rPr lang="sk-SK" dirty="0"/>
              <a:t>Konzistencia </a:t>
            </a:r>
          </a:p>
        </p:txBody>
      </p:sp>
    </p:spTree>
    <p:extLst>
      <p:ext uri="{BB962C8B-B14F-4D97-AF65-F5344CB8AC3E}">
        <p14:creationId xmlns:p14="http://schemas.microsoft.com/office/powerpoint/2010/main" val="11455772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Diskusia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000" dirty="0">
              <a:latin typeface="+mn-lt"/>
            </a:endParaRP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t>Ako vyzerá príprava na debatu v tímoch?</a:t>
            </a:r>
            <a:endParaRPr lang="sk-SK" sz="2400" dirty="0">
              <a:solidFill>
                <a:schemeClr val="bg1"/>
              </a:solidFill>
            </a:endParaRPr>
          </a:p>
        </p:txBody>
      </p:sp>
      <p:sp>
        <p:nvSpPr>
          <p:cNvPr id="9" name="Nadpis 1">
            <a:extLst>
              <a:ext uri="{FF2B5EF4-FFF2-40B4-BE49-F238E27FC236}">
                <a16:creationId xmlns:a16="http://schemas.microsoft.com/office/drawing/2014/main" id="{25241E3D-1CE9-4025-AB6B-C25BF8F40AA7}"/>
              </a:ext>
            </a:extLst>
          </p:cNvPr>
          <p:cNvSpPr txBox="1">
            <a:spLocks/>
          </p:cNvSpPr>
          <p:nvPr/>
        </p:nvSpPr>
        <p:spPr>
          <a:xfrm>
            <a:off x="2706446" y="3981107"/>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400" dirty="0">
              <a:solidFill>
                <a:schemeClr val="bg1"/>
              </a:solidFill>
            </a:endParaRPr>
          </a:p>
        </p:txBody>
      </p:sp>
      <p:pic>
        <p:nvPicPr>
          <p:cNvPr id="10" name="Graphic 9" descr="Badge 1 with solid fill">
            <a:extLst>
              <a:ext uri="{FF2B5EF4-FFF2-40B4-BE49-F238E27FC236}">
                <a16:creationId xmlns:a16="http://schemas.microsoft.com/office/drawing/2014/main" id="{7D763753-967D-4D66-B96F-A056C31195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5977" y="3106851"/>
            <a:ext cx="543600" cy="543600"/>
          </a:xfrm>
          <a:prstGeom prst="rect">
            <a:avLst/>
          </a:prstGeom>
        </p:spPr>
      </p:pic>
    </p:spTree>
    <p:extLst>
      <p:ext uri="{BB962C8B-B14F-4D97-AF65-F5344CB8AC3E}">
        <p14:creationId xmlns:p14="http://schemas.microsoft.com/office/powerpoint/2010/main" val="30341813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Príprava na debatu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000" dirty="0">
              <a:latin typeface="+mn-lt"/>
            </a:endParaRP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400" dirty="0">
              <a:solidFill>
                <a:schemeClr val="bg1"/>
              </a:solidFill>
            </a:endParaRPr>
          </a:p>
        </p:txBody>
      </p:sp>
      <p:sp>
        <p:nvSpPr>
          <p:cNvPr id="9" name="Nadpis 1">
            <a:extLst>
              <a:ext uri="{FF2B5EF4-FFF2-40B4-BE49-F238E27FC236}">
                <a16:creationId xmlns:a16="http://schemas.microsoft.com/office/drawing/2014/main" id="{25241E3D-1CE9-4025-AB6B-C25BF8F40AA7}"/>
              </a:ext>
            </a:extLst>
          </p:cNvPr>
          <p:cNvSpPr txBox="1">
            <a:spLocks/>
          </p:cNvSpPr>
          <p:nvPr/>
        </p:nvSpPr>
        <p:spPr>
          <a:xfrm>
            <a:off x="280280" y="2819991"/>
            <a:ext cx="9485554" cy="1656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rabicPeriod"/>
            </a:pPr>
            <a:r>
              <a:rPr lang="sk-SK" sz="2400" dirty="0"/>
              <a:t>Individuálny </a:t>
            </a:r>
            <a:r>
              <a:rPr lang="sk-SK" sz="2400" dirty="0" err="1"/>
              <a:t>brainstorm</a:t>
            </a:r>
            <a:endParaRPr lang="sk-SK" sz="2400" dirty="0"/>
          </a:p>
          <a:p>
            <a:pPr marL="457200" indent="-457200">
              <a:buAutoNum type="arabicPeriod"/>
            </a:pPr>
            <a:r>
              <a:rPr lang="sk-SK" sz="2400" dirty="0"/>
              <a:t>Spoločný </a:t>
            </a:r>
            <a:r>
              <a:rPr lang="sk-SK" sz="2400" dirty="0" err="1"/>
              <a:t>brainstorm</a:t>
            </a:r>
            <a:endParaRPr lang="sk-SK" sz="2400" dirty="0"/>
          </a:p>
          <a:p>
            <a:pPr marL="457200" indent="-457200">
              <a:buAutoNum type="arabicPeriod"/>
            </a:pPr>
            <a:r>
              <a:rPr lang="sk-SK" sz="2400" dirty="0"/>
              <a:t>Koncepcia prvej reči</a:t>
            </a:r>
          </a:p>
          <a:p>
            <a:pPr marL="457200" indent="-457200">
              <a:buAutoNum type="arabicPeriod"/>
            </a:pPr>
            <a:r>
              <a:rPr lang="sk-SK" sz="2400" dirty="0"/>
              <a:t>Vymýšľanie príkladov a doladenie</a:t>
            </a:r>
          </a:p>
        </p:txBody>
      </p:sp>
    </p:spTree>
    <p:extLst>
      <p:ext uri="{BB962C8B-B14F-4D97-AF65-F5344CB8AC3E}">
        <p14:creationId xmlns:p14="http://schemas.microsoft.com/office/powerpoint/2010/main" val="299450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9" name="TextovéPole 8">
            <a:extLst>
              <a:ext uri="{FF2B5EF4-FFF2-40B4-BE49-F238E27FC236}">
                <a16:creationId xmlns:a16="http://schemas.microsoft.com/office/drawing/2014/main" id="{8B78E234-B6CE-4DBD-BAD7-6178D358F364}"/>
              </a:ext>
            </a:extLst>
          </p:cNvPr>
          <p:cNvSpPr txBox="1"/>
          <p:nvPr/>
        </p:nvSpPr>
        <p:spPr>
          <a:xfrm>
            <a:off x="2250882" y="801227"/>
            <a:ext cx="7899662" cy="400110"/>
          </a:xfrm>
          <a:prstGeom prst="rect">
            <a:avLst/>
          </a:prstGeom>
          <a:noFill/>
        </p:spPr>
        <p:txBody>
          <a:bodyPr wrap="square" rtlCol="0">
            <a:spAutoFit/>
          </a:bodyPr>
          <a:lstStyle/>
          <a:p>
            <a:r>
              <a:rPr lang="sk-SK" sz="2000" b="1" dirty="0">
                <a:solidFill>
                  <a:schemeClr val="bg1"/>
                </a:solidFill>
              </a:rPr>
              <a:t>Predaj zmrzliny spôsobuje častejšie útoky žralokov.</a:t>
            </a:r>
          </a:p>
        </p:txBody>
      </p:sp>
      <p:graphicFrame>
        <p:nvGraphicFramePr>
          <p:cNvPr id="7" name="Graf 6">
            <a:extLst>
              <a:ext uri="{FF2B5EF4-FFF2-40B4-BE49-F238E27FC236}">
                <a16:creationId xmlns:a16="http://schemas.microsoft.com/office/drawing/2014/main" id="{41592219-4B18-473E-818C-884A5A366579}"/>
              </a:ext>
            </a:extLst>
          </p:cNvPr>
          <p:cNvGraphicFramePr/>
          <p:nvPr>
            <p:extLst>
              <p:ext uri="{D42A27DB-BD31-4B8C-83A1-F6EECF244321}">
                <p14:modId xmlns:p14="http://schemas.microsoft.com/office/powerpoint/2010/main" val="3155420042"/>
              </p:ext>
            </p:extLst>
          </p:nvPr>
        </p:nvGraphicFramePr>
        <p:xfrm>
          <a:off x="1145770" y="1165626"/>
          <a:ext cx="10134600" cy="5525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246199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Analýza tézy</a:t>
            </a: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18352639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1) Všeobecná analýza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2185214"/>
          </a:xfrm>
          <a:prstGeom prst="rect">
            <a:avLst/>
          </a:prstGeom>
          <a:noFill/>
        </p:spPr>
        <p:txBody>
          <a:bodyPr wrap="square" rtlCol="0">
            <a:spAutoFit/>
          </a:bodyPr>
          <a:lstStyle/>
          <a:p>
            <a:r>
              <a:rPr lang="sk-SK" sz="2000" dirty="0"/>
              <a:t>Kto bude ovplyvnený tézou? </a:t>
            </a:r>
          </a:p>
          <a:p>
            <a:endParaRPr lang="sk-SK" sz="2000" dirty="0"/>
          </a:p>
          <a:p>
            <a:r>
              <a:rPr lang="sk-SK" sz="2000" dirty="0"/>
              <a:t>Aké sú ciele a motivácie zúčastnených aktérov?</a:t>
            </a:r>
            <a:endParaRPr lang="sk-SK" sz="2000" i="1" dirty="0">
              <a:solidFill>
                <a:schemeClr val="bg1"/>
              </a:solidFill>
            </a:endParaRPr>
          </a:p>
          <a:p>
            <a:endParaRPr lang="sk-SK" sz="2000" i="1" dirty="0">
              <a:solidFill>
                <a:schemeClr val="bg1"/>
              </a:solidFill>
            </a:endParaRPr>
          </a:p>
          <a:p>
            <a:r>
              <a:rPr lang="sk-SK" sz="2000" dirty="0"/>
              <a:t>Aké dôsledky by priniesla realizácia tézy?</a:t>
            </a:r>
            <a:endParaRPr lang="sk-SK" sz="2000" i="1" dirty="0">
              <a:solidFill>
                <a:schemeClr val="bg1"/>
              </a:solidFill>
            </a:endParaRPr>
          </a:p>
          <a:p>
            <a:endParaRPr lang="sk-SK" dirty="0"/>
          </a:p>
          <a:p>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53" y="2308410"/>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663" y="2883430"/>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663" y="3543313"/>
            <a:ext cx="543600" cy="543600"/>
          </a:xfrm>
          <a:prstGeom prst="rect">
            <a:avLst/>
          </a:prstGeom>
        </p:spPr>
      </p:pic>
      <p:sp>
        <p:nvSpPr>
          <p:cNvPr id="4" name="TextBox 3">
            <a:extLst>
              <a:ext uri="{FF2B5EF4-FFF2-40B4-BE49-F238E27FC236}">
                <a16:creationId xmlns:a16="http://schemas.microsoft.com/office/drawing/2014/main" id="{EB18D523-DE87-7D11-CCB6-34F279670661}"/>
              </a:ext>
            </a:extLst>
          </p:cNvPr>
          <p:cNvSpPr txBox="1"/>
          <p:nvPr/>
        </p:nvSpPr>
        <p:spPr>
          <a:xfrm>
            <a:off x="693663" y="4937841"/>
            <a:ext cx="8548811" cy="400110"/>
          </a:xfrm>
          <a:prstGeom prst="rect">
            <a:avLst/>
          </a:prstGeom>
          <a:noFill/>
        </p:spPr>
        <p:txBody>
          <a:bodyPr wrap="square" rtlCol="0">
            <a:spAutoFit/>
          </a:bodyPr>
          <a:lstStyle/>
          <a:p>
            <a:r>
              <a:rPr lang="sk-SK" sz="2000" dirty="0">
                <a:solidFill>
                  <a:schemeClr val="bg1"/>
                </a:solidFill>
              </a:rPr>
              <a:t>Príklad: Mali by sme uvaliť funkčné obmedzenia pre všetky politické funkcie.</a:t>
            </a:r>
          </a:p>
        </p:txBody>
      </p:sp>
    </p:spTree>
    <p:extLst>
      <p:ext uri="{BB962C8B-B14F-4D97-AF65-F5344CB8AC3E}">
        <p14:creationId xmlns:p14="http://schemas.microsoft.com/office/powerpoint/2010/main" val="262563133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2) Analýza typov téz</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1908215"/>
          </a:xfrm>
          <a:prstGeom prst="rect">
            <a:avLst/>
          </a:prstGeom>
          <a:noFill/>
        </p:spPr>
        <p:txBody>
          <a:bodyPr wrap="square" rtlCol="0">
            <a:spAutoFit/>
          </a:bodyPr>
          <a:lstStyle/>
          <a:p>
            <a:r>
              <a:rPr lang="sk-SK" sz="2000" dirty="0"/>
              <a:t>Opisné</a:t>
            </a:r>
          </a:p>
          <a:p>
            <a:endParaRPr lang="sk-SK" sz="2000" dirty="0"/>
          </a:p>
          <a:p>
            <a:r>
              <a:rPr lang="sk-SK" sz="2000" dirty="0"/>
              <a:t>Hodnotové</a:t>
            </a:r>
            <a:endParaRPr lang="sk-SK" sz="2000" i="1" dirty="0">
              <a:solidFill>
                <a:schemeClr val="bg1"/>
              </a:solidFill>
            </a:endParaRPr>
          </a:p>
          <a:p>
            <a:endParaRPr lang="sk-SK" sz="2000" i="1" dirty="0">
              <a:solidFill>
                <a:schemeClr val="bg1"/>
              </a:solidFill>
            </a:endParaRPr>
          </a:p>
          <a:p>
            <a:r>
              <a:rPr lang="sk-SK" sz="2000" b="1" dirty="0"/>
              <a:t>Plánové </a:t>
            </a:r>
            <a:r>
              <a:rPr lang="sk-SK" sz="2000" b="1" dirty="0">
                <a:sym typeface="Wingdings" pitchFamily="2" charset="2"/>
              </a:rPr>
              <a:t> </a:t>
            </a:r>
            <a:r>
              <a:rPr lang="sk-SK" sz="2000" dirty="0">
                <a:sym typeface="Wingdings" pitchFamily="2" charset="2"/>
              </a:rPr>
              <a:t>model</a:t>
            </a:r>
            <a:endParaRPr lang="sk-SK" sz="2000" dirty="0"/>
          </a:p>
          <a:p>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53" y="2308410"/>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663" y="2883430"/>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663" y="3543313"/>
            <a:ext cx="543600" cy="543600"/>
          </a:xfrm>
          <a:prstGeom prst="rect">
            <a:avLst/>
          </a:prstGeom>
        </p:spPr>
      </p:pic>
    </p:spTree>
    <p:extLst>
      <p:ext uri="{BB962C8B-B14F-4D97-AF65-F5344CB8AC3E}">
        <p14:creationId xmlns:p14="http://schemas.microsoft.com/office/powerpoint/2010/main" val="29528357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3) Analýza aktérov</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1292662"/>
          </a:xfrm>
          <a:prstGeom prst="rect">
            <a:avLst/>
          </a:prstGeom>
          <a:noFill/>
        </p:spPr>
        <p:txBody>
          <a:bodyPr wrap="square" rtlCol="0">
            <a:spAutoFit/>
          </a:bodyPr>
          <a:lstStyle/>
          <a:p>
            <a:r>
              <a:rPr lang="sk-SK" sz="2000" dirty="0"/>
              <a:t>Čo sú aktéri?</a:t>
            </a:r>
          </a:p>
          <a:p>
            <a:endParaRPr lang="sk-SK" sz="2000" dirty="0"/>
          </a:p>
          <a:p>
            <a:endParaRPr lang="sk-SK" sz="2000" i="1" dirty="0">
              <a:solidFill>
                <a:schemeClr val="bg1"/>
              </a:solidFill>
            </a:endParaRPr>
          </a:p>
          <a:p>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53" y="2308410"/>
            <a:ext cx="543600" cy="543600"/>
          </a:xfrm>
          <a:prstGeom prst="rect">
            <a:avLst/>
          </a:prstGeom>
        </p:spPr>
      </p:pic>
      <p:sp>
        <p:nvSpPr>
          <p:cNvPr id="4" name="TextBox 3">
            <a:extLst>
              <a:ext uri="{FF2B5EF4-FFF2-40B4-BE49-F238E27FC236}">
                <a16:creationId xmlns:a16="http://schemas.microsoft.com/office/drawing/2014/main" id="{EB939B12-BF30-AE70-264E-88000202BA01}"/>
              </a:ext>
            </a:extLst>
          </p:cNvPr>
          <p:cNvSpPr txBox="1"/>
          <p:nvPr/>
        </p:nvSpPr>
        <p:spPr>
          <a:xfrm>
            <a:off x="693663" y="4937841"/>
            <a:ext cx="8548811" cy="400110"/>
          </a:xfrm>
          <a:prstGeom prst="rect">
            <a:avLst/>
          </a:prstGeom>
          <a:noFill/>
        </p:spPr>
        <p:txBody>
          <a:bodyPr wrap="square" rtlCol="0">
            <a:spAutoFit/>
          </a:bodyPr>
          <a:lstStyle/>
          <a:p>
            <a:r>
              <a:rPr lang="sk-SK" sz="2000" dirty="0">
                <a:solidFill>
                  <a:schemeClr val="bg1"/>
                </a:solidFill>
              </a:rPr>
              <a:t>Príklad: Mali by sme uvaliť funkčné obmedzenia pre všetky politické funkcie.</a:t>
            </a:r>
          </a:p>
        </p:txBody>
      </p:sp>
    </p:spTree>
    <p:extLst>
      <p:ext uri="{BB962C8B-B14F-4D97-AF65-F5344CB8AC3E}">
        <p14:creationId xmlns:p14="http://schemas.microsoft.com/office/powerpoint/2010/main" val="36692041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Charakterizácia statusu </a:t>
            </a:r>
            <a:r>
              <a:rPr lang="sk-SK" dirty="0" err="1">
                <a:solidFill>
                  <a:schemeClr val="bg2"/>
                </a:solidFill>
              </a:rPr>
              <a:t>quo</a:t>
            </a:r>
            <a:br>
              <a:rPr lang="sk-SK" dirty="0">
                <a:solidFill>
                  <a:schemeClr val="bg2"/>
                </a:solidFill>
              </a:rPr>
            </a:b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344329461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Určenie bremena dôkazu</a:t>
            </a:r>
            <a:br>
              <a:rPr lang="sk-SK" dirty="0">
                <a:solidFill>
                  <a:schemeClr val="bg2"/>
                </a:solidFill>
              </a:rPr>
            </a:b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36158393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Bremeno dôkazu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1938992"/>
          </a:xfrm>
          <a:prstGeom prst="rect">
            <a:avLst/>
          </a:prstGeom>
          <a:noFill/>
        </p:spPr>
        <p:txBody>
          <a:bodyPr wrap="square" rtlCol="0">
            <a:spAutoFit/>
          </a:bodyPr>
          <a:lstStyle/>
          <a:p>
            <a:r>
              <a:rPr lang="sk-SK" sz="2000" dirty="0"/>
              <a:t>Čo musí strana v debate dokázať, aby ju vyhrala</a:t>
            </a:r>
          </a:p>
          <a:p>
            <a:endParaRPr lang="sk-SK" sz="2000" dirty="0"/>
          </a:p>
          <a:p>
            <a:r>
              <a:rPr lang="sk-SK" sz="2000" dirty="0">
                <a:solidFill>
                  <a:schemeClr val="bg1"/>
                </a:solidFill>
              </a:rPr>
              <a:t>Príklad: Trest smrti by mal byť znovu zavedený.</a:t>
            </a:r>
          </a:p>
          <a:p>
            <a:pPr marL="342900" indent="-342900">
              <a:buFont typeface="Arial" panose="020B0604020202020204" pitchFamily="34" charset="0"/>
              <a:buChar char="•"/>
            </a:pPr>
            <a:r>
              <a:rPr lang="sk-SK" sz="2000" dirty="0"/>
              <a:t>Môže byť trest smrti prijateľný?</a:t>
            </a:r>
          </a:p>
          <a:p>
            <a:pPr marL="342900" indent="-342900">
              <a:buFont typeface="Arial" panose="020B0604020202020204" pitchFamily="34" charset="0"/>
              <a:buChar char="•"/>
            </a:pPr>
            <a:r>
              <a:rPr lang="sk-SK" sz="2000" dirty="0"/>
              <a:t>Prečo je zavedenie nutné/aký problém to rieši?</a:t>
            </a:r>
          </a:p>
          <a:p>
            <a:pPr marL="342900" indent="-342900">
              <a:buFont typeface="Arial" panose="020B0604020202020204" pitchFamily="34" charset="0"/>
              <a:buChar char="•"/>
            </a:pPr>
            <a:endParaRPr lang="sk-SK" sz="2000"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53" y="2308410"/>
            <a:ext cx="543600" cy="543600"/>
          </a:xfrm>
          <a:prstGeom prst="rect">
            <a:avLst/>
          </a:prstGeom>
        </p:spPr>
      </p:pic>
    </p:spTree>
    <p:extLst>
      <p:ext uri="{BB962C8B-B14F-4D97-AF65-F5344CB8AC3E}">
        <p14:creationId xmlns:p14="http://schemas.microsoft.com/office/powerpoint/2010/main" val="5402794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Nastavenie bremena dôkazu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4" name="Obdélník: se zakulacenými horními rohy 13">
            <a:extLst>
              <a:ext uri="{FF2B5EF4-FFF2-40B4-BE49-F238E27FC236}">
                <a16:creationId xmlns:a16="http://schemas.microsoft.com/office/drawing/2014/main" id="{88F30EA6-DBE6-463B-B987-F8E4B8BBC20D}"/>
              </a:ext>
            </a:extLst>
          </p:cNvPr>
          <p:cNvSpPr/>
          <p:nvPr/>
        </p:nvSpPr>
        <p:spPr>
          <a:xfrm>
            <a:off x="800427" y="2237932"/>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latin typeface="+mj-lt"/>
              </a:rPr>
              <a:t>Súhlasný tím</a:t>
            </a:r>
          </a:p>
        </p:txBody>
      </p:sp>
      <p:sp>
        <p:nvSpPr>
          <p:cNvPr id="17" name="Obdélník: se zakulacenými horními rohy 16">
            <a:extLst>
              <a:ext uri="{FF2B5EF4-FFF2-40B4-BE49-F238E27FC236}">
                <a16:creationId xmlns:a16="http://schemas.microsoft.com/office/drawing/2014/main" id="{2A12B425-F2CA-4E8D-9C5B-D960DD283F3C}"/>
              </a:ext>
            </a:extLst>
          </p:cNvPr>
          <p:cNvSpPr/>
          <p:nvPr/>
        </p:nvSpPr>
        <p:spPr>
          <a:xfrm rot="10800000">
            <a:off x="829037" y="3565309"/>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TextovéPole 19">
            <a:extLst>
              <a:ext uri="{FF2B5EF4-FFF2-40B4-BE49-F238E27FC236}">
                <a16:creationId xmlns:a16="http://schemas.microsoft.com/office/drawing/2014/main" id="{2B8A73B7-CBCA-45B8-B18D-CCE5B8B121F4}"/>
              </a:ext>
            </a:extLst>
          </p:cNvPr>
          <p:cNvSpPr txBox="1"/>
          <p:nvPr/>
        </p:nvSpPr>
        <p:spPr>
          <a:xfrm>
            <a:off x="910395" y="3738095"/>
            <a:ext cx="2628585" cy="2031325"/>
          </a:xfrm>
          <a:prstGeom prst="rect">
            <a:avLst/>
          </a:prstGeom>
          <a:noFill/>
        </p:spPr>
        <p:txBody>
          <a:bodyPr wrap="square" rtlCol="0">
            <a:spAutoFit/>
          </a:bodyPr>
          <a:lstStyle/>
          <a:p>
            <a:pPr marL="285750" indent="-285750">
              <a:buClr>
                <a:schemeClr val="bg1"/>
              </a:buClr>
              <a:buFont typeface="Epilogue" pitchFamily="2" charset="-18"/>
              <a:buChar char="→"/>
            </a:pPr>
            <a:r>
              <a:rPr lang="sk-SK" dirty="0"/>
              <a:t>Ukázať problém v spoločnosti</a:t>
            </a:r>
          </a:p>
          <a:p>
            <a:pPr marL="285750" indent="-285750">
              <a:buClr>
                <a:schemeClr val="bg1"/>
              </a:buClr>
              <a:buFont typeface="Epilogue" pitchFamily="2" charset="-18"/>
              <a:buChar char="→"/>
            </a:pPr>
            <a:r>
              <a:rPr lang="sk-SK" dirty="0"/>
              <a:t>Prečo problém núti k zmene</a:t>
            </a:r>
          </a:p>
          <a:p>
            <a:pPr marL="285750" indent="-285750">
              <a:buClr>
                <a:schemeClr val="bg1"/>
              </a:buClr>
              <a:buFont typeface="Epilogue" pitchFamily="2" charset="-18"/>
              <a:buChar char="→"/>
            </a:pPr>
            <a:r>
              <a:rPr lang="sk-SK" dirty="0"/>
              <a:t>Prečo navrhovaná téza je výhodná/efektívna</a:t>
            </a:r>
          </a:p>
          <a:p>
            <a:pPr>
              <a:buClr>
                <a:schemeClr val="bg1"/>
              </a:buClr>
            </a:pPr>
            <a:endParaRPr lang="sk-SK" dirty="0"/>
          </a:p>
        </p:txBody>
      </p:sp>
      <p:sp>
        <p:nvSpPr>
          <p:cNvPr id="3" name="TextBox 2">
            <a:extLst>
              <a:ext uri="{FF2B5EF4-FFF2-40B4-BE49-F238E27FC236}">
                <a16:creationId xmlns:a16="http://schemas.microsoft.com/office/drawing/2014/main" id="{20F2504F-131E-56EF-A582-7FDC4198B708}"/>
              </a:ext>
            </a:extLst>
          </p:cNvPr>
          <p:cNvSpPr txBox="1"/>
          <p:nvPr/>
        </p:nvSpPr>
        <p:spPr>
          <a:xfrm>
            <a:off x="800427" y="6160224"/>
            <a:ext cx="8548811" cy="400110"/>
          </a:xfrm>
          <a:prstGeom prst="rect">
            <a:avLst/>
          </a:prstGeom>
          <a:noFill/>
        </p:spPr>
        <p:txBody>
          <a:bodyPr wrap="square" rtlCol="0">
            <a:spAutoFit/>
          </a:bodyPr>
          <a:lstStyle/>
          <a:p>
            <a:r>
              <a:rPr lang="sk-SK" sz="2000" dirty="0">
                <a:solidFill>
                  <a:schemeClr val="bg1"/>
                </a:solidFill>
              </a:rPr>
              <a:t>Príklad: Mali by sme uvaliť funkčné obmedzenia pre všetky politické funkcie.</a:t>
            </a:r>
          </a:p>
        </p:txBody>
      </p:sp>
    </p:spTree>
    <p:extLst>
      <p:ext uri="{BB962C8B-B14F-4D97-AF65-F5344CB8AC3E}">
        <p14:creationId xmlns:p14="http://schemas.microsoft.com/office/powerpoint/2010/main" val="94227973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Nastavenie bremena dôkazu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3" name="Obdélník: se zakulacenými horními rohy 12">
            <a:extLst>
              <a:ext uri="{FF2B5EF4-FFF2-40B4-BE49-F238E27FC236}">
                <a16:creationId xmlns:a16="http://schemas.microsoft.com/office/drawing/2014/main" id="{8BED78C4-CC5D-406D-93CC-4096DCFB8583}"/>
              </a:ext>
            </a:extLst>
          </p:cNvPr>
          <p:cNvSpPr/>
          <p:nvPr/>
        </p:nvSpPr>
        <p:spPr>
          <a:xfrm>
            <a:off x="8337290" y="2236124"/>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rPr>
              <a:t>Nesúhlasný tím</a:t>
            </a:r>
          </a:p>
        </p:txBody>
      </p:sp>
      <p:sp>
        <p:nvSpPr>
          <p:cNvPr id="14" name="Obdélník: se zakulacenými horními rohy 13">
            <a:extLst>
              <a:ext uri="{FF2B5EF4-FFF2-40B4-BE49-F238E27FC236}">
                <a16:creationId xmlns:a16="http://schemas.microsoft.com/office/drawing/2014/main" id="{88F30EA6-DBE6-463B-B987-F8E4B8BBC20D}"/>
              </a:ext>
            </a:extLst>
          </p:cNvPr>
          <p:cNvSpPr/>
          <p:nvPr/>
        </p:nvSpPr>
        <p:spPr>
          <a:xfrm>
            <a:off x="800427" y="2237932"/>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latin typeface="+mj-lt"/>
              </a:rPr>
              <a:t>Súhlasný tím</a:t>
            </a:r>
          </a:p>
        </p:txBody>
      </p:sp>
      <p:sp>
        <p:nvSpPr>
          <p:cNvPr id="16" name="Obdélník: se zakulacenými horními rohy 15">
            <a:extLst>
              <a:ext uri="{FF2B5EF4-FFF2-40B4-BE49-F238E27FC236}">
                <a16:creationId xmlns:a16="http://schemas.microsoft.com/office/drawing/2014/main" id="{36884173-3DA0-4A57-8004-3138BE1E0441}"/>
              </a:ext>
            </a:extLst>
          </p:cNvPr>
          <p:cNvSpPr/>
          <p:nvPr/>
        </p:nvSpPr>
        <p:spPr>
          <a:xfrm rot="10800000">
            <a:off x="8363891" y="3565295"/>
            <a:ext cx="2997063" cy="2624489"/>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bdélník: se zakulacenými horními rohy 16">
            <a:extLst>
              <a:ext uri="{FF2B5EF4-FFF2-40B4-BE49-F238E27FC236}">
                <a16:creationId xmlns:a16="http://schemas.microsoft.com/office/drawing/2014/main" id="{2A12B425-F2CA-4E8D-9C5B-D960DD283F3C}"/>
              </a:ext>
            </a:extLst>
          </p:cNvPr>
          <p:cNvSpPr/>
          <p:nvPr/>
        </p:nvSpPr>
        <p:spPr>
          <a:xfrm rot="10800000">
            <a:off x="829037" y="3565309"/>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TextovéPole 18">
            <a:extLst>
              <a:ext uri="{FF2B5EF4-FFF2-40B4-BE49-F238E27FC236}">
                <a16:creationId xmlns:a16="http://schemas.microsoft.com/office/drawing/2014/main" id="{90B4F55A-6DD1-45BE-A5C8-5AAA11285639}"/>
              </a:ext>
            </a:extLst>
          </p:cNvPr>
          <p:cNvSpPr txBox="1"/>
          <p:nvPr/>
        </p:nvSpPr>
        <p:spPr>
          <a:xfrm>
            <a:off x="8449560" y="3736287"/>
            <a:ext cx="2628585" cy="2308324"/>
          </a:xfrm>
          <a:prstGeom prst="rect">
            <a:avLst/>
          </a:prstGeom>
          <a:noFill/>
        </p:spPr>
        <p:txBody>
          <a:bodyPr wrap="square" rtlCol="0">
            <a:spAutoFit/>
          </a:bodyPr>
          <a:lstStyle/>
          <a:p>
            <a:pPr marL="285750" indent="-285750">
              <a:buClr>
                <a:schemeClr val="bg1"/>
              </a:buClr>
              <a:buFont typeface="Epilogue" pitchFamily="2" charset="-18"/>
              <a:buChar char="→"/>
            </a:pPr>
            <a:r>
              <a:rPr lang="sk-SK" dirty="0"/>
              <a:t>Prečo je SQ v pohode</a:t>
            </a:r>
          </a:p>
          <a:p>
            <a:pPr marL="285750" indent="-285750">
              <a:buClr>
                <a:schemeClr val="bg1"/>
              </a:buClr>
              <a:buFont typeface="Epilogue" pitchFamily="2" charset="-18"/>
              <a:buChar char="→"/>
            </a:pPr>
            <a:r>
              <a:rPr lang="sk-SK" dirty="0"/>
              <a:t>Akceptovať problém, ale zmierňovať následky</a:t>
            </a:r>
          </a:p>
          <a:p>
            <a:pPr marL="285750" indent="-285750">
              <a:buClr>
                <a:schemeClr val="bg1"/>
              </a:buClr>
              <a:buFont typeface="Epilogue" pitchFamily="2" charset="-18"/>
              <a:buChar char="→"/>
            </a:pPr>
            <a:r>
              <a:rPr lang="sk-SK" dirty="0"/>
              <a:t>Prečo zavedenie tézy zhoršuje situáciu</a:t>
            </a:r>
          </a:p>
          <a:p>
            <a:pPr marL="285750" indent="-285750">
              <a:buClr>
                <a:schemeClr val="bg1"/>
              </a:buClr>
              <a:buFont typeface="Epilogue" pitchFamily="2" charset="-18"/>
              <a:buChar char="→"/>
            </a:pPr>
            <a:r>
              <a:rPr lang="sk-SK" dirty="0"/>
              <a:t>(prečo štát nemá právo zaviesť tézu)</a:t>
            </a:r>
          </a:p>
        </p:txBody>
      </p:sp>
      <p:sp>
        <p:nvSpPr>
          <p:cNvPr id="20" name="TextovéPole 19">
            <a:extLst>
              <a:ext uri="{FF2B5EF4-FFF2-40B4-BE49-F238E27FC236}">
                <a16:creationId xmlns:a16="http://schemas.microsoft.com/office/drawing/2014/main" id="{2B8A73B7-CBCA-45B8-B18D-CCE5B8B121F4}"/>
              </a:ext>
            </a:extLst>
          </p:cNvPr>
          <p:cNvSpPr txBox="1"/>
          <p:nvPr/>
        </p:nvSpPr>
        <p:spPr>
          <a:xfrm>
            <a:off x="910395" y="3738095"/>
            <a:ext cx="2628585" cy="2031325"/>
          </a:xfrm>
          <a:prstGeom prst="rect">
            <a:avLst/>
          </a:prstGeom>
          <a:noFill/>
        </p:spPr>
        <p:txBody>
          <a:bodyPr wrap="square" rtlCol="0">
            <a:spAutoFit/>
          </a:bodyPr>
          <a:lstStyle/>
          <a:p>
            <a:pPr marL="285750" indent="-285750">
              <a:buClr>
                <a:schemeClr val="bg1"/>
              </a:buClr>
              <a:buFont typeface="Epilogue" pitchFamily="2" charset="-18"/>
              <a:buChar char="→"/>
            </a:pPr>
            <a:r>
              <a:rPr lang="sk-SK" dirty="0"/>
              <a:t>Ukázať problém v spoločnosti</a:t>
            </a:r>
          </a:p>
          <a:p>
            <a:pPr marL="285750" indent="-285750">
              <a:buClr>
                <a:schemeClr val="bg1"/>
              </a:buClr>
              <a:buFont typeface="Epilogue" pitchFamily="2" charset="-18"/>
              <a:buChar char="→"/>
            </a:pPr>
            <a:r>
              <a:rPr lang="sk-SK" dirty="0"/>
              <a:t>Prečo problém núti k zmene</a:t>
            </a:r>
          </a:p>
          <a:p>
            <a:pPr marL="285750" indent="-285750">
              <a:buClr>
                <a:schemeClr val="bg1"/>
              </a:buClr>
              <a:buFont typeface="Epilogue" pitchFamily="2" charset="-18"/>
              <a:buChar char="→"/>
            </a:pPr>
            <a:r>
              <a:rPr lang="sk-SK" dirty="0"/>
              <a:t>Prečo navrhovaná téza je výhodná/efektívna</a:t>
            </a:r>
            <a:endParaRPr lang="en-AU" dirty="0"/>
          </a:p>
          <a:p>
            <a:pPr>
              <a:buClr>
                <a:schemeClr val="bg1"/>
              </a:buClr>
            </a:pPr>
            <a:endParaRPr lang="sk-SK" dirty="0"/>
          </a:p>
        </p:txBody>
      </p:sp>
      <p:sp>
        <p:nvSpPr>
          <p:cNvPr id="3" name="TextBox 2">
            <a:extLst>
              <a:ext uri="{FF2B5EF4-FFF2-40B4-BE49-F238E27FC236}">
                <a16:creationId xmlns:a16="http://schemas.microsoft.com/office/drawing/2014/main" id="{F750E191-C9B4-ACE2-FD61-491B36D2C406}"/>
              </a:ext>
            </a:extLst>
          </p:cNvPr>
          <p:cNvSpPr txBox="1"/>
          <p:nvPr/>
        </p:nvSpPr>
        <p:spPr>
          <a:xfrm>
            <a:off x="800427" y="6189785"/>
            <a:ext cx="8548811" cy="400110"/>
          </a:xfrm>
          <a:prstGeom prst="rect">
            <a:avLst/>
          </a:prstGeom>
          <a:noFill/>
        </p:spPr>
        <p:txBody>
          <a:bodyPr wrap="square" rtlCol="0">
            <a:spAutoFit/>
          </a:bodyPr>
          <a:lstStyle/>
          <a:p>
            <a:r>
              <a:rPr lang="sk-SK" sz="2000" dirty="0">
                <a:solidFill>
                  <a:schemeClr val="bg1"/>
                </a:solidFill>
              </a:rPr>
              <a:t>Príklad: Mali by sme uvaliť funkčné obmedzenia pre všetky politické funkcie.</a:t>
            </a:r>
          </a:p>
        </p:txBody>
      </p:sp>
    </p:spTree>
    <p:extLst>
      <p:ext uri="{BB962C8B-B14F-4D97-AF65-F5344CB8AC3E}">
        <p14:creationId xmlns:p14="http://schemas.microsoft.com/office/powerpoint/2010/main" val="29806250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Pozor na...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2185214"/>
          </a:xfrm>
          <a:prstGeom prst="rect">
            <a:avLst/>
          </a:prstGeom>
          <a:noFill/>
        </p:spPr>
        <p:txBody>
          <a:bodyPr wrap="square" rtlCol="0">
            <a:spAutoFit/>
          </a:bodyPr>
          <a:lstStyle/>
          <a:p>
            <a:r>
              <a:rPr lang="sk-SK" sz="2000" dirty="0"/>
              <a:t>Úzke bremeno</a:t>
            </a:r>
          </a:p>
          <a:p>
            <a:endParaRPr lang="sk-SK" sz="2000" dirty="0"/>
          </a:p>
          <a:p>
            <a:r>
              <a:rPr lang="sk-SK" sz="2000" dirty="0"/>
              <a:t>Nedosiahnuteľné bremeno</a:t>
            </a:r>
            <a:endParaRPr lang="sk-SK" sz="2000" i="1" dirty="0">
              <a:solidFill>
                <a:schemeClr val="bg1"/>
              </a:solidFill>
            </a:endParaRPr>
          </a:p>
          <a:p>
            <a:endParaRPr lang="sk-SK" sz="2000" i="1" dirty="0">
              <a:solidFill>
                <a:schemeClr val="bg1"/>
              </a:solidFill>
            </a:endParaRPr>
          </a:p>
          <a:p>
            <a:r>
              <a:rPr lang="sk-SK" sz="2000" dirty="0"/>
              <a:t>Falošné bremeno</a:t>
            </a:r>
            <a:endParaRPr lang="sk-SK" sz="2000" i="1" dirty="0">
              <a:solidFill>
                <a:schemeClr val="bg1"/>
              </a:solidFill>
            </a:endParaRPr>
          </a:p>
          <a:p>
            <a:endParaRPr lang="sk-SK" dirty="0"/>
          </a:p>
          <a:p>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53" y="2308410"/>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663" y="2883430"/>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663" y="3543313"/>
            <a:ext cx="543600" cy="543600"/>
          </a:xfrm>
          <a:prstGeom prst="rect">
            <a:avLst/>
          </a:prstGeom>
        </p:spPr>
      </p:pic>
      <p:sp>
        <p:nvSpPr>
          <p:cNvPr id="4" name="TextBox 3">
            <a:extLst>
              <a:ext uri="{FF2B5EF4-FFF2-40B4-BE49-F238E27FC236}">
                <a16:creationId xmlns:a16="http://schemas.microsoft.com/office/drawing/2014/main" id="{EB18D523-DE87-7D11-CCB6-34F279670661}"/>
              </a:ext>
            </a:extLst>
          </p:cNvPr>
          <p:cNvSpPr txBox="1"/>
          <p:nvPr/>
        </p:nvSpPr>
        <p:spPr>
          <a:xfrm>
            <a:off x="693663" y="4937841"/>
            <a:ext cx="8548811" cy="400110"/>
          </a:xfrm>
          <a:prstGeom prst="rect">
            <a:avLst/>
          </a:prstGeom>
          <a:noFill/>
        </p:spPr>
        <p:txBody>
          <a:bodyPr wrap="square" rtlCol="0">
            <a:spAutoFit/>
          </a:bodyPr>
          <a:lstStyle/>
          <a:p>
            <a:r>
              <a:rPr lang="sk-SK" sz="2000" dirty="0">
                <a:solidFill>
                  <a:schemeClr val="bg1"/>
                </a:solidFill>
              </a:rPr>
              <a:t>Príklad: Mali by sme uvaliť funkčné obmedzenia pre všetky politické funkcie.</a:t>
            </a:r>
          </a:p>
        </p:txBody>
      </p:sp>
    </p:spTree>
    <p:extLst>
      <p:ext uri="{BB962C8B-B14F-4D97-AF65-F5344CB8AC3E}">
        <p14:creationId xmlns:p14="http://schemas.microsoft.com/office/powerpoint/2010/main" val="357849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135780"/>
            <a:ext cx="10515600" cy="759006"/>
          </a:xfrm>
        </p:spPr>
        <p:txBody>
          <a:bodyPr>
            <a:normAutofit/>
          </a:bodyPr>
          <a:lstStyle/>
          <a:p>
            <a:r>
              <a:rPr lang="sk-SK" sz="4000" dirty="0">
                <a:solidFill>
                  <a:schemeClr val="bg1"/>
                </a:solidFill>
              </a:rPr>
              <a:t>Prečo je vysvetľovanie dôležité</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pic>
        <p:nvPicPr>
          <p:cNvPr id="4" name="Obrázek 3" descr="Obsah obrázku text&#10;&#10;Popis byl vytvořen automaticky">
            <a:extLst>
              <a:ext uri="{FF2B5EF4-FFF2-40B4-BE49-F238E27FC236}">
                <a16:creationId xmlns:a16="http://schemas.microsoft.com/office/drawing/2014/main" id="{5FC693C9-EE22-4139-8791-632C0667EA88}"/>
              </a:ext>
            </a:extLst>
          </p:cNvPr>
          <p:cNvPicPr>
            <a:picLocks noChangeAspect="1"/>
          </p:cNvPicPr>
          <p:nvPr/>
        </p:nvPicPr>
        <p:blipFill rotWithShape="1">
          <a:blip r:embed="rId3">
            <a:extLst>
              <a:ext uri="{28A0092B-C50C-407E-A947-70E740481C1C}">
                <a14:useLocalDpi xmlns:a14="http://schemas.microsoft.com/office/drawing/2010/main" val="0"/>
              </a:ext>
            </a:extLst>
          </a:blip>
          <a:srcRect t="64355"/>
          <a:stretch/>
        </p:blipFill>
        <p:spPr>
          <a:xfrm>
            <a:off x="1152259" y="2206252"/>
            <a:ext cx="9643621" cy="1933575"/>
          </a:xfrm>
          <a:prstGeom prst="rect">
            <a:avLst/>
          </a:prstGeom>
        </p:spPr>
      </p:pic>
      <p:pic>
        <p:nvPicPr>
          <p:cNvPr id="7" name="Picture 6">
            <a:extLst>
              <a:ext uri="{FF2B5EF4-FFF2-40B4-BE49-F238E27FC236}">
                <a16:creationId xmlns:a16="http://schemas.microsoft.com/office/drawing/2014/main" id="{A3F69E92-D5FF-4893-B5A8-B87FEBE7D321}"/>
              </a:ext>
            </a:extLst>
          </p:cNvPr>
          <p:cNvPicPr>
            <a:picLocks noChangeAspect="1"/>
          </p:cNvPicPr>
          <p:nvPr/>
        </p:nvPicPr>
        <p:blipFill>
          <a:blip r:embed="rId4"/>
          <a:stretch>
            <a:fillRect/>
          </a:stretch>
        </p:blipFill>
        <p:spPr>
          <a:xfrm>
            <a:off x="1230657" y="3788645"/>
            <a:ext cx="7334250" cy="1933575"/>
          </a:xfrm>
          <a:prstGeom prst="rect">
            <a:avLst/>
          </a:prstGeom>
        </p:spPr>
      </p:pic>
    </p:spTree>
    <p:extLst>
      <p:ext uri="{BB962C8B-B14F-4D97-AF65-F5344CB8AC3E}">
        <p14:creationId xmlns:p14="http://schemas.microsoft.com/office/powerpoint/2010/main" val="17965824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Principiálna stratégia</a:t>
            </a:r>
            <a:br>
              <a:rPr lang="sk-SK" dirty="0">
                <a:solidFill>
                  <a:schemeClr val="bg2"/>
                </a:solidFill>
              </a:rPr>
            </a:b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31346906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err="1">
                <a:solidFill>
                  <a:schemeClr val="bg1"/>
                </a:solidFill>
              </a:rPr>
              <a:t>Hard</a:t>
            </a:r>
            <a:r>
              <a:rPr lang="sk-SK" sz="4000" dirty="0">
                <a:solidFill>
                  <a:schemeClr val="bg1"/>
                </a:solidFill>
              </a:rPr>
              <a:t> </a:t>
            </a:r>
            <a:r>
              <a:rPr lang="sk-SK" sz="4000" dirty="0" err="1">
                <a:solidFill>
                  <a:schemeClr val="bg1"/>
                </a:solidFill>
              </a:rPr>
              <a:t>vs</a:t>
            </a:r>
            <a:r>
              <a:rPr lang="sk-SK" sz="4000" dirty="0">
                <a:solidFill>
                  <a:schemeClr val="bg1"/>
                </a:solidFill>
              </a:rPr>
              <a:t> soft </a:t>
            </a:r>
            <a:r>
              <a:rPr lang="sk-SK" sz="4000" dirty="0" err="1">
                <a:solidFill>
                  <a:schemeClr val="bg1"/>
                </a:solidFill>
              </a:rPr>
              <a:t>case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000" dirty="0">
                <a:latin typeface="+mn-lt"/>
              </a:rPr>
              <a:t>Trestné činy páchané mužmi na ženách by mali byť vyššie </a:t>
            </a:r>
            <a:r>
              <a:rPr lang="sk-SK" sz="2000" dirty="0" err="1">
                <a:latin typeface="+mn-lt"/>
              </a:rPr>
              <a:t>sankciované</a:t>
            </a:r>
            <a:r>
              <a:rPr lang="sk-SK" sz="2000" dirty="0">
                <a:latin typeface="+mn-lt"/>
              </a:rPr>
              <a:t>.</a:t>
            </a: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solidFill>
                  <a:schemeClr val="bg1"/>
                </a:solidFill>
              </a:rPr>
              <a:t>Soft: upozornenie, priťažujúca okolnosť</a:t>
            </a:r>
          </a:p>
        </p:txBody>
      </p:sp>
      <p:sp>
        <p:nvSpPr>
          <p:cNvPr id="9" name="Nadpis 1">
            <a:extLst>
              <a:ext uri="{FF2B5EF4-FFF2-40B4-BE49-F238E27FC236}">
                <a16:creationId xmlns:a16="http://schemas.microsoft.com/office/drawing/2014/main" id="{25241E3D-1CE9-4025-AB6B-C25BF8F40AA7}"/>
              </a:ext>
            </a:extLst>
          </p:cNvPr>
          <p:cNvSpPr txBox="1">
            <a:spLocks/>
          </p:cNvSpPr>
          <p:nvPr/>
        </p:nvSpPr>
        <p:spPr>
          <a:xfrm>
            <a:off x="2706446" y="3981107"/>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err="1">
                <a:solidFill>
                  <a:schemeClr val="bg1"/>
                </a:solidFill>
              </a:rPr>
              <a:t>Hard</a:t>
            </a:r>
            <a:r>
              <a:rPr lang="sk-SK" sz="2400" dirty="0">
                <a:solidFill>
                  <a:schemeClr val="bg1"/>
                </a:solidFill>
              </a:rPr>
              <a:t>: najvyššie možné legálne tresty</a:t>
            </a:r>
          </a:p>
        </p:txBody>
      </p:sp>
      <p:pic>
        <p:nvPicPr>
          <p:cNvPr id="10" name="Graphic 9" descr="Badge 1 with solid fill">
            <a:extLst>
              <a:ext uri="{FF2B5EF4-FFF2-40B4-BE49-F238E27FC236}">
                <a16:creationId xmlns:a16="http://schemas.microsoft.com/office/drawing/2014/main" id="{7D763753-967D-4D66-B96F-A056C3119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5977" y="3106851"/>
            <a:ext cx="543600" cy="543600"/>
          </a:xfrm>
          <a:prstGeom prst="rect">
            <a:avLst/>
          </a:prstGeom>
        </p:spPr>
      </p:pic>
      <p:pic>
        <p:nvPicPr>
          <p:cNvPr id="12" name="Graphic 11" descr="Badge with solid fill">
            <a:extLst>
              <a:ext uri="{FF2B5EF4-FFF2-40B4-BE49-F238E27FC236}">
                <a16:creationId xmlns:a16="http://schemas.microsoft.com/office/drawing/2014/main" id="{EAFDD60B-AF61-4616-9EA5-279F5955A6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4393" y="4088018"/>
            <a:ext cx="545184" cy="545184"/>
          </a:xfrm>
          <a:prstGeom prst="rect">
            <a:avLst/>
          </a:prstGeom>
        </p:spPr>
      </p:pic>
      <p:pic>
        <p:nvPicPr>
          <p:cNvPr id="1026" name="Picture 2" descr="The Trade-offs of TDD. A break down of the opposing forces at… | by  Georgios Chinis | Medium">
            <a:extLst>
              <a:ext uri="{FF2B5EF4-FFF2-40B4-BE49-F238E27FC236}">
                <a16:creationId xmlns:a16="http://schemas.microsoft.com/office/drawing/2014/main" id="{D5513DDF-9E0E-F58C-1CD7-EF2CC9B2F6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5737" y="1568075"/>
            <a:ext cx="4700571" cy="470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43697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Vyskúšame si to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000" dirty="0">
              <a:latin typeface="+mn-lt"/>
            </a:endParaRP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solidFill>
                  <a:schemeClr val="bg1"/>
                </a:solidFill>
              </a:rPr>
              <a:t>Angličtina by sa mala stať celosvetovým jazykom.</a:t>
            </a:r>
          </a:p>
        </p:txBody>
      </p:sp>
      <p:sp>
        <p:nvSpPr>
          <p:cNvPr id="9" name="Nadpis 1">
            <a:extLst>
              <a:ext uri="{FF2B5EF4-FFF2-40B4-BE49-F238E27FC236}">
                <a16:creationId xmlns:a16="http://schemas.microsoft.com/office/drawing/2014/main" id="{25241E3D-1CE9-4025-AB6B-C25BF8F40AA7}"/>
              </a:ext>
            </a:extLst>
          </p:cNvPr>
          <p:cNvSpPr txBox="1">
            <a:spLocks/>
          </p:cNvSpPr>
          <p:nvPr/>
        </p:nvSpPr>
        <p:spPr>
          <a:xfrm>
            <a:off x="2706446" y="3981107"/>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400" dirty="0">
              <a:solidFill>
                <a:schemeClr val="bg1"/>
              </a:solidFill>
            </a:endParaRPr>
          </a:p>
        </p:txBody>
      </p:sp>
      <p:pic>
        <p:nvPicPr>
          <p:cNvPr id="10" name="Graphic 9" descr="Badge 1 with solid fill">
            <a:extLst>
              <a:ext uri="{FF2B5EF4-FFF2-40B4-BE49-F238E27FC236}">
                <a16:creationId xmlns:a16="http://schemas.microsoft.com/office/drawing/2014/main" id="{7D763753-967D-4D66-B96F-A056C31195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5977" y="3106851"/>
            <a:ext cx="543600" cy="543600"/>
          </a:xfrm>
          <a:prstGeom prst="rect">
            <a:avLst/>
          </a:prstGeom>
        </p:spPr>
      </p:pic>
    </p:spTree>
    <p:extLst>
      <p:ext uri="{BB962C8B-B14F-4D97-AF65-F5344CB8AC3E}">
        <p14:creationId xmlns:p14="http://schemas.microsoft.com/office/powerpoint/2010/main" val="40422383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Tip</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1600438"/>
          </a:xfrm>
          <a:prstGeom prst="rect">
            <a:avLst/>
          </a:prstGeom>
          <a:noFill/>
        </p:spPr>
        <p:txBody>
          <a:bodyPr wrap="square" rtlCol="0">
            <a:spAutoFit/>
          </a:bodyPr>
          <a:lstStyle/>
          <a:p>
            <a:r>
              <a:rPr lang="sk-SK" sz="2000" dirty="0">
                <a:solidFill>
                  <a:schemeClr val="bg1"/>
                </a:solidFill>
              </a:rPr>
              <a:t>Nekomplikujte zbytočne plány</a:t>
            </a:r>
          </a:p>
          <a:p>
            <a:endParaRPr lang="sk-SK" sz="2000" dirty="0"/>
          </a:p>
          <a:p>
            <a:endParaRPr lang="sk-SK" sz="2000" i="1" dirty="0">
              <a:solidFill>
                <a:schemeClr val="bg1"/>
              </a:solidFill>
            </a:endParaRPr>
          </a:p>
          <a:p>
            <a:endParaRPr lang="sk-SK" sz="2000" i="1" dirty="0">
              <a:solidFill>
                <a:schemeClr val="bg1"/>
              </a:solidFill>
            </a:endParaRPr>
          </a:p>
          <a:p>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53" y="2308410"/>
            <a:ext cx="543600" cy="543600"/>
          </a:xfrm>
          <a:prstGeom prst="rect">
            <a:avLst/>
          </a:prstGeom>
        </p:spPr>
      </p:pic>
    </p:spTree>
    <p:extLst>
      <p:ext uri="{BB962C8B-B14F-4D97-AF65-F5344CB8AC3E}">
        <p14:creationId xmlns:p14="http://schemas.microsoft.com/office/powerpoint/2010/main" val="341619857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Ako to teda vyzerá v praxi? Čo je 5P?</a:t>
            </a: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8695485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5P</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Obdélník: se zakulacenými rohy 7">
            <a:extLst>
              <a:ext uri="{FF2B5EF4-FFF2-40B4-BE49-F238E27FC236}">
                <a16:creationId xmlns:a16="http://schemas.microsoft.com/office/drawing/2014/main" id="{E4F680BA-0FA2-FBB1-2724-8759FCE0FF9C}"/>
              </a:ext>
            </a:extLst>
          </p:cNvPr>
          <p:cNvSpPr/>
          <p:nvPr/>
        </p:nvSpPr>
        <p:spPr>
          <a:xfrm>
            <a:off x="4314992" y="2798310"/>
            <a:ext cx="2922095" cy="616226"/>
          </a:xfrm>
          <a:prstGeom prst="roundRect">
            <a:avLst/>
          </a:prstGeom>
          <a:solidFill>
            <a:srgbClr val="E81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a:solidFill>
                  <a:schemeClr val="bg2"/>
                </a:solidFill>
              </a:rPr>
              <a:t>PRÍČINA</a:t>
            </a:r>
            <a:endParaRPr lang="sk-SK" sz="2000" dirty="0">
              <a:solidFill>
                <a:schemeClr val="bg2"/>
              </a:solidFill>
            </a:endParaRPr>
          </a:p>
        </p:txBody>
      </p:sp>
      <p:sp>
        <p:nvSpPr>
          <p:cNvPr id="4" name="Obdélník: se zakulacenými rohy 10">
            <a:extLst>
              <a:ext uri="{FF2B5EF4-FFF2-40B4-BE49-F238E27FC236}">
                <a16:creationId xmlns:a16="http://schemas.microsoft.com/office/drawing/2014/main" id="{E789AEE3-84FF-C242-6382-2AF1F1D5880F}"/>
              </a:ext>
            </a:extLst>
          </p:cNvPr>
          <p:cNvSpPr/>
          <p:nvPr/>
        </p:nvSpPr>
        <p:spPr>
          <a:xfrm>
            <a:off x="4314992" y="2057104"/>
            <a:ext cx="2922095" cy="61622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a:solidFill>
                  <a:schemeClr val="bg2"/>
                </a:solidFill>
              </a:rPr>
              <a:t>PROBLÉM</a:t>
            </a:r>
            <a:br>
              <a:rPr lang="sk-SK" sz="1200" b="1" dirty="0">
                <a:solidFill>
                  <a:schemeClr val="bg2"/>
                </a:solidFill>
              </a:rPr>
            </a:br>
            <a:endParaRPr lang="sk-SK" sz="1200" dirty="0">
              <a:solidFill>
                <a:schemeClr val="bg2"/>
              </a:solidFill>
            </a:endParaRPr>
          </a:p>
        </p:txBody>
      </p:sp>
      <p:sp>
        <p:nvSpPr>
          <p:cNvPr id="7" name="Obdélník: se zakulacenými rohy 13">
            <a:extLst>
              <a:ext uri="{FF2B5EF4-FFF2-40B4-BE49-F238E27FC236}">
                <a16:creationId xmlns:a16="http://schemas.microsoft.com/office/drawing/2014/main" id="{AB6CCC37-15C2-E80C-5484-C319A0ABA40C}"/>
              </a:ext>
            </a:extLst>
          </p:cNvPr>
          <p:cNvSpPr/>
          <p:nvPr/>
        </p:nvSpPr>
        <p:spPr>
          <a:xfrm>
            <a:off x="4314992" y="3615482"/>
            <a:ext cx="2922095" cy="61622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2"/>
                </a:solidFill>
              </a:rPr>
              <a:t>PLÁN</a:t>
            </a:r>
            <a:endParaRPr lang="sk-SK" sz="1200" dirty="0">
              <a:solidFill>
                <a:schemeClr val="bg2"/>
              </a:solidFill>
            </a:endParaRPr>
          </a:p>
        </p:txBody>
      </p:sp>
      <p:sp>
        <p:nvSpPr>
          <p:cNvPr id="8" name="Obdélník: se zakulacenými rohy 14">
            <a:extLst>
              <a:ext uri="{FF2B5EF4-FFF2-40B4-BE49-F238E27FC236}">
                <a16:creationId xmlns:a16="http://schemas.microsoft.com/office/drawing/2014/main" id="{E84C210B-538B-4F11-513D-91CC769F0642}"/>
              </a:ext>
            </a:extLst>
          </p:cNvPr>
          <p:cNvSpPr/>
          <p:nvPr/>
        </p:nvSpPr>
        <p:spPr>
          <a:xfrm>
            <a:off x="4314992" y="4436389"/>
            <a:ext cx="2922095" cy="616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2"/>
                </a:solidFill>
              </a:rPr>
              <a:t>PROSTRIEDKY</a:t>
            </a:r>
            <a:endParaRPr lang="sk-SK" sz="1200" dirty="0">
              <a:solidFill>
                <a:schemeClr val="bg2"/>
              </a:solidFill>
            </a:endParaRPr>
          </a:p>
        </p:txBody>
      </p:sp>
      <p:sp>
        <p:nvSpPr>
          <p:cNvPr id="9" name="TextBox 8">
            <a:extLst>
              <a:ext uri="{FF2B5EF4-FFF2-40B4-BE49-F238E27FC236}">
                <a16:creationId xmlns:a16="http://schemas.microsoft.com/office/drawing/2014/main" id="{EDD83604-C406-32F4-0396-A213908706D7}"/>
              </a:ext>
            </a:extLst>
          </p:cNvPr>
          <p:cNvSpPr txBox="1"/>
          <p:nvPr/>
        </p:nvSpPr>
        <p:spPr>
          <a:xfrm>
            <a:off x="5456078" y="1471395"/>
            <a:ext cx="639919" cy="523220"/>
          </a:xfrm>
          <a:prstGeom prst="rect">
            <a:avLst/>
          </a:prstGeom>
          <a:noFill/>
        </p:spPr>
        <p:txBody>
          <a:bodyPr wrap="none" rtlCol="0">
            <a:spAutoFit/>
          </a:bodyPr>
          <a:lstStyle/>
          <a:p>
            <a:r>
              <a:rPr lang="en-US" sz="2800" b="1" dirty="0"/>
              <a:t>5 P</a:t>
            </a:r>
          </a:p>
        </p:txBody>
      </p:sp>
      <p:sp>
        <p:nvSpPr>
          <p:cNvPr id="10" name="Obdélník: se zakulacenými rohy 14">
            <a:extLst>
              <a:ext uri="{FF2B5EF4-FFF2-40B4-BE49-F238E27FC236}">
                <a16:creationId xmlns:a16="http://schemas.microsoft.com/office/drawing/2014/main" id="{D45C2330-7625-7E7C-8433-0C5F48246150}"/>
              </a:ext>
            </a:extLst>
          </p:cNvPr>
          <p:cNvSpPr/>
          <p:nvPr/>
        </p:nvSpPr>
        <p:spPr>
          <a:xfrm>
            <a:off x="4314992" y="5257297"/>
            <a:ext cx="2922095" cy="6162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2"/>
                </a:solidFill>
              </a:rPr>
              <a:t>POZITÍVA</a:t>
            </a:r>
            <a:endParaRPr lang="sk-SK" sz="1200" dirty="0">
              <a:solidFill>
                <a:schemeClr val="bg2"/>
              </a:solidFill>
            </a:endParaRPr>
          </a:p>
        </p:txBody>
      </p:sp>
      <p:sp>
        <p:nvSpPr>
          <p:cNvPr id="11" name="TextBox 10">
            <a:extLst>
              <a:ext uri="{FF2B5EF4-FFF2-40B4-BE49-F238E27FC236}">
                <a16:creationId xmlns:a16="http://schemas.microsoft.com/office/drawing/2014/main" id="{61D74008-1E12-4C1D-B071-B9956AD65B9C}"/>
              </a:ext>
            </a:extLst>
          </p:cNvPr>
          <p:cNvSpPr txBox="1"/>
          <p:nvPr/>
        </p:nvSpPr>
        <p:spPr>
          <a:xfrm>
            <a:off x="650132" y="6078205"/>
            <a:ext cx="8548811" cy="400110"/>
          </a:xfrm>
          <a:prstGeom prst="rect">
            <a:avLst/>
          </a:prstGeom>
          <a:noFill/>
        </p:spPr>
        <p:txBody>
          <a:bodyPr wrap="square" rtlCol="0">
            <a:spAutoFit/>
          </a:bodyPr>
          <a:lstStyle/>
          <a:p>
            <a:r>
              <a:rPr lang="sk-SK" sz="2000" dirty="0">
                <a:solidFill>
                  <a:schemeClr val="bg1"/>
                </a:solidFill>
              </a:rPr>
              <a:t>Príklad: Prístup ľudí do národných parkov by mal byť zakázaný.</a:t>
            </a:r>
          </a:p>
        </p:txBody>
      </p:sp>
    </p:spTree>
    <p:extLst>
      <p:ext uri="{BB962C8B-B14F-4D97-AF65-F5344CB8AC3E}">
        <p14:creationId xmlns:p14="http://schemas.microsoft.com/office/powerpoint/2010/main" val="20629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p:bldP spid="10"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Strategické rozhodnutia počas debaty</a:t>
            </a: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425144445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Počas debaty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1631216"/>
          </a:xfrm>
          <a:prstGeom prst="rect">
            <a:avLst/>
          </a:prstGeom>
          <a:noFill/>
        </p:spPr>
        <p:txBody>
          <a:bodyPr wrap="square" rtlCol="0">
            <a:spAutoFit/>
          </a:bodyPr>
          <a:lstStyle/>
          <a:p>
            <a:r>
              <a:rPr lang="sk-SK" sz="2000" dirty="0"/>
              <a:t>Definície</a:t>
            </a:r>
          </a:p>
          <a:p>
            <a:endParaRPr lang="sk-SK" sz="2000" dirty="0"/>
          </a:p>
          <a:p>
            <a:r>
              <a:rPr lang="sk-SK" sz="2000" dirty="0"/>
              <a:t>Prípravný čas</a:t>
            </a:r>
            <a:endParaRPr lang="sk-SK" sz="2000" i="1" dirty="0">
              <a:solidFill>
                <a:schemeClr val="bg1"/>
              </a:solidFill>
            </a:endParaRPr>
          </a:p>
          <a:p>
            <a:endParaRPr lang="sk-SK" sz="2000" i="1" dirty="0">
              <a:solidFill>
                <a:schemeClr val="bg1"/>
              </a:solidFill>
            </a:endParaRPr>
          </a:p>
          <a:p>
            <a:r>
              <a:rPr lang="sk-SK" sz="2000" dirty="0"/>
              <a:t>Čomu sa venujem v reči? Podľa čoho si vyberám argumenty?</a:t>
            </a:r>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53" y="2308410"/>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663" y="2883430"/>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663" y="3543313"/>
            <a:ext cx="543600" cy="543600"/>
          </a:xfrm>
          <a:prstGeom prst="rect">
            <a:avLst/>
          </a:prstGeom>
        </p:spPr>
      </p:pic>
    </p:spTree>
    <p:extLst>
      <p:ext uri="{BB962C8B-B14F-4D97-AF65-F5344CB8AC3E}">
        <p14:creationId xmlns:p14="http://schemas.microsoft.com/office/powerpoint/2010/main" val="37500725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Morálne rámce</a:t>
            </a:r>
            <a:br>
              <a:rPr lang="sk-SK" dirty="0">
                <a:solidFill>
                  <a:schemeClr val="bg2"/>
                </a:solidFill>
              </a:rPr>
            </a:b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42255121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Morálne rámce</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1631216"/>
          </a:xfrm>
          <a:prstGeom prst="rect">
            <a:avLst/>
          </a:prstGeom>
          <a:noFill/>
        </p:spPr>
        <p:txBody>
          <a:bodyPr wrap="square" rtlCol="0">
            <a:spAutoFit/>
          </a:bodyPr>
          <a:lstStyle/>
          <a:p>
            <a:r>
              <a:rPr lang="sk-SK" sz="2000" dirty="0"/>
              <a:t>Abstraktná rovina, nie praktické následky</a:t>
            </a:r>
          </a:p>
          <a:p>
            <a:endParaRPr lang="sk-SK" sz="2000" dirty="0"/>
          </a:p>
          <a:p>
            <a:r>
              <a:rPr lang="sk-SK" sz="2000" dirty="0">
                <a:solidFill>
                  <a:schemeClr val="bg1"/>
                </a:solidFill>
              </a:rPr>
              <a:t>Príklad: mučenie niekoho, kto by vedel zachrániť stovky životov</a:t>
            </a:r>
            <a:endParaRPr lang="sk-SK" sz="2000" i="1" dirty="0">
              <a:solidFill>
                <a:schemeClr val="bg1"/>
              </a:solidFill>
            </a:endParaRPr>
          </a:p>
          <a:p>
            <a:endParaRPr lang="sk-SK" sz="2000" i="1" dirty="0">
              <a:solidFill>
                <a:schemeClr val="bg1"/>
              </a:solidFill>
            </a:endParaRPr>
          </a:p>
          <a:p>
            <a:r>
              <a:rPr lang="sk-SK" sz="2000" dirty="0">
                <a:sym typeface="Wingdings" pitchFamily="2" charset="2"/>
              </a:rPr>
              <a:t> </a:t>
            </a:r>
            <a:r>
              <a:rPr lang="sk-SK" sz="2000" dirty="0" err="1">
                <a:sym typeface="Wingdings" pitchFamily="2" charset="2"/>
              </a:rPr>
              <a:t>Utilitarianizmus</a:t>
            </a:r>
            <a:r>
              <a:rPr lang="sk-SK" sz="2000" dirty="0">
                <a:sym typeface="Wingdings" pitchFamily="2" charset="2"/>
              </a:rPr>
              <a:t> </a:t>
            </a:r>
            <a:r>
              <a:rPr lang="sk-SK" sz="2000" dirty="0" err="1">
                <a:sym typeface="Wingdings" pitchFamily="2" charset="2"/>
              </a:rPr>
              <a:t>vs</a:t>
            </a:r>
            <a:r>
              <a:rPr lang="sk-SK" sz="2000" dirty="0">
                <a:sym typeface="Wingdings" pitchFamily="2" charset="2"/>
              </a:rPr>
              <a:t> ľudskosť</a:t>
            </a:r>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53" y="2308410"/>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663" y="2883430"/>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663" y="3543313"/>
            <a:ext cx="543600" cy="543600"/>
          </a:xfrm>
          <a:prstGeom prst="rect">
            <a:avLst/>
          </a:prstGeom>
        </p:spPr>
      </p:pic>
    </p:spTree>
    <p:extLst>
      <p:ext uri="{BB962C8B-B14F-4D97-AF65-F5344CB8AC3E}">
        <p14:creationId xmlns:p14="http://schemas.microsoft.com/office/powerpoint/2010/main" val="222477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Obdélník: se zakulacenými rohy 15">
            <a:extLst>
              <a:ext uri="{FF2B5EF4-FFF2-40B4-BE49-F238E27FC236}">
                <a16:creationId xmlns:a16="http://schemas.microsoft.com/office/drawing/2014/main" id="{974B5B49-3074-48C5-9406-95F839F98D6D}"/>
              </a:ext>
            </a:extLst>
          </p:cNvPr>
          <p:cNvSpPr/>
          <p:nvPr/>
        </p:nvSpPr>
        <p:spPr>
          <a:xfrm>
            <a:off x="7288490" y="1431131"/>
            <a:ext cx="2714920" cy="2895772"/>
          </a:xfrm>
          <a:prstGeom prst="round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TextovéPole 6">
            <a:extLst>
              <a:ext uri="{FF2B5EF4-FFF2-40B4-BE49-F238E27FC236}">
                <a16:creationId xmlns:a16="http://schemas.microsoft.com/office/drawing/2014/main" id="{7F9CA9C9-E091-4807-92B0-53A595A764BA}"/>
              </a:ext>
            </a:extLst>
          </p:cNvPr>
          <p:cNvSpPr txBox="1"/>
          <p:nvPr/>
        </p:nvSpPr>
        <p:spPr>
          <a:xfrm>
            <a:off x="1527142" y="1703645"/>
            <a:ext cx="3338663" cy="2246769"/>
          </a:xfrm>
          <a:prstGeom prst="rect">
            <a:avLst/>
          </a:prstGeom>
          <a:noFill/>
        </p:spPr>
        <p:txBody>
          <a:bodyPr wrap="square" rtlCol="0">
            <a:spAutoFit/>
          </a:bodyPr>
          <a:lstStyle/>
          <a:p>
            <a:r>
              <a:rPr lang="sk-SK" sz="2000" dirty="0"/>
              <a:t>Firma zaviedla pre všetkých zamestnancov a zamestnankyne štvordňový pracovný týždeň miesto päťdňového (pokles počtu hodín zo 40 na 32).</a:t>
            </a:r>
          </a:p>
        </p:txBody>
      </p:sp>
      <p:sp>
        <p:nvSpPr>
          <p:cNvPr id="13" name="TextovéPole 12">
            <a:extLst>
              <a:ext uri="{FF2B5EF4-FFF2-40B4-BE49-F238E27FC236}">
                <a16:creationId xmlns:a16="http://schemas.microsoft.com/office/drawing/2014/main" id="{61D19427-C135-4521-8E32-52AEF262D399}"/>
              </a:ext>
            </a:extLst>
          </p:cNvPr>
          <p:cNvSpPr txBox="1"/>
          <p:nvPr/>
        </p:nvSpPr>
        <p:spPr>
          <a:xfrm>
            <a:off x="7288490" y="1703645"/>
            <a:ext cx="2714920" cy="707886"/>
          </a:xfrm>
          <a:prstGeom prst="rect">
            <a:avLst/>
          </a:prstGeom>
          <a:noFill/>
        </p:spPr>
        <p:txBody>
          <a:bodyPr wrap="square" rtlCol="0">
            <a:spAutoFit/>
          </a:bodyPr>
          <a:lstStyle/>
          <a:p>
            <a:r>
              <a:rPr lang="pl-PL" sz="2000" dirty="0">
                <a:solidFill>
                  <a:schemeClr val="bg2"/>
                </a:solidFill>
              </a:rPr>
              <a:t>Objem výroby sa zvýšil o 8%.</a:t>
            </a:r>
          </a:p>
        </p:txBody>
      </p:sp>
      <p:sp>
        <p:nvSpPr>
          <p:cNvPr id="15" name="Obdélník: se zakulacenými rohy 14">
            <a:extLst>
              <a:ext uri="{FF2B5EF4-FFF2-40B4-BE49-F238E27FC236}">
                <a16:creationId xmlns:a16="http://schemas.microsoft.com/office/drawing/2014/main" id="{0B1267F0-2186-46D6-8D10-B37BF3A4C4A5}"/>
              </a:ext>
            </a:extLst>
          </p:cNvPr>
          <p:cNvSpPr/>
          <p:nvPr/>
        </p:nvSpPr>
        <p:spPr>
          <a:xfrm>
            <a:off x="1527141" y="1431131"/>
            <a:ext cx="3338664" cy="2895771"/>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8" name="Přímá spojnice se šipkou 17">
            <a:extLst>
              <a:ext uri="{FF2B5EF4-FFF2-40B4-BE49-F238E27FC236}">
                <a16:creationId xmlns:a16="http://schemas.microsoft.com/office/drawing/2014/main" id="{3555F708-44C0-4EB5-A38B-12201430518E}"/>
              </a:ext>
            </a:extLst>
          </p:cNvPr>
          <p:cNvCxnSpPr/>
          <p:nvPr/>
        </p:nvCxnSpPr>
        <p:spPr>
          <a:xfrm>
            <a:off x="5099902" y="2965916"/>
            <a:ext cx="190421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Nadpis 1">
            <a:extLst>
              <a:ext uri="{FF2B5EF4-FFF2-40B4-BE49-F238E27FC236}">
                <a16:creationId xmlns:a16="http://schemas.microsoft.com/office/drawing/2014/main" id="{1C798B64-BC45-4286-BCCC-F3A4A8F9AE11}"/>
              </a:ext>
            </a:extLst>
          </p:cNvPr>
          <p:cNvSpPr>
            <a:spLocks noGrp="1"/>
          </p:cNvSpPr>
          <p:nvPr>
            <p:ph type="title"/>
          </p:nvPr>
        </p:nvSpPr>
        <p:spPr>
          <a:xfrm>
            <a:off x="280281" y="4745525"/>
            <a:ext cx="8071868" cy="1814809"/>
          </a:xfrm>
        </p:spPr>
        <p:txBody>
          <a:bodyPr>
            <a:normAutofit/>
          </a:bodyPr>
          <a:lstStyle/>
          <a:p>
            <a:r>
              <a:rPr lang="sk-SK" sz="6000" dirty="0">
                <a:solidFill>
                  <a:schemeClr val="bg1"/>
                </a:solidFill>
              </a:rPr>
              <a:t>Poďme si to vyskúšať</a:t>
            </a:r>
          </a:p>
        </p:txBody>
      </p:sp>
      <p:pic>
        <p:nvPicPr>
          <p:cNvPr id="10" name="Obrázek 3">
            <a:extLst>
              <a:ext uri="{FF2B5EF4-FFF2-40B4-BE49-F238E27FC236}">
                <a16:creationId xmlns:a16="http://schemas.microsoft.com/office/drawing/2014/main" id="{1E426ED9-1DCF-4A6F-9C8A-970DE0EC1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297" y="5426869"/>
            <a:ext cx="919113" cy="919113"/>
          </a:xfrm>
          <a:prstGeom prst="rect">
            <a:avLst/>
          </a:prstGeom>
        </p:spPr>
      </p:pic>
    </p:spTree>
    <p:extLst>
      <p:ext uri="{BB962C8B-B14F-4D97-AF65-F5344CB8AC3E}">
        <p14:creationId xmlns:p14="http://schemas.microsoft.com/office/powerpoint/2010/main" val="11250135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Morálny rámec</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1631216"/>
          </a:xfrm>
          <a:prstGeom prst="rect">
            <a:avLst/>
          </a:prstGeom>
          <a:noFill/>
        </p:spPr>
        <p:txBody>
          <a:bodyPr wrap="square" rtlCol="0">
            <a:spAutoFit/>
          </a:bodyPr>
          <a:lstStyle/>
          <a:p>
            <a:r>
              <a:rPr lang="sk-SK" sz="2000" dirty="0"/>
              <a:t>Číselné porovnania už teraz niekedy neakceptujeme</a:t>
            </a:r>
          </a:p>
          <a:p>
            <a:endParaRPr lang="sk-SK" sz="2000" dirty="0"/>
          </a:p>
          <a:p>
            <a:r>
              <a:rPr lang="sk-SK" sz="2000" dirty="0"/>
              <a:t>Mučený a mučiaci človek: človek nie je nástroj na získavanie informácií</a:t>
            </a:r>
            <a:endParaRPr lang="sk-SK" sz="2000" i="1" dirty="0">
              <a:solidFill>
                <a:schemeClr val="bg1"/>
              </a:solidFill>
            </a:endParaRPr>
          </a:p>
          <a:p>
            <a:endParaRPr lang="sk-SK" sz="2000" i="1" dirty="0">
              <a:solidFill>
                <a:schemeClr val="bg1"/>
              </a:solidFill>
            </a:endParaRPr>
          </a:p>
          <a:p>
            <a:r>
              <a:rPr lang="sk-SK" sz="2000" dirty="0">
                <a:sym typeface="Wingdings" pitchFamily="2" charset="2"/>
              </a:rPr>
              <a:t>Štát, ktorý toto povoľuje, nie je štát, v ktorom by sme chceli žiť (morálny štát)</a:t>
            </a:r>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9153" y="2308410"/>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663" y="2883430"/>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3663" y="3543313"/>
            <a:ext cx="543600" cy="543600"/>
          </a:xfrm>
          <a:prstGeom prst="rect">
            <a:avLst/>
          </a:prstGeom>
        </p:spPr>
      </p:pic>
    </p:spTree>
    <p:extLst>
      <p:ext uri="{BB962C8B-B14F-4D97-AF65-F5344CB8AC3E}">
        <p14:creationId xmlns:p14="http://schemas.microsoft.com/office/powerpoint/2010/main" val="377447581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Zarámcujme si tézu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280280" y="1979629"/>
            <a:ext cx="10066888" cy="3416320"/>
          </a:xfrm>
          <a:prstGeom prst="rect">
            <a:avLst/>
          </a:prstGeom>
          <a:noFill/>
        </p:spPr>
        <p:txBody>
          <a:bodyPr wrap="square" rtlCol="0">
            <a:spAutoFit/>
          </a:bodyPr>
          <a:lstStyle/>
          <a:p>
            <a:endParaRPr lang="sk-SK" sz="2000" i="1" dirty="0">
              <a:solidFill>
                <a:schemeClr val="bg1"/>
              </a:solidFill>
            </a:endParaRPr>
          </a:p>
          <a:p>
            <a:pPr marL="742950" lvl="1" indent="-285750">
              <a:buClr>
                <a:schemeClr val="bg1"/>
              </a:buClr>
              <a:buFont typeface="Epilogue" pitchFamily="2" charset="-18"/>
              <a:buChar char="→"/>
            </a:pPr>
            <a:r>
              <a:rPr lang="sk-SK" sz="2800" dirty="0"/>
              <a:t>Definície</a:t>
            </a:r>
          </a:p>
          <a:p>
            <a:pPr marL="742950" lvl="1" indent="-285750">
              <a:buClr>
                <a:schemeClr val="bg1"/>
              </a:buClr>
              <a:buFont typeface="Epilogue" pitchFamily="2" charset="-18"/>
              <a:buChar char="→"/>
            </a:pPr>
            <a:r>
              <a:rPr lang="en-US" sz="2800" dirty="0"/>
              <a:t>Status Quo</a:t>
            </a:r>
          </a:p>
          <a:p>
            <a:pPr marL="742950" lvl="1" indent="-285750">
              <a:buClr>
                <a:schemeClr val="bg1"/>
              </a:buClr>
              <a:buFont typeface="Epilogue" pitchFamily="2" charset="-18"/>
              <a:buChar char="→"/>
            </a:pPr>
            <a:r>
              <a:rPr lang="en-US" sz="2800" dirty="0" err="1"/>
              <a:t>Aktéri</a:t>
            </a:r>
            <a:endParaRPr lang="en-US" sz="2800" dirty="0"/>
          </a:p>
          <a:p>
            <a:pPr marL="742950" lvl="1" indent="-285750">
              <a:buClr>
                <a:schemeClr val="bg1"/>
              </a:buClr>
              <a:buFont typeface="Epilogue" pitchFamily="2" charset="-18"/>
              <a:buChar char="→"/>
            </a:pPr>
            <a:r>
              <a:rPr lang="en-US" sz="2800" dirty="0" err="1"/>
              <a:t>Bremeno</a:t>
            </a:r>
            <a:r>
              <a:rPr lang="en-US" sz="2800" dirty="0"/>
              <a:t> </a:t>
            </a:r>
            <a:r>
              <a:rPr lang="en-US" sz="2800" dirty="0" err="1"/>
              <a:t>dôkazu</a:t>
            </a:r>
            <a:endParaRPr lang="en-US" sz="2800" dirty="0"/>
          </a:p>
          <a:p>
            <a:pPr marL="742950" lvl="1" indent="-285750">
              <a:buClr>
                <a:schemeClr val="bg1"/>
              </a:buClr>
              <a:buFont typeface="Epilogue" pitchFamily="2" charset="-18"/>
              <a:buChar char="→"/>
            </a:pPr>
            <a:r>
              <a:rPr lang="sk-SK" sz="2800" dirty="0"/>
              <a:t>Model </a:t>
            </a:r>
          </a:p>
          <a:p>
            <a:endParaRPr lang="sk-SK" sz="2000" i="1" dirty="0">
              <a:solidFill>
                <a:schemeClr val="bg1"/>
              </a:solidFill>
            </a:endParaRPr>
          </a:p>
          <a:p>
            <a:endParaRPr lang="sk-SK" dirty="0"/>
          </a:p>
          <a:p>
            <a:endParaRPr lang="sk-SK" dirty="0"/>
          </a:p>
        </p:txBody>
      </p:sp>
      <p:sp>
        <p:nvSpPr>
          <p:cNvPr id="4" name="TextBox 3">
            <a:extLst>
              <a:ext uri="{FF2B5EF4-FFF2-40B4-BE49-F238E27FC236}">
                <a16:creationId xmlns:a16="http://schemas.microsoft.com/office/drawing/2014/main" id="{E3189D68-D88D-C408-C1B2-46AB003B6E98}"/>
              </a:ext>
            </a:extLst>
          </p:cNvPr>
          <p:cNvSpPr txBox="1"/>
          <p:nvPr/>
        </p:nvSpPr>
        <p:spPr>
          <a:xfrm>
            <a:off x="693663" y="4937841"/>
            <a:ext cx="8548811" cy="400110"/>
          </a:xfrm>
          <a:prstGeom prst="rect">
            <a:avLst/>
          </a:prstGeom>
          <a:noFill/>
        </p:spPr>
        <p:txBody>
          <a:bodyPr wrap="square" rtlCol="0">
            <a:spAutoFit/>
          </a:bodyPr>
          <a:lstStyle/>
          <a:p>
            <a:r>
              <a:rPr lang="sk-SK" sz="2000" dirty="0">
                <a:solidFill>
                  <a:schemeClr val="bg1"/>
                </a:solidFill>
              </a:rPr>
              <a:t>Téza: Vysoké školy na Slovensku by mali byť spoplatnené.</a:t>
            </a:r>
          </a:p>
        </p:txBody>
      </p:sp>
    </p:spTree>
    <p:extLst>
      <p:ext uri="{BB962C8B-B14F-4D97-AF65-F5344CB8AC3E}">
        <p14:creationId xmlns:p14="http://schemas.microsoft.com/office/powerpoint/2010/main" val="12230894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Krížové výsluchy</a:t>
            </a:r>
            <a:br>
              <a:rPr lang="sk-SK" dirty="0">
                <a:solidFill>
                  <a:schemeClr val="bg2"/>
                </a:solidFill>
              </a:rPr>
            </a:b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901" y="4651579"/>
            <a:ext cx="1453321" cy="625412"/>
          </a:xfrm>
          <a:prstGeom prst="rect">
            <a:avLst/>
          </a:prstGeom>
        </p:spPr>
      </p:pic>
    </p:spTree>
    <p:extLst>
      <p:ext uri="{BB962C8B-B14F-4D97-AF65-F5344CB8AC3E}">
        <p14:creationId xmlns:p14="http://schemas.microsoft.com/office/powerpoint/2010/main" val="362035559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Diskusia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000" dirty="0">
              <a:latin typeface="+mn-lt"/>
            </a:endParaRP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solidFill>
                  <a:schemeClr val="bg1"/>
                </a:solidFill>
              </a:rPr>
              <a:t>Ktorí rečníci a rečníčky vedú krížové výsluchy?</a:t>
            </a:r>
          </a:p>
        </p:txBody>
      </p:sp>
      <p:sp>
        <p:nvSpPr>
          <p:cNvPr id="9" name="Nadpis 1">
            <a:extLst>
              <a:ext uri="{FF2B5EF4-FFF2-40B4-BE49-F238E27FC236}">
                <a16:creationId xmlns:a16="http://schemas.microsoft.com/office/drawing/2014/main" id="{25241E3D-1CE9-4025-AB6B-C25BF8F40AA7}"/>
              </a:ext>
            </a:extLst>
          </p:cNvPr>
          <p:cNvSpPr txBox="1">
            <a:spLocks/>
          </p:cNvSpPr>
          <p:nvPr/>
        </p:nvSpPr>
        <p:spPr>
          <a:xfrm>
            <a:off x="2706446" y="3981107"/>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400" dirty="0">
              <a:solidFill>
                <a:schemeClr val="bg1"/>
              </a:solidFill>
            </a:endParaRPr>
          </a:p>
        </p:txBody>
      </p:sp>
      <p:pic>
        <p:nvPicPr>
          <p:cNvPr id="10" name="Graphic 9" descr="Badge 1 with solid fill">
            <a:extLst>
              <a:ext uri="{FF2B5EF4-FFF2-40B4-BE49-F238E27FC236}">
                <a16:creationId xmlns:a16="http://schemas.microsoft.com/office/drawing/2014/main" id="{7D763753-967D-4D66-B96F-A056C31195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5977" y="3106851"/>
            <a:ext cx="543600" cy="543600"/>
          </a:xfrm>
          <a:prstGeom prst="rect">
            <a:avLst/>
          </a:prstGeom>
        </p:spPr>
      </p:pic>
      <p:pic>
        <p:nvPicPr>
          <p:cNvPr id="3" name="Graphic 2" descr="Badge with solid fill">
            <a:extLst>
              <a:ext uri="{FF2B5EF4-FFF2-40B4-BE49-F238E27FC236}">
                <a16:creationId xmlns:a16="http://schemas.microsoft.com/office/drawing/2014/main" id="{93992E36-2177-6990-2C56-15F25AFF15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4393" y="3880555"/>
            <a:ext cx="545184" cy="545184"/>
          </a:xfrm>
          <a:prstGeom prst="rect">
            <a:avLst/>
          </a:prstGeom>
        </p:spPr>
      </p:pic>
      <p:pic>
        <p:nvPicPr>
          <p:cNvPr id="11" name="Graphic 10" descr="Badge 3 with solid fill">
            <a:extLst>
              <a:ext uri="{FF2B5EF4-FFF2-40B4-BE49-F238E27FC236}">
                <a16:creationId xmlns:a16="http://schemas.microsoft.com/office/drawing/2014/main" id="{3E6DE6A4-87A6-1A66-EB23-53FEF5F7E7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05977" y="4604580"/>
            <a:ext cx="543600" cy="543600"/>
          </a:xfrm>
          <a:prstGeom prst="rect">
            <a:avLst/>
          </a:prstGeom>
        </p:spPr>
      </p:pic>
      <p:sp>
        <p:nvSpPr>
          <p:cNvPr id="12" name="TextBox 11">
            <a:extLst>
              <a:ext uri="{FF2B5EF4-FFF2-40B4-BE49-F238E27FC236}">
                <a16:creationId xmlns:a16="http://schemas.microsoft.com/office/drawing/2014/main" id="{5D79364F-E83F-D94B-AB0E-A3314778296F}"/>
              </a:ext>
            </a:extLst>
          </p:cNvPr>
          <p:cNvSpPr txBox="1"/>
          <p:nvPr/>
        </p:nvSpPr>
        <p:spPr>
          <a:xfrm>
            <a:off x="2706446" y="3888288"/>
            <a:ext cx="4952473" cy="461665"/>
          </a:xfrm>
          <a:prstGeom prst="rect">
            <a:avLst/>
          </a:prstGeom>
          <a:noFill/>
        </p:spPr>
        <p:txBody>
          <a:bodyPr wrap="square" rtlCol="0">
            <a:spAutoFit/>
          </a:bodyPr>
          <a:lstStyle/>
          <a:p>
            <a:r>
              <a:rPr lang="en-US" sz="2400" dirty="0" err="1">
                <a:solidFill>
                  <a:schemeClr val="bg1"/>
                </a:solidFill>
              </a:rPr>
              <a:t>Ktorí</a:t>
            </a:r>
            <a:r>
              <a:rPr lang="en-US" sz="2400" dirty="0">
                <a:solidFill>
                  <a:schemeClr val="bg1"/>
                </a:solidFill>
              </a:rPr>
              <a:t> </a:t>
            </a:r>
            <a:r>
              <a:rPr lang="en-US" sz="2400" dirty="0" err="1">
                <a:solidFill>
                  <a:schemeClr val="bg1"/>
                </a:solidFill>
              </a:rPr>
              <a:t>rečníci</a:t>
            </a:r>
            <a:r>
              <a:rPr lang="en-US" sz="2400" dirty="0">
                <a:solidFill>
                  <a:schemeClr val="bg1"/>
                </a:solidFill>
              </a:rPr>
              <a:t> a </a:t>
            </a:r>
            <a:r>
              <a:rPr lang="en-US" sz="2400" dirty="0" err="1">
                <a:solidFill>
                  <a:schemeClr val="bg1"/>
                </a:solidFill>
              </a:rPr>
              <a:t>rečníčky</a:t>
            </a:r>
            <a:r>
              <a:rPr lang="en-US" sz="2400" dirty="0">
                <a:solidFill>
                  <a:schemeClr val="bg1"/>
                </a:solidFill>
              </a:rPr>
              <a:t> </a:t>
            </a:r>
            <a:r>
              <a:rPr lang="en-US" sz="2400" dirty="0" err="1">
                <a:solidFill>
                  <a:schemeClr val="bg1"/>
                </a:solidFill>
              </a:rPr>
              <a:t>sú</a:t>
            </a:r>
            <a:r>
              <a:rPr lang="en-US" sz="2400" dirty="0">
                <a:solidFill>
                  <a:schemeClr val="bg1"/>
                </a:solidFill>
              </a:rPr>
              <a:t> </a:t>
            </a:r>
            <a:r>
              <a:rPr lang="en-US" sz="2400" dirty="0" err="1">
                <a:solidFill>
                  <a:schemeClr val="bg1"/>
                </a:solidFill>
              </a:rPr>
              <a:t>vypočúvaní</a:t>
            </a:r>
            <a:r>
              <a:rPr lang="en-US" sz="2400" dirty="0">
                <a:solidFill>
                  <a:schemeClr val="bg1"/>
                </a:solidFill>
              </a:rPr>
              <a:t>?</a:t>
            </a:r>
          </a:p>
        </p:txBody>
      </p:sp>
      <p:sp>
        <p:nvSpPr>
          <p:cNvPr id="13" name="TextBox 12">
            <a:extLst>
              <a:ext uri="{FF2B5EF4-FFF2-40B4-BE49-F238E27FC236}">
                <a16:creationId xmlns:a16="http://schemas.microsoft.com/office/drawing/2014/main" id="{46A41613-2B6F-2B03-7B47-6B2348F10EF6}"/>
              </a:ext>
            </a:extLst>
          </p:cNvPr>
          <p:cNvSpPr txBox="1"/>
          <p:nvPr/>
        </p:nvSpPr>
        <p:spPr>
          <a:xfrm>
            <a:off x="2706446" y="4644906"/>
            <a:ext cx="5095049" cy="461665"/>
          </a:xfrm>
          <a:prstGeom prst="rect">
            <a:avLst/>
          </a:prstGeom>
          <a:noFill/>
        </p:spPr>
        <p:txBody>
          <a:bodyPr wrap="none" rtlCol="0">
            <a:spAutoFit/>
          </a:bodyPr>
          <a:lstStyle/>
          <a:p>
            <a:r>
              <a:rPr lang="en-US" sz="2400" dirty="0">
                <a:solidFill>
                  <a:schemeClr val="bg1"/>
                </a:solidFill>
              </a:rPr>
              <a:t>Na </a:t>
            </a:r>
            <a:r>
              <a:rPr lang="en-US" sz="2400" dirty="0" err="1">
                <a:solidFill>
                  <a:schemeClr val="bg1"/>
                </a:solidFill>
              </a:rPr>
              <a:t>čo</a:t>
            </a:r>
            <a:r>
              <a:rPr lang="en-US" sz="2400" dirty="0">
                <a:solidFill>
                  <a:schemeClr val="bg1"/>
                </a:solidFill>
              </a:rPr>
              <a:t> </a:t>
            </a:r>
            <a:r>
              <a:rPr lang="en-US" sz="2400" dirty="0" err="1">
                <a:solidFill>
                  <a:schemeClr val="bg1"/>
                </a:solidFill>
              </a:rPr>
              <a:t>primárne</a:t>
            </a:r>
            <a:r>
              <a:rPr lang="en-US" sz="2400" dirty="0">
                <a:solidFill>
                  <a:schemeClr val="bg1"/>
                </a:solidFill>
              </a:rPr>
              <a:t> </a:t>
            </a:r>
            <a:r>
              <a:rPr lang="en-US" sz="2400" dirty="0" err="1">
                <a:solidFill>
                  <a:schemeClr val="bg1"/>
                </a:solidFill>
              </a:rPr>
              <a:t>slúžia</a:t>
            </a:r>
            <a:r>
              <a:rPr lang="en-US" sz="2400" dirty="0">
                <a:solidFill>
                  <a:schemeClr val="bg1"/>
                </a:solidFill>
              </a:rPr>
              <a:t> </a:t>
            </a:r>
            <a:r>
              <a:rPr lang="en-US" sz="2400" dirty="0" err="1">
                <a:solidFill>
                  <a:schemeClr val="bg1"/>
                </a:solidFill>
              </a:rPr>
              <a:t>krížové</a:t>
            </a:r>
            <a:r>
              <a:rPr lang="en-US" sz="2400" dirty="0">
                <a:solidFill>
                  <a:schemeClr val="bg1"/>
                </a:solidFill>
              </a:rPr>
              <a:t> </a:t>
            </a:r>
            <a:r>
              <a:rPr lang="en-US" sz="2400" dirty="0" err="1">
                <a:solidFill>
                  <a:schemeClr val="bg1"/>
                </a:solidFill>
              </a:rPr>
              <a:t>výsluchy</a:t>
            </a:r>
            <a:r>
              <a:rPr lang="en-US" sz="2400" dirty="0">
                <a:solidFill>
                  <a:schemeClr val="bg1"/>
                </a:solidFill>
              </a:rPr>
              <a:t>?</a:t>
            </a:r>
          </a:p>
        </p:txBody>
      </p:sp>
    </p:spTree>
    <p:extLst>
      <p:ext uri="{BB962C8B-B14F-4D97-AF65-F5344CB8AC3E}">
        <p14:creationId xmlns:p14="http://schemas.microsoft.com/office/powerpoint/2010/main" val="18473198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119872"/>
            <a:ext cx="11248702" cy="759006"/>
          </a:xfrm>
        </p:spPr>
        <p:txBody>
          <a:bodyPr>
            <a:normAutofit/>
          </a:bodyPr>
          <a:lstStyle/>
          <a:p>
            <a:r>
              <a:rPr lang="sk-SK" sz="4000" dirty="0">
                <a:solidFill>
                  <a:schemeClr val="bg1"/>
                </a:solidFill>
              </a:rPr>
              <a:t>Krížové výsluchy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3" name="Obdélník: se zakulacenými horními rohy 12">
            <a:extLst>
              <a:ext uri="{FF2B5EF4-FFF2-40B4-BE49-F238E27FC236}">
                <a16:creationId xmlns:a16="http://schemas.microsoft.com/office/drawing/2014/main" id="{8BED78C4-CC5D-406D-93CC-4096DCFB8583}"/>
              </a:ext>
            </a:extLst>
          </p:cNvPr>
          <p:cNvSpPr/>
          <p:nvPr/>
        </p:nvSpPr>
        <p:spPr>
          <a:xfrm>
            <a:off x="8227320" y="1908875"/>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chemeClr val="bg2"/>
                </a:solidFill>
              </a:rPr>
              <a:t>Odpovedajú</a:t>
            </a:r>
          </a:p>
        </p:txBody>
      </p:sp>
      <p:sp>
        <p:nvSpPr>
          <p:cNvPr id="14" name="Obdélník: se zakulacenými horními rohy 13">
            <a:extLst>
              <a:ext uri="{FF2B5EF4-FFF2-40B4-BE49-F238E27FC236}">
                <a16:creationId xmlns:a16="http://schemas.microsoft.com/office/drawing/2014/main" id="{88F30EA6-DBE6-463B-B987-F8E4B8BBC20D}"/>
              </a:ext>
            </a:extLst>
          </p:cNvPr>
          <p:cNvSpPr/>
          <p:nvPr/>
        </p:nvSpPr>
        <p:spPr>
          <a:xfrm>
            <a:off x="4714759" y="1926092"/>
            <a:ext cx="3054285" cy="1327376"/>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dirty="0">
                <a:solidFill>
                  <a:schemeClr val="bg2"/>
                </a:solidFill>
                <a:latin typeface="+mj-lt"/>
              </a:rPr>
              <a:t>Vedú</a:t>
            </a:r>
          </a:p>
        </p:txBody>
      </p:sp>
      <p:sp>
        <p:nvSpPr>
          <p:cNvPr id="16" name="Obdélník: se zakulacenými horními rohy 15">
            <a:extLst>
              <a:ext uri="{FF2B5EF4-FFF2-40B4-BE49-F238E27FC236}">
                <a16:creationId xmlns:a16="http://schemas.microsoft.com/office/drawing/2014/main" id="{36884173-3DA0-4A57-8004-3138BE1E0441}"/>
              </a:ext>
            </a:extLst>
          </p:cNvPr>
          <p:cNvSpPr/>
          <p:nvPr/>
        </p:nvSpPr>
        <p:spPr>
          <a:xfrm rot="10800000">
            <a:off x="8255932" y="3238054"/>
            <a:ext cx="2997063" cy="2624489"/>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bdélník: se zakulacenými horními rohy 16">
            <a:extLst>
              <a:ext uri="{FF2B5EF4-FFF2-40B4-BE49-F238E27FC236}">
                <a16:creationId xmlns:a16="http://schemas.microsoft.com/office/drawing/2014/main" id="{2A12B425-F2CA-4E8D-9C5B-D960DD283F3C}"/>
              </a:ext>
            </a:extLst>
          </p:cNvPr>
          <p:cNvSpPr/>
          <p:nvPr/>
        </p:nvSpPr>
        <p:spPr>
          <a:xfrm rot="10800000">
            <a:off x="4735578" y="3253467"/>
            <a:ext cx="2997063" cy="2624488"/>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TextovéPole 18">
            <a:extLst>
              <a:ext uri="{FF2B5EF4-FFF2-40B4-BE49-F238E27FC236}">
                <a16:creationId xmlns:a16="http://schemas.microsoft.com/office/drawing/2014/main" id="{90B4F55A-6DD1-45BE-A5C8-5AAA11285639}"/>
              </a:ext>
            </a:extLst>
          </p:cNvPr>
          <p:cNvSpPr txBox="1"/>
          <p:nvPr/>
        </p:nvSpPr>
        <p:spPr>
          <a:xfrm>
            <a:off x="8341601" y="3409046"/>
            <a:ext cx="2628585" cy="923330"/>
          </a:xfrm>
          <a:prstGeom prst="rect">
            <a:avLst/>
          </a:prstGeom>
          <a:noFill/>
        </p:spPr>
        <p:txBody>
          <a:bodyPr wrap="square" rtlCol="0">
            <a:spAutoFit/>
          </a:bodyPr>
          <a:lstStyle/>
          <a:p>
            <a:pPr marL="285750" indent="-285750">
              <a:buClr>
                <a:schemeClr val="bg1"/>
              </a:buClr>
              <a:buFont typeface="Epilogue" pitchFamily="2" charset="-18"/>
              <a:buChar char="→"/>
            </a:pPr>
            <a:r>
              <a:rPr lang="sk-SK" dirty="0"/>
              <a:t>Prvý rečníci/rečníčky</a:t>
            </a:r>
          </a:p>
          <a:p>
            <a:pPr>
              <a:buClr>
                <a:schemeClr val="bg1"/>
              </a:buClr>
            </a:pPr>
            <a:endParaRPr lang="sk-SK" dirty="0"/>
          </a:p>
          <a:p>
            <a:pPr marL="285750" indent="-285750">
              <a:buClr>
                <a:schemeClr val="bg1"/>
              </a:buClr>
              <a:buFont typeface="Epilogue" pitchFamily="2" charset="-18"/>
              <a:buChar char="→"/>
            </a:pPr>
            <a:r>
              <a:rPr lang="sk-SK" dirty="0"/>
              <a:t>Druhý rečníci/rečníčky</a:t>
            </a:r>
          </a:p>
        </p:txBody>
      </p:sp>
      <p:sp>
        <p:nvSpPr>
          <p:cNvPr id="20" name="TextovéPole 19">
            <a:extLst>
              <a:ext uri="{FF2B5EF4-FFF2-40B4-BE49-F238E27FC236}">
                <a16:creationId xmlns:a16="http://schemas.microsoft.com/office/drawing/2014/main" id="{2B8A73B7-CBCA-45B8-B18D-CCE5B8B121F4}"/>
              </a:ext>
            </a:extLst>
          </p:cNvPr>
          <p:cNvSpPr txBox="1"/>
          <p:nvPr/>
        </p:nvSpPr>
        <p:spPr>
          <a:xfrm>
            <a:off x="4887650" y="3478620"/>
            <a:ext cx="2986396" cy="1200329"/>
          </a:xfrm>
          <a:prstGeom prst="rect">
            <a:avLst/>
          </a:prstGeom>
          <a:noFill/>
        </p:spPr>
        <p:txBody>
          <a:bodyPr wrap="square" rtlCol="0">
            <a:spAutoFit/>
          </a:bodyPr>
          <a:lstStyle/>
          <a:p>
            <a:pPr marL="285750" indent="-285750">
              <a:buClr>
                <a:schemeClr val="bg1"/>
              </a:buClr>
              <a:buFont typeface="Epilogue" pitchFamily="2" charset="-18"/>
              <a:buChar char="→"/>
            </a:pPr>
            <a:r>
              <a:rPr lang="sk-SK" dirty="0"/>
              <a:t>Prvý rečníci/rečníčky</a:t>
            </a:r>
          </a:p>
          <a:p>
            <a:pPr>
              <a:buClr>
                <a:schemeClr val="bg1"/>
              </a:buClr>
            </a:pPr>
            <a:endParaRPr lang="sk-SK" dirty="0"/>
          </a:p>
          <a:p>
            <a:pPr marL="285750" indent="-285750">
              <a:buClr>
                <a:schemeClr val="bg1"/>
              </a:buClr>
              <a:buFont typeface="Epilogue" pitchFamily="2" charset="-18"/>
              <a:buChar char="→"/>
            </a:pPr>
            <a:r>
              <a:rPr lang="sk-SK" dirty="0"/>
              <a:t>Tretí rečníci/rečníčky</a:t>
            </a:r>
          </a:p>
          <a:p>
            <a:pPr>
              <a:buClr>
                <a:schemeClr val="bg1"/>
              </a:buClr>
            </a:pPr>
            <a:endParaRPr lang="sk-SK" dirty="0"/>
          </a:p>
        </p:txBody>
      </p:sp>
      <p:pic>
        <p:nvPicPr>
          <p:cNvPr id="4" name="Picture 3" descr="Diagram&#10;&#10;Description automatically generated">
            <a:extLst>
              <a:ext uri="{FF2B5EF4-FFF2-40B4-BE49-F238E27FC236}">
                <a16:creationId xmlns:a16="http://schemas.microsoft.com/office/drawing/2014/main" id="{6C65F6A4-0A9B-57B0-C81C-10A4D64E4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2" y="1995285"/>
            <a:ext cx="4305239" cy="4305239"/>
          </a:xfrm>
          <a:prstGeom prst="rect">
            <a:avLst/>
          </a:prstGeom>
        </p:spPr>
      </p:pic>
    </p:spTree>
    <p:extLst>
      <p:ext uri="{BB962C8B-B14F-4D97-AF65-F5344CB8AC3E}">
        <p14:creationId xmlns:p14="http://schemas.microsoft.com/office/powerpoint/2010/main" val="2994962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a:t>
            </a:r>
            <a:r>
              <a:rPr lang="en-US" sz="4000" dirty="0" err="1">
                <a:solidFill>
                  <a:schemeClr val="bg1"/>
                </a:solidFill>
              </a:rPr>
              <a:t>krížových</a:t>
            </a:r>
            <a:r>
              <a:rPr lang="en-US" sz="4000" dirty="0">
                <a:solidFill>
                  <a:schemeClr val="bg1"/>
                </a:solidFill>
              </a:rPr>
              <a:t> </a:t>
            </a:r>
            <a:r>
              <a:rPr lang="en-US" sz="4000" dirty="0" err="1">
                <a:solidFill>
                  <a:schemeClr val="bg1"/>
                </a:solidFill>
              </a:rPr>
              <a:t>výsluchov</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2677656"/>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Získať</a:t>
            </a:r>
            <a:r>
              <a:rPr lang="en-US" sz="2800" dirty="0"/>
              <a:t> </a:t>
            </a:r>
            <a:r>
              <a:rPr lang="en-US" sz="2800" dirty="0" err="1"/>
              <a:t>informácie</a:t>
            </a:r>
            <a:r>
              <a:rPr lang="en-US" sz="2800" dirty="0"/>
              <a:t> </a:t>
            </a:r>
          </a:p>
          <a:p>
            <a:pPr marL="285750" indent="-285750">
              <a:buClr>
                <a:schemeClr val="bg1"/>
              </a:buClr>
              <a:buFont typeface="Epilogue" pitchFamily="2" charset="-18"/>
              <a:buChar char="→"/>
            </a:pPr>
            <a:r>
              <a:rPr lang="en-US" sz="2800" dirty="0" err="1"/>
              <a:t>Ujasniť</a:t>
            </a:r>
            <a:r>
              <a:rPr lang="en-US" sz="2800" dirty="0"/>
              <a:t> </a:t>
            </a:r>
            <a:r>
              <a:rPr lang="en-US" sz="2800" dirty="0" err="1"/>
              <a:t>si</a:t>
            </a:r>
            <a:r>
              <a:rPr lang="en-US" sz="2800" dirty="0"/>
              <a:t> </a:t>
            </a:r>
            <a:r>
              <a:rPr lang="en-US" sz="2800" dirty="0" err="1"/>
              <a:t>nepochopené</a:t>
            </a:r>
            <a:endParaRPr lang="en-US" sz="2800" dirty="0"/>
          </a:p>
          <a:p>
            <a:pPr marL="285750" indent="-285750">
              <a:buClr>
                <a:schemeClr val="bg1"/>
              </a:buClr>
              <a:buFont typeface="Epilogue" pitchFamily="2" charset="-18"/>
              <a:buChar char="→"/>
            </a:pPr>
            <a:r>
              <a:rPr lang="en-US" sz="2800" dirty="0" err="1"/>
              <a:t>Získať</a:t>
            </a:r>
            <a:r>
              <a:rPr lang="en-US" sz="2800" dirty="0"/>
              <a:t> </a:t>
            </a:r>
            <a:r>
              <a:rPr lang="en-US" sz="2800" dirty="0" err="1"/>
              <a:t>stanovisko</a:t>
            </a:r>
            <a:r>
              <a:rPr lang="en-US" sz="2800" dirty="0"/>
              <a:t> </a:t>
            </a:r>
            <a:r>
              <a:rPr lang="en-US" sz="2800" dirty="0" err="1"/>
              <a:t>druhej</a:t>
            </a:r>
            <a:r>
              <a:rPr lang="en-US" sz="2800" dirty="0"/>
              <a:t> </a:t>
            </a:r>
            <a:r>
              <a:rPr lang="en-US" sz="2800" dirty="0" err="1"/>
              <a:t>strany</a:t>
            </a:r>
            <a:endParaRPr lang="en-US" sz="2800" dirty="0"/>
          </a:p>
          <a:p>
            <a:pPr marL="285750" indent="-285750">
              <a:buClr>
                <a:schemeClr val="bg1"/>
              </a:buClr>
              <a:buFont typeface="Epilogue" pitchFamily="2" charset="-18"/>
              <a:buChar char="→"/>
            </a:pPr>
            <a:r>
              <a:rPr lang="en-US" sz="2800" dirty="0" err="1"/>
              <a:t>Poukázať</a:t>
            </a:r>
            <a:r>
              <a:rPr lang="en-US" sz="2800" dirty="0"/>
              <a:t> </a:t>
            </a:r>
            <a:r>
              <a:rPr lang="en-US" sz="2800" dirty="0" err="1"/>
              <a:t>na</a:t>
            </a:r>
            <a:r>
              <a:rPr lang="en-US" sz="2800" dirty="0"/>
              <a:t> </a:t>
            </a:r>
            <a:r>
              <a:rPr lang="en-US" sz="2800" dirty="0" err="1"/>
              <a:t>slabiny</a:t>
            </a:r>
            <a:r>
              <a:rPr lang="en-US" sz="2800" dirty="0"/>
              <a:t> </a:t>
            </a:r>
            <a:r>
              <a:rPr lang="en-US" sz="2800" dirty="0" err="1"/>
              <a:t>druhej</a:t>
            </a:r>
            <a:r>
              <a:rPr lang="en-US" sz="2800" dirty="0"/>
              <a:t> </a:t>
            </a:r>
            <a:r>
              <a:rPr lang="en-US" sz="2800" dirty="0" err="1"/>
              <a:t>strany</a:t>
            </a:r>
            <a:endParaRPr lang="en-US" sz="2800" dirty="0"/>
          </a:p>
          <a:p>
            <a:pPr marL="285750" indent="-285750">
              <a:buClr>
                <a:schemeClr val="bg1"/>
              </a:buClr>
              <a:buFont typeface="Epilogue" pitchFamily="2" charset="-18"/>
              <a:buChar char="→"/>
            </a:pPr>
            <a:r>
              <a:rPr lang="en-US" sz="2800" dirty="0" err="1"/>
              <a:t>Pripraviť</a:t>
            </a:r>
            <a:r>
              <a:rPr lang="en-US" sz="2800" dirty="0"/>
              <a:t> </a:t>
            </a:r>
            <a:r>
              <a:rPr lang="en-US" sz="2800" dirty="0" err="1"/>
              <a:t>si</a:t>
            </a:r>
            <a:r>
              <a:rPr lang="en-US" sz="2800" dirty="0"/>
              <a:t> “</a:t>
            </a:r>
            <a:r>
              <a:rPr lang="en-US" sz="2800" dirty="0" err="1"/>
              <a:t>pôdu</a:t>
            </a:r>
            <a:r>
              <a:rPr lang="en-US" sz="2800" dirty="0"/>
              <a:t>” </a:t>
            </a:r>
            <a:r>
              <a:rPr lang="en-US" sz="2800" dirty="0" err="1"/>
              <a:t>na</a:t>
            </a:r>
            <a:r>
              <a:rPr lang="en-US" sz="2800" dirty="0"/>
              <a:t> </a:t>
            </a:r>
            <a:r>
              <a:rPr lang="en-US" sz="2800" dirty="0" err="1"/>
              <a:t>vlastnú</a:t>
            </a:r>
            <a:r>
              <a:rPr lang="en-US" sz="2800" dirty="0"/>
              <a:t> </a:t>
            </a:r>
            <a:r>
              <a:rPr lang="en-US" sz="2800" dirty="0" err="1"/>
              <a:t>argumentáciu</a:t>
            </a:r>
            <a:endParaRPr lang="en-US" sz="2800" dirty="0"/>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108161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Rady pre pýtajúcich sa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4401205"/>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Pýtať</a:t>
            </a:r>
            <a:r>
              <a:rPr lang="en-US" sz="2800" dirty="0"/>
              <a:t> </a:t>
            </a:r>
            <a:r>
              <a:rPr lang="en-US" sz="2800" dirty="0" err="1"/>
              <a:t>sa</a:t>
            </a:r>
            <a:r>
              <a:rPr lang="en-US" sz="2800" dirty="0"/>
              <a:t> </a:t>
            </a:r>
            <a:r>
              <a:rPr lang="en-US" sz="2800" dirty="0" err="1"/>
              <a:t>nerozptávať</a:t>
            </a:r>
            <a:r>
              <a:rPr lang="en-US" sz="2800" dirty="0"/>
              <a:t> </a:t>
            </a:r>
          </a:p>
          <a:p>
            <a:pPr marL="742950" lvl="1" indent="-285750">
              <a:buClr>
                <a:schemeClr val="bg1"/>
              </a:buClr>
              <a:buFont typeface="Epilogue" pitchFamily="2" charset="-18"/>
              <a:buChar char="→"/>
            </a:pPr>
            <a:r>
              <a:rPr lang="en-US" sz="2800" dirty="0" err="1"/>
              <a:t>Hierarchia</a:t>
            </a:r>
            <a:r>
              <a:rPr lang="en-US" sz="2800" dirty="0"/>
              <a:t> </a:t>
            </a:r>
            <a:r>
              <a:rPr lang="en-US" sz="2800" dirty="0" err="1"/>
              <a:t>otázok</a:t>
            </a:r>
            <a:endParaRPr lang="en-US" sz="2800" dirty="0"/>
          </a:p>
          <a:p>
            <a:pPr marL="742950" lvl="1" indent="-285750">
              <a:buClr>
                <a:schemeClr val="bg1"/>
              </a:buClr>
              <a:buFont typeface="Epilogue" pitchFamily="2" charset="-18"/>
              <a:buChar char="→"/>
            </a:pPr>
            <a:r>
              <a:rPr lang="en-US" sz="2800" dirty="0" err="1"/>
              <a:t>Rozdelenie</a:t>
            </a:r>
            <a:r>
              <a:rPr lang="en-US" sz="2800" dirty="0"/>
              <a:t> </a:t>
            </a:r>
            <a:r>
              <a:rPr lang="en-US" sz="2800" dirty="0" err="1"/>
              <a:t>času</a:t>
            </a:r>
            <a:r>
              <a:rPr lang="en-US" sz="2800" dirty="0"/>
              <a:t> </a:t>
            </a:r>
          </a:p>
          <a:p>
            <a:pPr marL="285750" indent="-285750">
              <a:buClr>
                <a:schemeClr val="bg1"/>
              </a:buClr>
              <a:buFont typeface="Epilogue" pitchFamily="2" charset="-18"/>
              <a:buChar char="→"/>
            </a:pPr>
            <a:r>
              <a:rPr lang="en-US" sz="2800" dirty="0" err="1"/>
              <a:t>Viesť</a:t>
            </a:r>
            <a:r>
              <a:rPr lang="en-US" sz="2800" dirty="0"/>
              <a:t> </a:t>
            </a:r>
            <a:r>
              <a:rPr lang="en-US" sz="2800" dirty="0" err="1"/>
              <a:t>výsluch</a:t>
            </a:r>
            <a:endParaRPr lang="en-US" sz="2800" dirty="0"/>
          </a:p>
          <a:p>
            <a:pPr marL="285750" indent="-285750">
              <a:buClr>
                <a:schemeClr val="bg1"/>
              </a:buClr>
              <a:buFont typeface="Epilogue" pitchFamily="2" charset="-18"/>
              <a:buChar char="→"/>
            </a:pPr>
            <a:r>
              <a:rPr lang="en-US" sz="2800" dirty="0" err="1"/>
              <a:t>Majte</a:t>
            </a:r>
            <a:r>
              <a:rPr lang="en-US" sz="2800" dirty="0"/>
              <a:t> </a:t>
            </a:r>
            <a:r>
              <a:rPr lang="en-US" sz="2800" dirty="0" err="1"/>
              <a:t>cieľ</a:t>
            </a:r>
            <a:r>
              <a:rPr lang="en-US" sz="2800" dirty="0"/>
              <a:t> </a:t>
            </a:r>
          </a:p>
          <a:p>
            <a:pPr marL="742950" lvl="1" indent="-285750">
              <a:buClr>
                <a:schemeClr val="bg1"/>
              </a:buClr>
              <a:buFont typeface="Epilogue" pitchFamily="2" charset="-18"/>
              <a:buChar char="→"/>
            </a:pPr>
            <a:r>
              <a:rPr lang="en-US" sz="2800" dirty="0" err="1"/>
              <a:t>Séria</a:t>
            </a:r>
            <a:r>
              <a:rPr lang="en-US" sz="2800" dirty="0"/>
              <a:t> </a:t>
            </a:r>
            <a:r>
              <a:rPr lang="en-US" sz="2800" dirty="0" err="1"/>
              <a:t>nadväzujúcich</a:t>
            </a:r>
            <a:r>
              <a:rPr lang="en-US" sz="2800" dirty="0"/>
              <a:t> </a:t>
            </a:r>
            <a:r>
              <a:rPr lang="en-US" sz="2800" dirty="0" err="1"/>
              <a:t>otázok</a:t>
            </a:r>
            <a:endParaRPr lang="en-US" sz="2800" dirty="0"/>
          </a:p>
          <a:p>
            <a:pPr marL="285750" indent="-285750">
              <a:buClr>
                <a:schemeClr val="bg1"/>
              </a:buClr>
              <a:buFont typeface="Epilogue" pitchFamily="2" charset="-18"/>
              <a:buChar char="→"/>
            </a:pPr>
            <a:r>
              <a:rPr lang="en-US" sz="2800" dirty="0" err="1"/>
              <a:t>Buďte</a:t>
            </a:r>
            <a:r>
              <a:rPr lang="en-US" sz="2800" dirty="0"/>
              <a:t> </a:t>
            </a:r>
            <a:r>
              <a:rPr lang="en-US" sz="2800" dirty="0" err="1"/>
              <a:t>flexibilní</a:t>
            </a:r>
            <a:endParaRPr lang="en-US" sz="2800" dirty="0"/>
          </a:p>
          <a:p>
            <a:pPr marL="285750" indent="-285750">
              <a:buClr>
                <a:schemeClr val="bg1"/>
              </a:buClr>
              <a:buFont typeface="Epilogue" pitchFamily="2" charset="-18"/>
              <a:buChar char="→"/>
            </a:pPr>
            <a:r>
              <a:rPr lang="en-US" sz="2800" dirty="0" err="1"/>
              <a:t>Buďte</a:t>
            </a:r>
            <a:r>
              <a:rPr lang="en-US" sz="2800" dirty="0"/>
              <a:t> </a:t>
            </a:r>
            <a:r>
              <a:rPr lang="en-US" sz="2800" dirty="0" err="1"/>
              <a:t>inovatívny</a:t>
            </a:r>
            <a:r>
              <a:rPr lang="en-US" sz="2800" dirty="0"/>
              <a:t> </a:t>
            </a:r>
          </a:p>
          <a:p>
            <a:pPr marL="742950" lvl="1" indent="-285750">
              <a:buClr>
                <a:schemeClr val="bg1"/>
              </a:buClr>
              <a:buFont typeface="Epilogue" pitchFamily="2" charset="-18"/>
              <a:buChar char="→"/>
            </a:pPr>
            <a:r>
              <a:rPr lang="en-US" sz="2800" dirty="0" err="1"/>
              <a:t>Analógie</a:t>
            </a:r>
            <a:r>
              <a:rPr lang="en-US" sz="2800" dirty="0"/>
              <a:t>, </a:t>
            </a:r>
            <a:r>
              <a:rPr lang="en-US" sz="2800" dirty="0" err="1"/>
              <a:t>prirovnania</a:t>
            </a:r>
            <a:r>
              <a:rPr lang="en-US" sz="2800" dirty="0"/>
              <a:t>, </a:t>
            </a:r>
            <a:r>
              <a:rPr lang="en-US" sz="2800" dirty="0" err="1"/>
              <a:t>podobné</a:t>
            </a:r>
            <a:r>
              <a:rPr lang="en-US" sz="2800" dirty="0"/>
              <a:t> </a:t>
            </a:r>
            <a:r>
              <a:rPr lang="en-US" sz="2800" dirty="0" err="1"/>
              <a:t>situácie</a:t>
            </a:r>
            <a:endParaRPr lang="en-US" sz="2800" dirty="0"/>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409006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Rady pre odpovedajúcich</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1" y="2305615"/>
            <a:ext cx="9507659" cy="3108543"/>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Odpovedajte</a:t>
            </a:r>
            <a:r>
              <a:rPr lang="en-US" sz="2800" dirty="0"/>
              <a:t> </a:t>
            </a:r>
            <a:r>
              <a:rPr lang="en-US" sz="2800" dirty="0" err="1"/>
              <a:t>opatrne</a:t>
            </a:r>
            <a:endParaRPr lang="en-US" sz="2800" dirty="0"/>
          </a:p>
          <a:p>
            <a:pPr marL="742950" lvl="1" indent="-285750">
              <a:buClr>
                <a:schemeClr val="bg1"/>
              </a:buClr>
              <a:buFont typeface="Epilogue" pitchFamily="2" charset="-18"/>
              <a:buChar char="→"/>
            </a:pPr>
            <a:r>
              <a:rPr lang="en-US" sz="2800" dirty="0" err="1"/>
              <a:t>Rozmýšlajte</a:t>
            </a:r>
            <a:r>
              <a:rPr lang="en-US" sz="2800" dirty="0"/>
              <a:t> </a:t>
            </a:r>
            <a:r>
              <a:rPr lang="en-US" sz="2800" dirty="0" err="1"/>
              <a:t>kam</a:t>
            </a:r>
            <a:r>
              <a:rPr lang="en-US" sz="2800" dirty="0"/>
              <a:t> </a:t>
            </a:r>
            <a:r>
              <a:rPr lang="en-US" sz="2800" dirty="0" err="1"/>
              <a:t>vás</a:t>
            </a:r>
            <a:r>
              <a:rPr lang="en-US" sz="2800" dirty="0"/>
              <a:t> </a:t>
            </a:r>
            <a:r>
              <a:rPr lang="en-US" sz="2800" dirty="0" err="1"/>
              <a:t>chce</a:t>
            </a:r>
            <a:r>
              <a:rPr lang="en-US" sz="2800" dirty="0"/>
              <a:t> </a:t>
            </a:r>
            <a:r>
              <a:rPr lang="en-US" sz="2800" dirty="0" err="1"/>
              <a:t>pýtajúci</a:t>
            </a:r>
            <a:r>
              <a:rPr lang="en-US" sz="2800" dirty="0"/>
              <a:t> </a:t>
            </a:r>
            <a:r>
              <a:rPr lang="en-US" sz="2800" dirty="0" err="1"/>
              <a:t>dostať</a:t>
            </a:r>
            <a:r>
              <a:rPr lang="en-US" sz="2800" dirty="0"/>
              <a:t> </a:t>
            </a:r>
          </a:p>
          <a:p>
            <a:pPr marL="285750" indent="-285750">
              <a:buClr>
                <a:schemeClr val="bg1"/>
              </a:buClr>
              <a:buFont typeface="Epilogue" pitchFamily="2" charset="-18"/>
              <a:buChar char="→"/>
            </a:pPr>
            <a:r>
              <a:rPr lang="en-US" sz="2800" dirty="0" err="1"/>
              <a:t>Neklamte</a:t>
            </a:r>
            <a:endParaRPr lang="en-US" sz="2800" dirty="0"/>
          </a:p>
          <a:p>
            <a:pPr marL="742950" lvl="1" indent="-285750">
              <a:buClr>
                <a:schemeClr val="bg1"/>
              </a:buClr>
              <a:buFont typeface="Epilogue" pitchFamily="2" charset="-18"/>
              <a:buChar char="→"/>
            </a:pPr>
            <a:r>
              <a:rPr lang="en-US" sz="2800" dirty="0" err="1"/>
              <a:t>Priznajte</a:t>
            </a:r>
            <a:r>
              <a:rPr lang="en-US" sz="2800" dirty="0"/>
              <a:t> </a:t>
            </a:r>
            <a:r>
              <a:rPr lang="en-US" sz="2800" dirty="0" err="1"/>
              <a:t>nevedomosť</a:t>
            </a:r>
            <a:endParaRPr lang="en-US" sz="2800" dirty="0"/>
          </a:p>
          <a:p>
            <a:pPr marL="285750" indent="-285750">
              <a:buClr>
                <a:schemeClr val="bg1"/>
              </a:buClr>
              <a:buFont typeface="Epilogue" pitchFamily="2" charset="-18"/>
              <a:buChar char="→"/>
            </a:pPr>
            <a:r>
              <a:rPr lang="en-US" sz="2800" dirty="0" err="1"/>
              <a:t>Odmietnite</a:t>
            </a:r>
            <a:r>
              <a:rPr lang="en-US" sz="2800" dirty="0"/>
              <a:t> </a:t>
            </a:r>
            <a:r>
              <a:rPr lang="en-US" sz="2800" dirty="0" err="1"/>
              <a:t>prehnanú</a:t>
            </a:r>
            <a:r>
              <a:rPr lang="en-US" sz="2800" dirty="0"/>
              <a:t> </a:t>
            </a:r>
            <a:r>
              <a:rPr lang="en-US" sz="2800" dirty="0" err="1"/>
              <a:t>stručnosť</a:t>
            </a:r>
            <a:endParaRPr lang="en-US" sz="2800" dirty="0"/>
          </a:p>
          <a:p>
            <a:pPr marL="285750" indent="-285750">
              <a:buClr>
                <a:schemeClr val="bg1"/>
              </a:buClr>
              <a:buFont typeface="Epilogue" pitchFamily="2" charset="-18"/>
              <a:buChar char="→"/>
            </a:pPr>
            <a:r>
              <a:rPr lang="en-US" sz="2800" dirty="0" err="1"/>
              <a:t>Požiadajte</a:t>
            </a:r>
            <a:r>
              <a:rPr lang="en-US" sz="2800" dirty="0"/>
              <a:t> o </a:t>
            </a:r>
            <a:r>
              <a:rPr lang="en-US" sz="2800" dirty="0" err="1"/>
              <a:t>vysvetlenie</a:t>
            </a:r>
            <a:r>
              <a:rPr lang="en-US" sz="2800" dirty="0"/>
              <a:t> </a:t>
            </a:r>
            <a:r>
              <a:rPr lang="en-US" sz="2800" dirty="0" err="1"/>
              <a:t>nejasnej</a:t>
            </a:r>
            <a:r>
              <a:rPr lang="en-US" sz="2800" dirty="0"/>
              <a:t> </a:t>
            </a:r>
            <a:r>
              <a:rPr lang="en-US" sz="2800" dirty="0" err="1"/>
              <a:t>otázky</a:t>
            </a:r>
            <a:endParaRPr lang="en-US" sz="2800" dirty="0"/>
          </a:p>
          <a:p>
            <a:pPr marL="285750" indent="-285750">
              <a:buClr>
                <a:schemeClr val="bg1"/>
              </a:buClr>
              <a:buFont typeface="Epilogue" pitchFamily="2" charset="-18"/>
              <a:buChar char="→"/>
            </a:pPr>
            <a:r>
              <a:rPr lang="en-US" sz="2800" dirty="0" err="1"/>
              <a:t>Dávajte</a:t>
            </a:r>
            <a:r>
              <a:rPr lang="en-US" sz="2800" dirty="0"/>
              <a:t> </a:t>
            </a:r>
            <a:r>
              <a:rPr lang="en-US" sz="2800" dirty="0" err="1"/>
              <a:t>si</a:t>
            </a:r>
            <a:r>
              <a:rPr lang="en-US" sz="2800" dirty="0"/>
              <a:t> </a:t>
            </a:r>
            <a:r>
              <a:rPr lang="en-US" sz="2800" dirty="0" err="1"/>
              <a:t>pozor</a:t>
            </a:r>
            <a:r>
              <a:rPr lang="en-US" sz="2800" dirty="0"/>
              <a:t> aby </a:t>
            </a:r>
            <a:r>
              <a:rPr lang="en-US" sz="2800" dirty="0" err="1"/>
              <a:t>ste</a:t>
            </a:r>
            <a:r>
              <a:rPr lang="en-US" sz="2800" dirty="0"/>
              <a:t> </a:t>
            </a:r>
            <a:r>
              <a:rPr lang="en-US" sz="2800" dirty="0" err="1"/>
              <a:t>nepopreli</a:t>
            </a:r>
            <a:r>
              <a:rPr lang="en-US" sz="2800" dirty="0"/>
              <a:t> </a:t>
            </a:r>
            <a:r>
              <a:rPr lang="en-US" sz="2800" dirty="0" err="1"/>
              <a:t>vašu</a:t>
            </a:r>
            <a:r>
              <a:rPr lang="en-US" sz="2800" dirty="0"/>
              <a:t> </a:t>
            </a:r>
            <a:r>
              <a:rPr lang="en-US" sz="2800" dirty="0" err="1"/>
              <a:t>tímovú</a:t>
            </a:r>
            <a:r>
              <a:rPr lang="en-US" sz="2800" dirty="0"/>
              <a:t> </a:t>
            </a:r>
            <a:r>
              <a:rPr lang="en-US" sz="2800" dirty="0" err="1"/>
              <a:t>argumentáciu</a:t>
            </a:r>
            <a:endParaRPr lang="en-US" sz="2800" dirty="0"/>
          </a:p>
        </p:txBody>
      </p:sp>
    </p:spTree>
    <p:extLst>
      <p:ext uri="{BB962C8B-B14F-4D97-AF65-F5344CB8AC3E}">
        <p14:creationId xmlns:p14="http://schemas.microsoft.com/office/powerpoint/2010/main" val="53482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Ako sa pripraviť na </a:t>
            </a:r>
            <a:r>
              <a:rPr lang="sk-SK" sz="4000" dirty="0" err="1">
                <a:solidFill>
                  <a:schemeClr val="bg1"/>
                </a:solidFill>
              </a:rPr>
              <a:t>cross</a:t>
            </a:r>
            <a:r>
              <a:rPr lang="sk-SK" sz="4000" dirty="0">
                <a:solidFill>
                  <a:schemeClr val="bg1"/>
                </a:solidFill>
              </a:rPr>
              <a:t>?</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10200120" cy="4401205"/>
          </a:xfrm>
          <a:prstGeom prst="rect">
            <a:avLst/>
          </a:prstGeom>
          <a:noFill/>
        </p:spPr>
        <p:txBody>
          <a:bodyPr wrap="square" rtlCol="0">
            <a:spAutoFit/>
          </a:bodyPr>
          <a:lstStyle/>
          <a:p>
            <a:pPr>
              <a:buClr>
                <a:schemeClr val="bg1"/>
              </a:buClr>
            </a:pPr>
            <a:r>
              <a:rPr lang="en-US" sz="2800" dirty="0" err="1"/>
              <a:t>Improvizovaná</a:t>
            </a:r>
            <a:r>
              <a:rPr lang="en-US" sz="2800" dirty="0"/>
              <a:t> </a:t>
            </a:r>
            <a:r>
              <a:rPr lang="en-US" sz="2800" dirty="0" err="1"/>
              <a:t>debata</a:t>
            </a:r>
            <a:endParaRPr lang="en-US" sz="2800" dirty="0"/>
          </a:p>
          <a:p>
            <a:pPr marL="285750" indent="-285750">
              <a:buClr>
                <a:schemeClr val="bg1"/>
              </a:buClr>
              <a:buFont typeface="Epilogue" pitchFamily="2" charset="-18"/>
              <a:buChar char="→"/>
            </a:pPr>
            <a:r>
              <a:rPr lang="en-US" sz="2800" dirty="0" err="1"/>
              <a:t>Už</a:t>
            </a:r>
            <a:r>
              <a:rPr lang="en-US" sz="2800" dirty="0"/>
              <a:t> </a:t>
            </a:r>
            <a:r>
              <a:rPr lang="en-US" sz="2800" dirty="0" err="1"/>
              <a:t>počas</a:t>
            </a:r>
            <a:r>
              <a:rPr lang="en-US" sz="2800" dirty="0"/>
              <a:t> </a:t>
            </a:r>
            <a:r>
              <a:rPr lang="en-US" sz="2800" dirty="0" err="1"/>
              <a:t>prípravného</a:t>
            </a:r>
            <a:r>
              <a:rPr lang="en-US" sz="2800" dirty="0"/>
              <a:t> </a:t>
            </a:r>
            <a:r>
              <a:rPr lang="en-US" sz="2800" dirty="0" err="1"/>
              <a:t>času</a:t>
            </a:r>
            <a:r>
              <a:rPr lang="en-US" sz="2800" dirty="0"/>
              <a:t> </a:t>
            </a:r>
            <a:r>
              <a:rPr lang="en-US" sz="2800" dirty="0" err="1"/>
              <a:t>rozmýšlať</a:t>
            </a:r>
            <a:r>
              <a:rPr lang="en-US" sz="2800" dirty="0"/>
              <a:t> </a:t>
            </a:r>
            <a:r>
              <a:rPr lang="en-US" sz="2800" dirty="0" err="1"/>
              <a:t>aké</a:t>
            </a:r>
            <a:r>
              <a:rPr lang="en-US" sz="2800" dirty="0"/>
              <a:t> </a:t>
            </a:r>
            <a:r>
              <a:rPr lang="en-US" sz="2800" dirty="0" err="1"/>
              <a:t>budú</a:t>
            </a:r>
            <a:r>
              <a:rPr lang="en-US" sz="2800" dirty="0"/>
              <a:t> </a:t>
            </a:r>
            <a:r>
              <a:rPr lang="en-US" sz="2800" dirty="0" err="1"/>
              <a:t>hlavné</a:t>
            </a:r>
            <a:r>
              <a:rPr lang="en-US" sz="2800" dirty="0"/>
              <a:t> </a:t>
            </a:r>
            <a:r>
              <a:rPr lang="en-US" sz="2800" dirty="0" err="1"/>
              <a:t>spory</a:t>
            </a:r>
            <a:endParaRPr lang="en-US" sz="2800" dirty="0"/>
          </a:p>
          <a:p>
            <a:pPr marL="285750" indent="-285750">
              <a:buClr>
                <a:schemeClr val="bg1"/>
              </a:buClr>
              <a:buFont typeface="Epilogue" pitchFamily="2" charset="-18"/>
              <a:buChar char="→"/>
            </a:pPr>
            <a:r>
              <a:rPr lang="en-US" sz="2800" dirty="0" err="1"/>
              <a:t>Identifikovať</a:t>
            </a:r>
            <a:r>
              <a:rPr lang="en-US" sz="2800" dirty="0"/>
              <a:t> </a:t>
            </a:r>
            <a:r>
              <a:rPr lang="en-US" sz="2800" dirty="0" err="1"/>
              <a:t>si</a:t>
            </a:r>
            <a:r>
              <a:rPr lang="en-US" sz="2800" dirty="0"/>
              <a:t> do </a:t>
            </a:r>
            <a:r>
              <a:rPr lang="en-US" sz="2800" dirty="0" err="1"/>
              <a:t>akej</a:t>
            </a:r>
            <a:r>
              <a:rPr lang="en-US" sz="2800" dirty="0"/>
              <a:t> </a:t>
            </a:r>
            <a:r>
              <a:rPr lang="en-US" sz="2800" dirty="0" err="1"/>
              <a:t>pozície</a:t>
            </a:r>
            <a:r>
              <a:rPr lang="en-US" sz="2800" dirty="0"/>
              <a:t> </a:t>
            </a:r>
            <a:r>
              <a:rPr lang="en-US" sz="2800" dirty="0" err="1"/>
              <a:t>chcete</a:t>
            </a:r>
            <a:r>
              <a:rPr lang="en-US" sz="2800" dirty="0"/>
              <a:t> </a:t>
            </a:r>
            <a:r>
              <a:rPr lang="en-US" sz="2800" dirty="0" err="1"/>
              <a:t>dostať</a:t>
            </a:r>
            <a:r>
              <a:rPr lang="en-US" sz="2800" dirty="0"/>
              <a:t> </a:t>
            </a:r>
            <a:r>
              <a:rPr lang="en-US" sz="2800" dirty="0" err="1"/>
              <a:t>súpera</a:t>
            </a:r>
            <a:endParaRPr lang="en-US" sz="2800" dirty="0"/>
          </a:p>
          <a:p>
            <a:pPr marL="285750" indent="-285750">
              <a:buClr>
                <a:schemeClr val="bg1"/>
              </a:buClr>
              <a:buFont typeface="Epilogue" pitchFamily="2" charset="-18"/>
              <a:buChar char="→"/>
            </a:pPr>
            <a:r>
              <a:rPr lang="en-US" sz="2800" dirty="0"/>
              <a:t>1. cross je </a:t>
            </a:r>
            <a:r>
              <a:rPr lang="en-US" sz="2800" dirty="0" err="1"/>
              <a:t>tímová</a:t>
            </a:r>
            <a:r>
              <a:rPr lang="en-US" sz="2800" dirty="0"/>
              <a:t> </a:t>
            </a:r>
            <a:r>
              <a:rPr lang="en-US" sz="2800" dirty="0" err="1"/>
              <a:t>práca</a:t>
            </a:r>
            <a:endParaRPr lang="en-US" sz="2800" dirty="0"/>
          </a:p>
          <a:p>
            <a:pPr marL="285750" indent="-285750">
              <a:buClr>
                <a:schemeClr val="bg1"/>
              </a:buClr>
              <a:buFont typeface="Epilogue" pitchFamily="2" charset="-18"/>
              <a:buChar char="→"/>
            </a:pPr>
            <a:endParaRPr lang="en-US" sz="2800" dirty="0"/>
          </a:p>
          <a:p>
            <a:pPr>
              <a:buClr>
                <a:schemeClr val="bg1"/>
              </a:buClr>
            </a:pPr>
            <a:r>
              <a:rPr lang="en-US" sz="2800" dirty="0" err="1"/>
              <a:t>Pripravovaná</a:t>
            </a:r>
            <a:r>
              <a:rPr lang="en-US" sz="2800" dirty="0"/>
              <a:t> </a:t>
            </a:r>
            <a:r>
              <a:rPr lang="en-US" sz="2800" dirty="0" err="1"/>
              <a:t>debata</a:t>
            </a:r>
            <a:endParaRPr lang="en-US" sz="2800" dirty="0"/>
          </a:p>
          <a:p>
            <a:pPr marL="285750" indent="-285750">
              <a:buClr>
                <a:schemeClr val="bg1"/>
              </a:buClr>
              <a:buFont typeface="Epilogue" pitchFamily="2" charset="-18"/>
              <a:buChar char="→"/>
            </a:pPr>
            <a:r>
              <a:rPr lang="en-US" sz="2800" dirty="0" err="1"/>
              <a:t>Počas</a:t>
            </a:r>
            <a:r>
              <a:rPr lang="en-US" sz="2800" dirty="0"/>
              <a:t> </a:t>
            </a:r>
            <a:r>
              <a:rPr lang="en-US" sz="2800" dirty="0" err="1"/>
              <a:t>budovania</a:t>
            </a:r>
            <a:r>
              <a:rPr lang="en-US" sz="2800" dirty="0"/>
              <a:t> </a:t>
            </a:r>
            <a:r>
              <a:rPr lang="en-US" sz="2800" dirty="0" err="1"/>
              <a:t>vlastnej</a:t>
            </a:r>
            <a:r>
              <a:rPr lang="en-US" sz="2800" dirty="0"/>
              <a:t> </a:t>
            </a:r>
            <a:r>
              <a:rPr lang="en-US" sz="2800" dirty="0" err="1"/>
              <a:t>línie</a:t>
            </a:r>
            <a:r>
              <a:rPr lang="en-US" sz="2800" dirty="0"/>
              <a:t> </a:t>
            </a:r>
            <a:r>
              <a:rPr lang="en-US" sz="2800" dirty="0" err="1"/>
              <a:t>spisovať</a:t>
            </a:r>
            <a:r>
              <a:rPr lang="en-US" sz="2800" dirty="0"/>
              <a:t> </a:t>
            </a:r>
            <a:r>
              <a:rPr lang="en-US" sz="2800" dirty="0" err="1"/>
              <a:t>otázky</a:t>
            </a:r>
            <a:r>
              <a:rPr lang="en-US" sz="2800" dirty="0"/>
              <a:t> a </a:t>
            </a:r>
            <a:r>
              <a:rPr lang="en-US" sz="2800" dirty="0" err="1"/>
              <a:t>odpovede</a:t>
            </a:r>
            <a:endParaRPr lang="en-US" sz="2800" dirty="0"/>
          </a:p>
          <a:p>
            <a:pPr marL="285750" indent="-285750">
              <a:buClr>
                <a:schemeClr val="bg1"/>
              </a:buClr>
              <a:buFont typeface="Epilogue" pitchFamily="2" charset="-18"/>
              <a:buChar char="→"/>
            </a:pPr>
            <a:r>
              <a:rPr lang="en-US" sz="2800" dirty="0" err="1"/>
              <a:t>Pozrieť</a:t>
            </a:r>
            <a:r>
              <a:rPr lang="en-US" sz="2800" dirty="0"/>
              <a:t> </a:t>
            </a:r>
            <a:r>
              <a:rPr lang="en-US" sz="2800" dirty="0" err="1"/>
              <a:t>si</a:t>
            </a:r>
            <a:r>
              <a:rPr lang="en-US" sz="2800" dirty="0"/>
              <a:t> </a:t>
            </a:r>
            <a:r>
              <a:rPr lang="en-US" sz="2800" dirty="0" err="1"/>
              <a:t>dôkazy</a:t>
            </a:r>
            <a:r>
              <a:rPr lang="en-US" sz="2800" dirty="0"/>
              <a:t> </a:t>
            </a:r>
            <a:r>
              <a:rPr lang="en-US" sz="2800" dirty="0" err="1"/>
              <a:t>opačnej</a:t>
            </a:r>
            <a:r>
              <a:rPr lang="en-US" sz="2800" dirty="0"/>
              <a:t> </a:t>
            </a:r>
            <a:r>
              <a:rPr lang="en-US" sz="2800" dirty="0" err="1"/>
              <a:t>strany</a:t>
            </a:r>
            <a:r>
              <a:rPr lang="en-US" sz="2800" dirty="0"/>
              <a:t> a </a:t>
            </a:r>
            <a:r>
              <a:rPr lang="en-US" sz="2800" dirty="0" err="1"/>
              <a:t>vedieť</a:t>
            </a:r>
            <a:r>
              <a:rPr lang="en-US" sz="2800" dirty="0"/>
              <a:t> </a:t>
            </a:r>
            <a:r>
              <a:rPr lang="en-US" sz="2800" dirty="0" err="1"/>
              <a:t>ako</a:t>
            </a:r>
            <a:r>
              <a:rPr lang="en-US" sz="2800" dirty="0"/>
              <a:t> </a:t>
            </a:r>
            <a:r>
              <a:rPr lang="en-US" sz="2800" dirty="0" err="1"/>
              <a:t>na</a:t>
            </a:r>
            <a:r>
              <a:rPr lang="en-US" sz="2800" dirty="0"/>
              <a:t> </a:t>
            </a:r>
            <a:r>
              <a:rPr lang="en-US" sz="2800" dirty="0" err="1"/>
              <a:t>nich</a:t>
            </a:r>
            <a:r>
              <a:rPr lang="en-US" sz="2800" dirty="0"/>
              <a:t> </a:t>
            </a:r>
            <a:r>
              <a:rPr lang="en-US" sz="2800" dirty="0" err="1"/>
              <a:t>reagovať</a:t>
            </a:r>
            <a:endParaRPr lang="en-US" sz="2800" dirty="0"/>
          </a:p>
          <a:p>
            <a:pPr marL="285750" indent="-285750">
              <a:buClr>
                <a:schemeClr val="bg1"/>
              </a:buClr>
              <a:buFont typeface="Epilogue" pitchFamily="2" charset="-18"/>
              <a:buChar char="→"/>
            </a:pPr>
            <a:r>
              <a:rPr lang="en-US" sz="2800" dirty="0" err="1"/>
              <a:t>Mať</a:t>
            </a:r>
            <a:r>
              <a:rPr lang="en-US" sz="2800" dirty="0"/>
              <a:t> </a:t>
            </a:r>
            <a:r>
              <a:rPr lang="en-US" sz="2800" dirty="0" err="1"/>
              <a:t>pripravenú</a:t>
            </a:r>
            <a:r>
              <a:rPr lang="en-US" sz="2800" dirty="0"/>
              <a:t> “refutačnú </a:t>
            </a:r>
            <a:r>
              <a:rPr lang="en-US" sz="2800" dirty="0" err="1"/>
              <a:t>tabuľku</a:t>
            </a:r>
            <a:r>
              <a:rPr lang="en-US" sz="2800" dirty="0"/>
              <a:t>”/</a:t>
            </a:r>
            <a:r>
              <a:rPr lang="en-US" sz="2800" dirty="0" err="1"/>
              <a:t>odpovede</a:t>
            </a:r>
            <a:r>
              <a:rPr lang="en-US" sz="2800" dirty="0"/>
              <a:t> </a:t>
            </a:r>
            <a:r>
              <a:rPr lang="en-US" sz="2800" dirty="0" err="1"/>
              <a:t>na</a:t>
            </a:r>
            <a:r>
              <a:rPr lang="en-US" sz="2800" dirty="0"/>
              <a:t> </a:t>
            </a:r>
            <a:r>
              <a:rPr lang="en-US" sz="2800" dirty="0" err="1"/>
              <a:t>otázky</a:t>
            </a:r>
            <a:r>
              <a:rPr lang="en-US" sz="2800" dirty="0"/>
              <a:t> </a:t>
            </a:r>
            <a:r>
              <a:rPr lang="en-US" sz="2800" dirty="0" err="1"/>
              <a:t>ktoré</a:t>
            </a:r>
            <a:r>
              <a:rPr lang="en-US" sz="2800" dirty="0"/>
              <a:t> </a:t>
            </a:r>
            <a:r>
              <a:rPr lang="en-US" sz="2800" dirty="0" err="1"/>
              <a:t>viete</a:t>
            </a:r>
            <a:r>
              <a:rPr lang="en-US" sz="2800" dirty="0"/>
              <a:t>, </a:t>
            </a:r>
            <a:r>
              <a:rPr lang="en-US" sz="2800" dirty="0" err="1"/>
              <a:t>že</a:t>
            </a:r>
            <a:r>
              <a:rPr lang="en-US" sz="2800" dirty="0"/>
              <a:t> </a:t>
            </a:r>
            <a:r>
              <a:rPr lang="en-US" sz="2800" dirty="0" err="1"/>
              <a:t>môžu</a:t>
            </a:r>
            <a:r>
              <a:rPr lang="en-US" sz="2800" dirty="0"/>
              <a:t> </a:t>
            </a:r>
            <a:r>
              <a:rPr lang="en-US" sz="2800" dirty="0" err="1"/>
              <a:t>prísť</a:t>
            </a:r>
            <a:endParaRPr lang="en-US" sz="2800" dirty="0"/>
          </a:p>
        </p:txBody>
      </p:sp>
    </p:spTree>
    <p:extLst>
      <p:ext uri="{BB962C8B-B14F-4D97-AF65-F5344CB8AC3E}">
        <p14:creationId xmlns:p14="http://schemas.microsoft.com/office/powerpoint/2010/main" val="220364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Najčastejšie chyby v krížových výsluchoch</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3539430"/>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Rečníci</a:t>
            </a:r>
            <a:r>
              <a:rPr lang="en-US" sz="2800" dirty="0"/>
              <a:t> a </a:t>
            </a:r>
            <a:r>
              <a:rPr lang="en-US" sz="2800" dirty="0" err="1"/>
              <a:t>rečníčky</a:t>
            </a:r>
            <a:r>
              <a:rPr lang="en-US" sz="2800" dirty="0"/>
              <a:t> </a:t>
            </a:r>
            <a:r>
              <a:rPr lang="en-US" sz="2800" dirty="0" err="1"/>
              <a:t>sa</a:t>
            </a:r>
            <a:r>
              <a:rPr lang="en-US" sz="2800" dirty="0"/>
              <a:t> </a:t>
            </a:r>
            <a:r>
              <a:rPr lang="en-US" sz="2800" dirty="0" err="1"/>
              <a:t>snažia</a:t>
            </a:r>
            <a:r>
              <a:rPr lang="en-US" sz="2800" dirty="0"/>
              <a:t> “</a:t>
            </a:r>
            <a:r>
              <a:rPr lang="en-US" sz="2800" dirty="0" err="1"/>
              <a:t>prepašovať</a:t>
            </a:r>
            <a:r>
              <a:rPr lang="en-US" sz="2800" dirty="0"/>
              <a:t>” ich </a:t>
            </a:r>
            <a:r>
              <a:rPr lang="en-US" sz="2800" dirty="0" err="1"/>
              <a:t>vlastnú</a:t>
            </a:r>
            <a:r>
              <a:rPr lang="en-US" sz="2800" dirty="0"/>
              <a:t> </a:t>
            </a:r>
            <a:r>
              <a:rPr lang="en-US" sz="2800" dirty="0" err="1"/>
              <a:t>argumentáciu</a:t>
            </a:r>
            <a:r>
              <a:rPr lang="en-US" sz="2800" dirty="0"/>
              <a:t> </a:t>
            </a:r>
            <a:r>
              <a:rPr lang="en-US" sz="2800" dirty="0" err="1"/>
              <a:t>ako</a:t>
            </a:r>
            <a:r>
              <a:rPr lang="en-US" sz="2800" dirty="0"/>
              <a:t> </a:t>
            </a:r>
            <a:r>
              <a:rPr lang="en-US" sz="2800" dirty="0" err="1"/>
              <a:t>otázku</a:t>
            </a:r>
            <a:endParaRPr lang="en-US" sz="2800" dirty="0"/>
          </a:p>
          <a:p>
            <a:pPr marL="742950" lvl="1" indent="-285750">
              <a:buClr>
                <a:schemeClr val="bg1"/>
              </a:buClr>
              <a:buFont typeface="Epilogue" pitchFamily="2" charset="-18"/>
              <a:buChar char="→"/>
            </a:pPr>
            <a:r>
              <a:rPr lang="en-US" sz="2800" dirty="0" err="1"/>
              <a:t>Príliš</a:t>
            </a:r>
            <a:r>
              <a:rPr lang="en-US" sz="2800" dirty="0"/>
              <a:t> </a:t>
            </a:r>
            <a:r>
              <a:rPr lang="en-US" sz="2800" dirty="0" err="1"/>
              <a:t>dlhé</a:t>
            </a:r>
            <a:r>
              <a:rPr lang="en-US" sz="2800" dirty="0"/>
              <a:t> </a:t>
            </a:r>
            <a:r>
              <a:rPr lang="en-US" sz="2800" dirty="0" err="1"/>
              <a:t>otázky</a:t>
            </a:r>
            <a:endParaRPr lang="en-US" sz="2800" dirty="0"/>
          </a:p>
          <a:p>
            <a:pPr marL="285750" indent="-285750">
              <a:buClr>
                <a:schemeClr val="bg1"/>
              </a:buClr>
              <a:buFont typeface="Epilogue" pitchFamily="2" charset="-18"/>
              <a:buChar char="→"/>
            </a:pPr>
            <a:r>
              <a:rPr lang="en-US" sz="2800" dirty="0" err="1"/>
              <a:t>Rečníci</a:t>
            </a:r>
            <a:r>
              <a:rPr lang="en-US" sz="2800" dirty="0"/>
              <a:t> a </a:t>
            </a:r>
            <a:r>
              <a:rPr lang="en-US" sz="2800" dirty="0" err="1"/>
              <a:t>rečníčky</a:t>
            </a:r>
            <a:r>
              <a:rPr lang="en-US" sz="2800" dirty="0"/>
              <a:t> </a:t>
            </a:r>
            <a:r>
              <a:rPr lang="en-US" sz="2800" dirty="0" err="1"/>
              <a:t>sa</a:t>
            </a:r>
            <a:r>
              <a:rPr lang="en-US" sz="2800" dirty="0"/>
              <a:t> </a:t>
            </a:r>
            <a:r>
              <a:rPr lang="en-US" sz="2800" dirty="0" err="1"/>
              <a:t>snažia</a:t>
            </a:r>
            <a:r>
              <a:rPr lang="en-US" sz="2800" dirty="0"/>
              <a:t> </a:t>
            </a:r>
            <a:r>
              <a:rPr lang="en-US" sz="2800" dirty="0" err="1"/>
              <a:t>odviesť</a:t>
            </a:r>
            <a:r>
              <a:rPr lang="en-US" sz="2800" dirty="0"/>
              <a:t> </a:t>
            </a:r>
            <a:r>
              <a:rPr lang="en-US" sz="2800" dirty="0" err="1"/>
              <a:t>pozornosť</a:t>
            </a:r>
            <a:r>
              <a:rPr lang="en-US" sz="2800" dirty="0"/>
              <a:t> od </a:t>
            </a:r>
            <a:r>
              <a:rPr lang="en-US" sz="2800" dirty="0" err="1"/>
              <a:t>otázky</a:t>
            </a:r>
            <a:r>
              <a:rPr lang="en-US" sz="2800" dirty="0"/>
              <a:t> a </a:t>
            </a:r>
            <a:r>
              <a:rPr lang="en-US" sz="2800" dirty="0" err="1"/>
              <a:t>ukázať</a:t>
            </a:r>
            <a:r>
              <a:rPr lang="en-US" sz="2800" dirty="0"/>
              <a:t>, </a:t>
            </a:r>
            <a:r>
              <a:rPr lang="en-US" sz="2800" dirty="0" err="1"/>
              <a:t>že</a:t>
            </a:r>
            <a:r>
              <a:rPr lang="en-US" sz="2800" dirty="0"/>
              <a:t> </a:t>
            </a:r>
            <a:r>
              <a:rPr lang="en-US" sz="2800" dirty="0" err="1"/>
              <a:t>sa</a:t>
            </a:r>
            <a:r>
              <a:rPr lang="en-US" sz="2800" dirty="0"/>
              <a:t> </a:t>
            </a:r>
            <a:r>
              <a:rPr lang="en-US" sz="2800" dirty="0" err="1"/>
              <a:t>vedia</a:t>
            </a:r>
            <a:r>
              <a:rPr lang="en-US" sz="2800" dirty="0"/>
              <a:t> “</a:t>
            </a:r>
            <a:r>
              <a:rPr lang="en-US" sz="2800" dirty="0" err="1"/>
              <a:t>vykecať</a:t>
            </a:r>
            <a:r>
              <a:rPr lang="en-US" sz="2800" dirty="0"/>
              <a:t>”</a:t>
            </a:r>
          </a:p>
          <a:p>
            <a:pPr marL="742950" lvl="1" indent="-285750">
              <a:buClr>
                <a:schemeClr val="bg1"/>
              </a:buClr>
              <a:buFont typeface="Epilogue" pitchFamily="2" charset="-18"/>
              <a:buChar char="→"/>
            </a:pPr>
            <a:r>
              <a:rPr lang="en-US" sz="2800" dirty="0" err="1"/>
              <a:t>Príliš</a:t>
            </a:r>
            <a:r>
              <a:rPr lang="en-US" sz="2800" dirty="0"/>
              <a:t> </a:t>
            </a:r>
            <a:r>
              <a:rPr lang="en-US" sz="2800" dirty="0" err="1"/>
              <a:t>dlhé</a:t>
            </a:r>
            <a:r>
              <a:rPr lang="en-US" sz="2800" dirty="0"/>
              <a:t> </a:t>
            </a:r>
            <a:r>
              <a:rPr lang="en-US" sz="2800" dirty="0" err="1"/>
              <a:t>odpovede</a:t>
            </a:r>
            <a:endParaRPr lang="en-US" sz="2800" dirty="0"/>
          </a:p>
          <a:p>
            <a:pPr marL="285750" indent="-285750">
              <a:buClr>
                <a:schemeClr val="bg1"/>
              </a:buClr>
              <a:buFont typeface="Epilogue" pitchFamily="2" charset="-18"/>
              <a:buChar char="→"/>
            </a:pPr>
            <a:r>
              <a:rPr lang="en-US" sz="2800" dirty="0" err="1"/>
              <a:t>Skákanie</a:t>
            </a:r>
            <a:r>
              <a:rPr lang="en-US" sz="2800" dirty="0"/>
              <a:t> do </a:t>
            </a:r>
            <a:r>
              <a:rPr lang="en-US" sz="2800" dirty="0" err="1"/>
              <a:t>reči</a:t>
            </a:r>
            <a:r>
              <a:rPr lang="en-US" sz="2800" dirty="0"/>
              <a:t>, </a:t>
            </a:r>
            <a:r>
              <a:rPr lang="en-US" sz="2800" dirty="0" err="1"/>
              <a:t>krik</a:t>
            </a:r>
            <a:r>
              <a:rPr lang="en-US" sz="2800" dirty="0"/>
              <a:t>, </a:t>
            </a:r>
            <a:r>
              <a:rPr lang="en-US" sz="2800" dirty="0" err="1"/>
              <a:t>arogancia</a:t>
            </a:r>
            <a:r>
              <a:rPr lang="en-US" sz="2800" dirty="0"/>
              <a:t>, </a:t>
            </a:r>
            <a:r>
              <a:rPr lang="en-US" sz="2800" dirty="0" err="1"/>
              <a:t>osobné</a:t>
            </a:r>
            <a:r>
              <a:rPr lang="en-US" sz="2800" dirty="0"/>
              <a:t> </a:t>
            </a:r>
            <a:r>
              <a:rPr lang="en-US" sz="2800" dirty="0" err="1"/>
              <a:t>útoky</a:t>
            </a:r>
            <a:endParaRPr lang="en-US" sz="2800" dirty="0"/>
          </a:p>
          <a:p>
            <a:pPr>
              <a:buClr>
                <a:schemeClr val="bg1"/>
              </a:buClr>
            </a:pPr>
            <a:endParaRPr lang="en-US" sz="2800" dirty="0"/>
          </a:p>
        </p:txBody>
      </p:sp>
    </p:spTree>
    <p:extLst>
      <p:ext uri="{BB962C8B-B14F-4D97-AF65-F5344CB8AC3E}">
        <p14:creationId xmlns:p14="http://schemas.microsoft.com/office/powerpoint/2010/main" val="8304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Obdélník: se zakulacenými rohy 15">
            <a:extLst>
              <a:ext uri="{FF2B5EF4-FFF2-40B4-BE49-F238E27FC236}">
                <a16:creationId xmlns:a16="http://schemas.microsoft.com/office/drawing/2014/main" id="{974B5B49-3074-48C5-9406-95F839F98D6D}"/>
              </a:ext>
            </a:extLst>
          </p:cNvPr>
          <p:cNvSpPr/>
          <p:nvPr/>
        </p:nvSpPr>
        <p:spPr>
          <a:xfrm>
            <a:off x="7213075" y="2071540"/>
            <a:ext cx="2714920" cy="1765169"/>
          </a:xfrm>
          <a:prstGeom prst="round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TextovéPole 6">
            <a:extLst>
              <a:ext uri="{FF2B5EF4-FFF2-40B4-BE49-F238E27FC236}">
                <a16:creationId xmlns:a16="http://schemas.microsoft.com/office/drawing/2014/main" id="{7F9CA9C9-E091-4807-92B0-53A595A764BA}"/>
              </a:ext>
            </a:extLst>
          </p:cNvPr>
          <p:cNvSpPr txBox="1"/>
          <p:nvPr/>
        </p:nvSpPr>
        <p:spPr>
          <a:xfrm>
            <a:off x="2075471" y="2275895"/>
            <a:ext cx="2714919" cy="1015663"/>
          </a:xfrm>
          <a:prstGeom prst="rect">
            <a:avLst/>
          </a:prstGeom>
          <a:noFill/>
        </p:spPr>
        <p:txBody>
          <a:bodyPr wrap="square" rtlCol="0">
            <a:spAutoFit/>
          </a:bodyPr>
          <a:lstStyle/>
          <a:p>
            <a:r>
              <a:rPr lang="sk-SK" sz="2000" dirty="0"/>
              <a:t>Rodičia dávajú svojim deťom každý mesiac vreckové.</a:t>
            </a:r>
          </a:p>
        </p:txBody>
      </p:sp>
      <p:sp>
        <p:nvSpPr>
          <p:cNvPr id="13" name="TextovéPole 12">
            <a:extLst>
              <a:ext uri="{FF2B5EF4-FFF2-40B4-BE49-F238E27FC236}">
                <a16:creationId xmlns:a16="http://schemas.microsoft.com/office/drawing/2014/main" id="{61D19427-C135-4521-8E32-52AEF262D399}"/>
              </a:ext>
            </a:extLst>
          </p:cNvPr>
          <p:cNvSpPr txBox="1"/>
          <p:nvPr/>
        </p:nvSpPr>
        <p:spPr>
          <a:xfrm>
            <a:off x="7213075" y="2275895"/>
            <a:ext cx="2714920" cy="1323439"/>
          </a:xfrm>
          <a:prstGeom prst="rect">
            <a:avLst/>
          </a:prstGeom>
          <a:noFill/>
        </p:spPr>
        <p:txBody>
          <a:bodyPr wrap="square" rtlCol="0">
            <a:spAutoFit/>
          </a:bodyPr>
          <a:lstStyle/>
          <a:p>
            <a:r>
              <a:rPr lang="sk-SK" sz="2000" dirty="0">
                <a:solidFill>
                  <a:schemeClr val="bg2"/>
                </a:solidFill>
              </a:rPr>
              <a:t>Nová generácia sa menej zadlžuje a viac mesačne ušetrí.</a:t>
            </a:r>
            <a:endParaRPr lang="sk-SK" dirty="0">
              <a:solidFill>
                <a:schemeClr val="bg2"/>
              </a:solidFill>
            </a:endParaRPr>
          </a:p>
        </p:txBody>
      </p:sp>
      <p:sp>
        <p:nvSpPr>
          <p:cNvPr id="15" name="Obdélník: se zakulacenými rohy 14">
            <a:extLst>
              <a:ext uri="{FF2B5EF4-FFF2-40B4-BE49-F238E27FC236}">
                <a16:creationId xmlns:a16="http://schemas.microsoft.com/office/drawing/2014/main" id="{0B1267F0-2186-46D6-8D10-B37BF3A4C4A5}"/>
              </a:ext>
            </a:extLst>
          </p:cNvPr>
          <p:cNvSpPr/>
          <p:nvPr/>
        </p:nvSpPr>
        <p:spPr>
          <a:xfrm>
            <a:off x="2075470" y="2071540"/>
            <a:ext cx="2714920" cy="1765168"/>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8" name="Přímá spojnice se šipkou 17">
            <a:extLst>
              <a:ext uri="{FF2B5EF4-FFF2-40B4-BE49-F238E27FC236}">
                <a16:creationId xmlns:a16="http://schemas.microsoft.com/office/drawing/2014/main" id="{3555F708-44C0-4EB5-A38B-12201430518E}"/>
              </a:ext>
            </a:extLst>
          </p:cNvPr>
          <p:cNvCxnSpPr/>
          <p:nvPr/>
        </p:nvCxnSpPr>
        <p:spPr>
          <a:xfrm>
            <a:off x="5043340" y="2927595"/>
            <a:ext cx="190421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Nadpis 1">
            <a:extLst>
              <a:ext uri="{FF2B5EF4-FFF2-40B4-BE49-F238E27FC236}">
                <a16:creationId xmlns:a16="http://schemas.microsoft.com/office/drawing/2014/main" id="{8505B36A-B400-4F1E-9D12-E53F8BDB5576}"/>
              </a:ext>
            </a:extLst>
          </p:cNvPr>
          <p:cNvSpPr>
            <a:spLocks noGrp="1"/>
          </p:cNvSpPr>
          <p:nvPr>
            <p:ph type="title"/>
          </p:nvPr>
        </p:nvSpPr>
        <p:spPr>
          <a:xfrm>
            <a:off x="280281" y="4745525"/>
            <a:ext cx="8071868" cy="1814809"/>
          </a:xfrm>
        </p:spPr>
        <p:txBody>
          <a:bodyPr>
            <a:normAutofit/>
          </a:bodyPr>
          <a:lstStyle/>
          <a:p>
            <a:r>
              <a:rPr lang="sk-SK" sz="6000" dirty="0">
                <a:solidFill>
                  <a:schemeClr val="bg1"/>
                </a:solidFill>
              </a:rPr>
              <a:t>Poďme si to vyskúšať</a:t>
            </a:r>
          </a:p>
        </p:txBody>
      </p:sp>
      <p:pic>
        <p:nvPicPr>
          <p:cNvPr id="10" name="Obrázek 3">
            <a:extLst>
              <a:ext uri="{FF2B5EF4-FFF2-40B4-BE49-F238E27FC236}">
                <a16:creationId xmlns:a16="http://schemas.microsoft.com/office/drawing/2014/main" id="{DFDA5C5A-3AF0-491C-B5FB-27D054FBD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882" y="5409145"/>
            <a:ext cx="919113" cy="919113"/>
          </a:xfrm>
          <a:prstGeom prst="rect">
            <a:avLst/>
          </a:prstGeom>
        </p:spPr>
      </p:pic>
    </p:spTree>
    <p:extLst>
      <p:ext uri="{BB962C8B-B14F-4D97-AF65-F5344CB8AC3E}">
        <p14:creationId xmlns:p14="http://schemas.microsoft.com/office/powerpoint/2010/main" val="323643501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Vyskúšame si to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1815882"/>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Vypočujeme</a:t>
            </a:r>
            <a:r>
              <a:rPr lang="en-US" sz="2800" dirty="0"/>
              <a:t> </a:t>
            </a:r>
            <a:r>
              <a:rPr lang="en-US" sz="2800" dirty="0" err="1"/>
              <a:t>si</a:t>
            </a:r>
            <a:r>
              <a:rPr lang="en-US" sz="2800" dirty="0"/>
              <a:t> </a:t>
            </a:r>
            <a:r>
              <a:rPr lang="en-US" sz="2800" dirty="0" err="1"/>
              <a:t>reč</a:t>
            </a:r>
            <a:r>
              <a:rPr lang="en-US" sz="2800" dirty="0"/>
              <a:t> a </a:t>
            </a:r>
            <a:r>
              <a:rPr lang="en-US" sz="2800" dirty="0" err="1"/>
              <a:t>vymyslíme</a:t>
            </a:r>
            <a:r>
              <a:rPr lang="en-US" sz="2800" dirty="0"/>
              <a:t> </a:t>
            </a:r>
            <a:r>
              <a:rPr lang="en-US" sz="2800" dirty="0" err="1"/>
              <a:t>otázky</a:t>
            </a:r>
            <a:endParaRPr lang="en-US" sz="2800" dirty="0"/>
          </a:p>
          <a:p>
            <a:pPr marL="285750" indent="-285750">
              <a:buClr>
                <a:schemeClr val="bg1"/>
              </a:buClr>
              <a:buFont typeface="Epilogue" pitchFamily="2" charset="-18"/>
              <a:buChar char="→"/>
            </a:pPr>
            <a:endParaRPr lang="en-US" sz="2800" dirty="0"/>
          </a:p>
          <a:p>
            <a:pPr algn="ctr">
              <a:buClr>
                <a:schemeClr val="bg1"/>
              </a:buClr>
            </a:pP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10320476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Vyskúšame si to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1815882"/>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Pozrieme</a:t>
            </a:r>
            <a:r>
              <a:rPr lang="en-US" sz="2800" dirty="0"/>
              <a:t> </a:t>
            </a:r>
            <a:r>
              <a:rPr lang="en-US" sz="2800" dirty="0" err="1"/>
              <a:t>si</a:t>
            </a:r>
            <a:r>
              <a:rPr lang="en-US" sz="2800" dirty="0"/>
              <a:t> cross a </a:t>
            </a:r>
            <a:r>
              <a:rPr lang="en-US" sz="2800" dirty="0" err="1"/>
              <a:t>povieme</a:t>
            </a:r>
            <a:r>
              <a:rPr lang="en-US" sz="2800" dirty="0"/>
              <a:t> </a:t>
            </a:r>
            <a:r>
              <a:rPr lang="en-US" sz="2800" dirty="0" err="1"/>
              <a:t>si</a:t>
            </a:r>
            <a:r>
              <a:rPr lang="en-US" sz="2800" dirty="0"/>
              <a:t> </a:t>
            </a:r>
            <a:r>
              <a:rPr lang="en-US" sz="2800" dirty="0" err="1"/>
              <a:t>čo</a:t>
            </a:r>
            <a:r>
              <a:rPr lang="en-US" sz="2800" dirty="0"/>
              <a:t> bolo </a:t>
            </a:r>
            <a:r>
              <a:rPr lang="en-US" sz="2800" dirty="0" err="1"/>
              <a:t>dobre</a:t>
            </a:r>
            <a:r>
              <a:rPr lang="en-US" sz="2800" dirty="0"/>
              <a:t>/</a:t>
            </a:r>
            <a:r>
              <a:rPr lang="en-US" sz="2800" dirty="0" err="1"/>
              <a:t>zlé</a:t>
            </a:r>
            <a:endParaRPr lang="en-US" sz="2800" dirty="0"/>
          </a:p>
          <a:p>
            <a:pPr marL="285750" indent="-285750">
              <a:buClr>
                <a:schemeClr val="bg1"/>
              </a:buClr>
              <a:buFont typeface="Epilogue" pitchFamily="2" charset="-18"/>
              <a:buChar char="→"/>
            </a:pPr>
            <a:endParaRPr lang="en-US" sz="2800" dirty="0"/>
          </a:p>
          <a:p>
            <a:pPr algn="ctr">
              <a:buClr>
                <a:schemeClr val="bg1"/>
              </a:buClr>
            </a:pP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16581394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Prezentácia</a:t>
            </a:r>
            <a:br>
              <a:rPr lang="sk-SK" dirty="0">
                <a:solidFill>
                  <a:schemeClr val="bg2"/>
                </a:solidFill>
              </a:rPr>
            </a:b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301" y="4651579"/>
            <a:ext cx="1453321" cy="625412"/>
          </a:xfrm>
          <a:prstGeom prst="rect">
            <a:avLst/>
          </a:prstGeom>
        </p:spPr>
      </p:pic>
    </p:spTree>
    <p:extLst>
      <p:ext uri="{BB962C8B-B14F-4D97-AF65-F5344CB8AC3E}">
        <p14:creationId xmlns:p14="http://schemas.microsoft.com/office/powerpoint/2010/main" val="7656295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Diskusia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000" dirty="0">
              <a:latin typeface="+mn-lt"/>
            </a:endParaRP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solidFill>
                  <a:schemeClr val="bg1"/>
                </a:solidFill>
              </a:rPr>
              <a:t>Prečo je prezentácia hodnotená kategória v debate?</a:t>
            </a:r>
          </a:p>
        </p:txBody>
      </p:sp>
      <p:sp>
        <p:nvSpPr>
          <p:cNvPr id="9" name="Nadpis 1">
            <a:extLst>
              <a:ext uri="{FF2B5EF4-FFF2-40B4-BE49-F238E27FC236}">
                <a16:creationId xmlns:a16="http://schemas.microsoft.com/office/drawing/2014/main" id="{25241E3D-1CE9-4025-AB6B-C25BF8F40AA7}"/>
              </a:ext>
            </a:extLst>
          </p:cNvPr>
          <p:cNvSpPr txBox="1">
            <a:spLocks/>
          </p:cNvSpPr>
          <p:nvPr/>
        </p:nvSpPr>
        <p:spPr>
          <a:xfrm>
            <a:off x="2706446" y="3981107"/>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400" dirty="0">
              <a:solidFill>
                <a:schemeClr val="bg1"/>
              </a:solidFill>
            </a:endParaRPr>
          </a:p>
        </p:txBody>
      </p:sp>
      <p:pic>
        <p:nvPicPr>
          <p:cNvPr id="10" name="Graphic 9" descr="Badge 1 with solid fill">
            <a:extLst>
              <a:ext uri="{FF2B5EF4-FFF2-40B4-BE49-F238E27FC236}">
                <a16:creationId xmlns:a16="http://schemas.microsoft.com/office/drawing/2014/main" id="{7D763753-967D-4D66-B96F-A056C31195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5977" y="3106851"/>
            <a:ext cx="543600" cy="543600"/>
          </a:xfrm>
          <a:prstGeom prst="rect">
            <a:avLst/>
          </a:prstGeom>
        </p:spPr>
      </p:pic>
      <p:pic>
        <p:nvPicPr>
          <p:cNvPr id="3" name="Graphic 2" descr="Badge with solid fill">
            <a:extLst>
              <a:ext uri="{FF2B5EF4-FFF2-40B4-BE49-F238E27FC236}">
                <a16:creationId xmlns:a16="http://schemas.microsoft.com/office/drawing/2014/main" id="{93992E36-2177-6990-2C56-15F25AFF15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4393" y="3880555"/>
            <a:ext cx="545184" cy="545184"/>
          </a:xfrm>
          <a:prstGeom prst="rect">
            <a:avLst/>
          </a:prstGeom>
        </p:spPr>
      </p:pic>
      <p:sp>
        <p:nvSpPr>
          <p:cNvPr id="12" name="TextBox 11">
            <a:extLst>
              <a:ext uri="{FF2B5EF4-FFF2-40B4-BE49-F238E27FC236}">
                <a16:creationId xmlns:a16="http://schemas.microsoft.com/office/drawing/2014/main" id="{5D79364F-E83F-D94B-AB0E-A3314778296F}"/>
              </a:ext>
            </a:extLst>
          </p:cNvPr>
          <p:cNvSpPr txBox="1"/>
          <p:nvPr/>
        </p:nvSpPr>
        <p:spPr>
          <a:xfrm>
            <a:off x="2706446" y="3888288"/>
            <a:ext cx="7900594" cy="461665"/>
          </a:xfrm>
          <a:prstGeom prst="rect">
            <a:avLst/>
          </a:prstGeom>
          <a:noFill/>
        </p:spPr>
        <p:txBody>
          <a:bodyPr wrap="square" rtlCol="0">
            <a:spAutoFit/>
          </a:bodyPr>
          <a:lstStyle/>
          <a:p>
            <a:r>
              <a:rPr lang="en-US" sz="2400" dirty="0">
                <a:solidFill>
                  <a:schemeClr val="bg1"/>
                </a:solidFill>
              </a:rPr>
              <a:t>Je </a:t>
            </a:r>
            <a:r>
              <a:rPr lang="en-US" sz="2400" dirty="0" err="1">
                <a:solidFill>
                  <a:schemeClr val="bg1"/>
                </a:solidFill>
              </a:rPr>
              <a:t>prezentácia</a:t>
            </a:r>
            <a:r>
              <a:rPr lang="en-US" sz="2400" dirty="0">
                <a:solidFill>
                  <a:schemeClr val="bg1"/>
                </a:solidFill>
              </a:rPr>
              <a:t> </a:t>
            </a:r>
            <a:r>
              <a:rPr lang="en-US" sz="2400" dirty="0" err="1">
                <a:solidFill>
                  <a:schemeClr val="bg1"/>
                </a:solidFill>
              </a:rPr>
              <a:t>rovnako</a:t>
            </a:r>
            <a:r>
              <a:rPr lang="en-US" sz="2400" dirty="0">
                <a:solidFill>
                  <a:schemeClr val="bg1"/>
                </a:solidFill>
              </a:rPr>
              <a:t> </a:t>
            </a:r>
            <a:r>
              <a:rPr lang="en-US" sz="2400" dirty="0" err="1">
                <a:solidFill>
                  <a:schemeClr val="bg1"/>
                </a:solidFill>
              </a:rPr>
              <a:t>dôležitá</a:t>
            </a:r>
            <a:r>
              <a:rPr lang="en-US" sz="2400" dirty="0">
                <a:solidFill>
                  <a:schemeClr val="bg1"/>
                </a:solidFill>
              </a:rPr>
              <a:t> </a:t>
            </a:r>
            <a:r>
              <a:rPr lang="en-US" sz="2400" dirty="0" err="1">
                <a:solidFill>
                  <a:schemeClr val="bg1"/>
                </a:solidFill>
              </a:rPr>
              <a:t>kategória</a:t>
            </a:r>
            <a:r>
              <a:rPr lang="en-US" sz="2400" dirty="0">
                <a:solidFill>
                  <a:schemeClr val="bg1"/>
                </a:solidFill>
              </a:rPr>
              <a:t> </a:t>
            </a:r>
            <a:r>
              <a:rPr lang="en-US" sz="2400" dirty="0" err="1">
                <a:solidFill>
                  <a:schemeClr val="bg1"/>
                </a:solidFill>
              </a:rPr>
              <a:t>ako</a:t>
            </a:r>
            <a:r>
              <a:rPr lang="en-US" sz="2400" dirty="0">
                <a:solidFill>
                  <a:schemeClr val="bg1"/>
                </a:solidFill>
              </a:rPr>
              <a:t> </a:t>
            </a:r>
            <a:r>
              <a:rPr lang="en-US" sz="2400" dirty="0" err="1">
                <a:solidFill>
                  <a:schemeClr val="bg1"/>
                </a:solidFill>
              </a:rPr>
              <a:t>argumentácia</a:t>
            </a:r>
            <a:r>
              <a:rPr lang="en-US" sz="2400" dirty="0">
                <a:solidFill>
                  <a:schemeClr val="bg1"/>
                </a:solidFill>
              </a:rPr>
              <a:t>?</a:t>
            </a:r>
          </a:p>
        </p:txBody>
      </p:sp>
    </p:spTree>
    <p:extLst>
      <p:ext uri="{BB962C8B-B14F-4D97-AF65-F5344CB8AC3E}">
        <p14:creationId xmlns:p14="http://schemas.microsoft.com/office/powerpoint/2010/main" val="182085182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en-US" sz="4000" dirty="0" err="1">
                <a:solidFill>
                  <a:schemeClr val="bg1"/>
                </a:solidFill>
              </a:rPr>
              <a:t>Čo</a:t>
            </a:r>
            <a:r>
              <a:rPr lang="en-US" sz="4000" dirty="0">
                <a:solidFill>
                  <a:schemeClr val="bg1"/>
                </a:solidFill>
              </a:rPr>
              <a:t> </a:t>
            </a:r>
            <a:r>
              <a:rPr lang="en-US" sz="4000" dirty="0" err="1">
                <a:solidFill>
                  <a:schemeClr val="bg1"/>
                </a:solidFill>
              </a:rPr>
              <a:t>tvorí</a:t>
            </a:r>
            <a:r>
              <a:rPr lang="en-US" sz="4000" dirty="0">
                <a:solidFill>
                  <a:schemeClr val="bg1"/>
                </a:solidFill>
              </a:rPr>
              <a:t> </a:t>
            </a:r>
            <a:r>
              <a:rPr lang="en-US" sz="4000" dirty="0" err="1">
                <a:solidFill>
                  <a:schemeClr val="bg1"/>
                </a:solidFill>
              </a:rPr>
              <a:t>prezentáciu</a:t>
            </a:r>
            <a:r>
              <a:rPr lang="en-US" sz="4000" dirty="0">
                <a:solidFill>
                  <a:schemeClr val="bg1"/>
                </a:solidFill>
              </a:rPr>
              <a:t>?</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Rounded Rectangle 2">
            <a:extLst>
              <a:ext uri="{FF2B5EF4-FFF2-40B4-BE49-F238E27FC236}">
                <a16:creationId xmlns:a16="http://schemas.microsoft.com/office/drawing/2014/main" id="{7223FA33-92FA-4328-D429-56AD6C091E4A}"/>
              </a:ext>
            </a:extLst>
          </p:cNvPr>
          <p:cNvSpPr/>
          <p:nvPr/>
        </p:nvSpPr>
        <p:spPr>
          <a:xfrm>
            <a:off x="509953" y="3344739"/>
            <a:ext cx="2233247" cy="75900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807B1-1737-EBB0-662A-F311EFBF87D7}"/>
              </a:ext>
            </a:extLst>
          </p:cNvPr>
          <p:cNvSpPr txBox="1"/>
          <p:nvPr/>
        </p:nvSpPr>
        <p:spPr>
          <a:xfrm>
            <a:off x="658201" y="3404845"/>
            <a:ext cx="1936749" cy="523220"/>
          </a:xfrm>
          <a:prstGeom prst="rect">
            <a:avLst/>
          </a:prstGeom>
          <a:noFill/>
        </p:spPr>
        <p:txBody>
          <a:bodyPr wrap="none" rtlCol="0">
            <a:spAutoFit/>
          </a:bodyPr>
          <a:lstStyle/>
          <a:p>
            <a:r>
              <a:rPr lang="en-US" sz="2800" dirty="0" err="1"/>
              <a:t>Prezentácia</a:t>
            </a:r>
            <a:r>
              <a:rPr lang="en-US" sz="2800" dirty="0"/>
              <a:t> </a:t>
            </a:r>
          </a:p>
        </p:txBody>
      </p:sp>
      <p:cxnSp>
        <p:nvCxnSpPr>
          <p:cNvPr id="7" name="Straight Arrow Connector 6">
            <a:extLst>
              <a:ext uri="{FF2B5EF4-FFF2-40B4-BE49-F238E27FC236}">
                <a16:creationId xmlns:a16="http://schemas.microsoft.com/office/drawing/2014/main" id="{351A351D-8E1B-025D-2147-7A07A01E9C40}"/>
              </a:ext>
            </a:extLst>
          </p:cNvPr>
          <p:cNvCxnSpPr>
            <a:cxnSpLocks/>
          </p:cNvCxnSpPr>
          <p:nvPr/>
        </p:nvCxnSpPr>
        <p:spPr>
          <a:xfrm flipV="1">
            <a:off x="2891448" y="2907323"/>
            <a:ext cx="922906" cy="59787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46143CFC-CE78-BA56-77A1-2A2184E1A13C}"/>
              </a:ext>
            </a:extLst>
          </p:cNvPr>
          <p:cNvSpPr/>
          <p:nvPr/>
        </p:nvSpPr>
        <p:spPr>
          <a:xfrm>
            <a:off x="3962602" y="2569405"/>
            <a:ext cx="2490449" cy="75900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5E9DE5E3-B82F-97EA-860B-17E32DA48076}"/>
              </a:ext>
            </a:extLst>
          </p:cNvPr>
          <p:cNvSpPr/>
          <p:nvPr/>
        </p:nvSpPr>
        <p:spPr>
          <a:xfrm>
            <a:off x="3992210" y="3928066"/>
            <a:ext cx="2454477" cy="75900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D5B471E-9D0D-C919-C863-899D92ABE4E1}"/>
              </a:ext>
            </a:extLst>
          </p:cNvPr>
          <p:cNvSpPr txBox="1"/>
          <p:nvPr/>
        </p:nvSpPr>
        <p:spPr>
          <a:xfrm>
            <a:off x="4048863" y="2645713"/>
            <a:ext cx="2163314"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t>Neverbálna</a:t>
            </a:r>
            <a:endParaRPr lang="en-US" sz="2800" dirty="0"/>
          </a:p>
        </p:txBody>
      </p:sp>
      <p:sp>
        <p:nvSpPr>
          <p:cNvPr id="12" name="TextBox 11">
            <a:extLst>
              <a:ext uri="{FF2B5EF4-FFF2-40B4-BE49-F238E27FC236}">
                <a16:creationId xmlns:a16="http://schemas.microsoft.com/office/drawing/2014/main" id="{E849099D-D651-8637-3DCE-F96D9EC280F2}"/>
              </a:ext>
            </a:extLst>
          </p:cNvPr>
          <p:cNvSpPr txBox="1"/>
          <p:nvPr/>
        </p:nvSpPr>
        <p:spPr>
          <a:xfrm>
            <a:off x="4048863" y="3980000"/>
            <a:ext cx="2047137"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t>Verbálna</a:t>
            </a:r>
            <a:endParaRPr lang="en-US" sz="2800" dirty="0"/>
          </a:p>
        </p:txBody>
      </p:sp>
      <p:cxnSp>
        <p:nvCxnSpPr>
          <p:cNvPr id="16" name="Straight Arrow Connector 15">
            <a:extLst>
              <a:ext uri="{FF2B5EF4-FFF2-40B4-BE49-F238E27FC236}">
                <a16:creationId xmlns:a16="http://schemas.microsoft.com/office/drawing/2014/main" id="{47A2E06C-885E-4B76-CD13-E0027B1BAC37}"/>
              </a:ext>
            </a:extLst>
          </p:cNvPr>
          <p:cNvCxnSpPr>
            <a:cxnSpLocks/>
          </p:cNvCxnSpPr>
          <p:nvPr/>
        </p:nvCxnSpPr>
        <p:spPr>
          <a:xfrm>
            <a:off x="3045942" y="4103077"/>
            <a:ext cx="768412" cy="35397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F657D6-77BD-C535-708F-BAE32ACD7752}"/>
              </a:ext>
            </a:extLst>
          </p:cNvPr>
          <p:cNvCxnSpPr>
            <a:cxnSpLocks/>
          </p:cNvCxnSpPr>
          <p:nvPr/>
        </p:nvCxnSpPr>
        <p:spPr>
          <a:xfrm flipV="1">
            <a:off x="6491682" y="1126542"/>
            <a:ext cx="1054095" cy="137195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E7EB5F9-FDEF-A492-7936-5F344EE2BC98}"/>
              </a:ext>
            </a:extLst>
          </p:cNvPr>
          <p:cNvCxnSpPr>
            <a:cxnSpLocks/>
          </p:cNvCxnSpPr>
          <p:nvPr/>
        </p:nvCxnSpPr>
        <p:spPr>
          <a:xfrm flipV="1">
            <a:off x="6635931" y="2090245"/>
            <a:ext cx="940426" cy="55546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4F7A0148-6C46-A842-A452-32E117775BCD}"/>
              </a:ext>
            </a:extLst>
          </p:cNvPr>
          <p:cNvSpPr/>
          <p:nvPr/>
        </p:nvSpPr>
        <p:spPr>
          <a:xfrm>
            <a:off x="7798827" y="563177"/>
            <a:ext cx="2490449" cy="75900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A698D01-1805-4759-89DF-5ADD3DA96A25}"/>
              </a:ext>
            </a:extLst>
          </p:cNvPr>
          <p:cNvSpPr txBox="1"/>
          <p:nvPr/>
        </p:nvSpPr>
        <p:spPr>
          <a:xfrm>
            <a:off x="8078332" y="681070"/>
            <a:ext cx="2016321" cy="523220"/>
          </a:xfrm>
          <a:prstGeom prst="rect">
            <a:avLst/>
          </a:prstGeom>
          <a:noFill/>
        </p:spPr>
        <p:txBody>
          <a:bodyPr wrap="none" rtlCol="0">
            <a:spAutoFit/>
          </a:bodyPr>
          <a:lstStyle/>
          <a:p>
            <a:r>
              <a:rPr lang="en-US" sz="2800" dirty="0" err="1"/>
              <a:t>Gestikulácia</a:t>
            </a:r>
            <a:r>
              <a:rPr lang="en-US" sz="2800" dirty="0"/>
              <a:t> </a:t>
            </a:r>
          </a:p>
        </p:txBody>
      </p:sp>
      <p:sp>
        <p:nvSpPr>
          <p:cNvPr id="26" name="Rounded Rectangle 25">
            <a:extLst>
              <a:ext uri="{FF2B5EF4-FFF2-40B4-BE49-F238E27FC236}">
                <a16:creationId xmlns:a16="http://schemas.microsoft.com/office/drawing/2014/main" id="{C6CDE177-D781-064D-7A86-EB21C13E4CC3}"/>
              </a:ext>
            </a:extLst>
          </p:cNvPr>
          <p:cNvSpPr/>
          <p:nvPr/>
        </p:nvSpPr>
        <p:spPr>
          <a:xfrm>
            <a:off x="7772800" y="1553980"/>
            <a:ext cx="2490449" cy="75900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6681790-0DEC-29A4-8F54-794214EAB8FF}"/>
              </a:ext>
            </a:extLst>
          </p:cNvPr>
          <p:cNvSpPr txBox="1"/>
          <p:nvPr/>
        </p:nvSpPr>
        <p:spPr>
          <a:xfrm>
            <a:off x="8052305" y="1671873"/>
            <a:ext cx="2177840" cy="523220"/>
          </a:xfrm>
          <a:prstGeom prst="rect">
            <a:avLst/>
          </a:prstGeom>
          <a:noFill/>
        </p:spPr>
        <p:txBody>
          <a:bodyPr wrap="none" rtlCol="0">
            <a:spAutoFit/>
          </a:bodyPr>
          <a:lstStyle/>
          <a:p>
            <a:r>
              <a:rPr lang="en-US" sz="2800" dirty="0" err="1"/>
              <a:t>Očný</a:t>
            </a:r>
            <a:r>
              <a:rPr lang="en-US" sz="2800" dirty="0"/>
              <a:t> </a:t>
            </a:r>
            <a:r>
              <a:rPr lang="en-US" sz="2800" dirty="0" err="1"/>
              <a:t>kontakt</a:t>
            </a:r>
            <a:r>
              <a:rPr lang="en-US" sz="2800" dirty="0"/>
              <a:t> </a:t>
            </a:r>
          </a:p>
        </p:txBody>
      </p:sp>
      <p:sp>
        <p:nvSpPr>
          <p:cNvPr id="30" name="Rounded Rectangle 29">
            <a:extLst>
              <a:ext uri="{FF2B5EF4-FFF2-40B4-BE49-F238E27FC236}">
                <a16:creationId xmlns:a16="http://schemas.microsoft.com/office/drawing/2014/main" id="{5F3D2E6A-2993-27C7-F5C5-6F161A3355A7}"/>
              </a:ext>
            </a:extLst>
          </p:cNvPr>
          <p:cNvSpPr/>
          <p:nvPr/>
        </p:nvSpPr>
        <p:spPr>
          <a:xfrm>
            <a:off x="7867354" y="2569405"/>
            <a:ext cx="2362791" cy="688102"/>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2507E0-1B89-0CFE-8798-0C5157934EA2}"/>
              </a:ext>
            </a:extLst>
          </p:cNvPr>
          <p:cNvSpPr txBox="1"/>
          <p:nvPr/>
        </p:nvSpPr>
        <p:spPr>
          <a:xfrm>
            <a:off x="8146859" y="2616394"/>
            <a:ext cx="1271758" cy="523220"/>
          </a:xfrm>
          <a:prstGeom prst="rect">
            <a:avLst/>
          </a:prstGeom>
          <a:noFill/>
        </p:spPr>
        <p:txBody>
          <a:bodyPr wrap="none" rtlCol="0">
            <a:spAutoFit/>
          </a:bodyPr>
          <a:lstStyle/>
          <a:p>
            <a:r>
              <a:rPr lang="en-US" sz="2800" dirty="0" err="1"/>
              <a:t>Mimika</a:t>
            </a:r>
            <a:endParaRPr lang="en-US" sz="2800" dirty="0"/>
          </a:p>
        </p:txBody>
      </p:sp>
      <p:cxnSp>
        <p:nvCxnSpPr>
          <p:cNvPr id="32" name="Straight Arrow Connector 31">
            <a:extLst>
              <a:ext uri="{FF2B5EF4-FFF2-40B4-BE49-F238E27FC236}">
                <a16:creationId xmlns:a16="http://schemas.microsoft.com/office/drawing/2014/main" id="{0FD8D08E-2DEE-5DD7-6464-E9A336E146CB}"/>
              </a:ext>
            </a:extLst>
          </p:cNvPr>
          <p:cNvCxnSpPr>
            <a:cxnSpLocks/>
          </p:cNvCxnSpPr>
          <p:nvPr/>
        </p:nvCxnSpPr>
        <p:spPr>
          <a:xfrm>
            <a:off x="6601299" y="2900737"/>
            <a:ext cx="1031247"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a16="http://schemas.microsoft.com/office/drawing/2014/main" id="{7EA94FBB-5B8B-3EDE-F39E-B5A1BD384653}"/>
              </a:ext>
            </a:extLst>
          </p:cNvPr>
          <p:cNvSpPr/>
          <p:nvPr/>
        </p:nvSpPr>
        <p:spPr>
          <a:xfrm>
            <a:off x="7900833" y="3607025"/>
            <a:ext cx="2490449" cy="75900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155CE9C-AF04-6A7F-8DB0-523C488498AC}"/>
              </a:ext>
            </a:extLst>
          </p:cNvPr>
          <p:cNvSpPr txBox="1"/>
          <p:nvPr/>
        </p:nvSpPr>
        <p:spPr>
          <a:xfrm>
            <a:off x="8180338" y="3607025"/>
            <a:ext cx="2177465" cy="523220"/>
          </a:xfrm>
          <a:prstGeom prst="rect">
            <a:avLst/>
          </a:prstGeom>
          <a:noFill/>
        </p:spPr>
        <p:txBody>
          <a:bodyPr wrap="square" rtlCol="0">
            <a:spAutoFit/>
          </a:bodyPr>
          <a:lstStyle/>
          <a:p>
            <a:r>
              <a:rPr lang="en-US" sz="2800" dirty="0" err="1"/>
              <a:t>Hlasitosť</a:t>
            </a:r>
            <a:r>
              <a:rPr lang="en-US" sz="2800" dirty="0"/>
              <a:t>, </a:t>
            </a:r>
            <a:r>
              <a:rPr lang="en-US" sz="2800" dirty="0" err="1"/>
              <a:t>tón</a:t>
            </a:r>
            <a:endParaRPr lang="en-US" sz="2800" dirty="0"/>
          </a:p>
        </p:txBody>
      </p:sp>
      <p:sp>
        <p:nvSpPr>
          <p:cNvPr id="45" name="Rounded Rectangle 44">
            <a:extLst>
              <a:ext uri="{FF2B5EF4-FFF2-40B4-BE49-F238E27FC236}">
                <a16:creationId xmlns:a16="http://schemas.microsoft.com/office/drawing/2014/main" id="{1DC843D8-79A8-0C47-C208-8603DF0924DC}"/>
              </a:ext>
            </a:extLst>
          </p:cNvPr>
          <p:cNvSpPr/>
          <p:nvPr/>
        </p:nvSpPr>
        <p:spPr>
          <a:xfrm>
            <a:off x="7880452" y="4561131"/>
            <a:ext cx="2349693" cy="748071"/>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F16D36E-8B2E-9EF8-7079-215D80144F46}"/>
              </a:ext>
            </a:extLst>
          </p:cNvPr>
          <p:cNvSpPr txBox="1"/>
          <p:nvPr/>
        </p:nvSpPr>
        <p:spPr>
          <a:xfrm>
            <a:off x="8159957" y="4668090"/>
            <a:ext cx="1690143" cy="523220"/>
          </a:xfrm>
          <a:prstGeom prst="rect">
            <a:avLst/>
          </a:prstGeom>
          <a:noFill/>
        </p:spPr>
        <p:txBody>
          <a:bodyPr wrap="none" rtlCol="0">
            <a:spAutoFit/>
          </a:bodyPr>
          <a:lstStyle/>
          <a:p>
            <a:r>
              <a:rPr lang="en-US" sz="2800" dirty="0" err="1"/>
              <a:t>Výber</a:t>
            </a:r>
            <a:r>
              <a:rPr lang="en-US" sz="2800" dirty="0"/>
              <a:t> </a:t>
            </a:r>
            <a:r>
              <a:rPr lang="en-US" sz="2800" dirty="0" err="1"/>
              <a:t>slov</a:t>
            </a:r>
            <a:endParaRPr lang="en-US" sz="2800" dirty="0"/>
          </a:p>
        </p:txBody>
      </p:sp>
      <p:sp>
        <p:nvSpPr>
          <p:cNvPr id="47" name="Rounded Rectangle 46">
            <a:extLst>
              <a:ext uri="{FF2B5EF4-FFF2-40B4-BE49-F238E27FC236}">
                <a16:creationId xmlns:a16="http://schemas.microsoft.com/office/drawing/2014/main" id="{6C3D17AF-0435-CE21-826F-431D0B81D5FE}"/>
              </a:ext>
            </a:extLst>
          </p:cNvPr>
          <p:cNvSpPr/>
          <p:nvPr/>
        </p:nvSpPr>
        <p:spPr>
          <a:xfrm>
            <a:off x="7867354" y="5535817"/>
            <a:ext cx="2490449" cy="75900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0ACA24D-F245-FCC9-81E2-2D62B6EAA214}"/>
              </a:ext>
            </a:extLst>
          </p:cNvPr>
          <p:cNvSpPr txBox="1"/>
          <p:nvPr/>
        </p:nvSpPr>
        <p:spPr>
          <a:xfrm>
            <a:off x="8146859" y="5653710"/>
            <a:ext cx="1404615" cy="523220"/>
          </a:xfrm>
          <a:prstGeom prst="rect">
            <a:avLst/>
          </a:prstGeom>
          <a:noFill/>
        </p:spPr>
        <p:txBody>
          <a:bodyPr wrap="none" rtlCol="0">
            <a:spAutoFit/>
          </a:bodyPr>
          <a:lstStyle/>
          <a:p>
            <a:r>
              <a:rPr lang="en-US" sz="2800" dirty="0" err="1"/>
              <a:t>Rýchlosť</a:t>
            </a:r>
            <a:endParaRPr lang="en-US" sz="2800" dirty="0"/>
          </a:p>
        </p:txBody>
      </p:sp>
      <p:cxnSp>
        <p:nvCxnSpPr>
          <p:cNvPr id="49" name="Straight Arrow Connector 48">
            <a:extLst>
              <a:ext uri="{FF2B5EF4-FFF2-40B4-BE49-F238E27FC236}">
                <a16:creationId xmlns:a16="http://schemas.microsoft.com/office/drawing/2014/main" id="{9F8E2F7C-94C1-E2FE-3AD8-4AFDBDDAEED8}"/>
              </a:ext>
            </a:extLst>
          </p:cNvPr>
          <p:cNvCxnSpPr>
            <a:cxnSpLocks/>
          </p:cNvCxnSpPr>
          <p:nvPr/>
        </p:nvCxnSpPr>
        <p:spPr>
          <a:xfrm flipV="1">
            <a:off x="6708176" y="3928065"/>
            <a:ext cx="987521" cy="37804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D766812-8C3E-D017-FE19-70F25474846B}"/>
              </a:ext>
            </a:extLst>
          </p:cNvPr>
          <p:cNvCxnSpPr>
            <a:cxnSpLocks/>
          </p:cNvCxnSpPr>
          <p:nvPr/>
        </p:nvCxnSpPr>
        <p:spPr>
          <a:xfrm>
            <a:off x="6673544" y="4561131"/>
            <a:ext cx="872233" cy="29177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02A0709-44ED-0321-D3C9-1019866D2FB6}"/>
              </a:ext>
            </a:extLst>
          </p:cNvPr>
          <p:cNvCxnSpPr>
            <a:cxnSpLocks/>
          </p:cNvCxnSpPr>
          <p:nvPr/>
        </p:nvCxnSpPr>
        <p:spPr>
          <a:xfrm>
            <a:off x="6635931" y="4775848"/>
            <a:ext cx="996615" cy="87786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6312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Neverbálna prezentácia- gestikulácia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4832092"/>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a:t> </a:t>
            </a:r>
            <a:r>
              <a:rPr lang="en-US" sz="2800" dirty="0" err="1"/>
              <a:t>zlaté</a:t>
            </a:r>
            <a:r>
              <a:rPr lang="en-US" sz="2800" dirty="0"/>
              <a:t> </a:t>
            </a:r>
            <a:r>
              <a:rPr lang="en-US" sz="2800" dirty="0" err="1"/>
              <a:t>pravidlo</a:t>
            </a:r>
            <a:r>
              <a:rPr lang="en-US" sz="2800" dirty="0"/>
              <a:t>: </a:t>
            </a:r>
            <a:r>
              <a:rPr lang="en-US" sz="2800" dirty="0" err="1"/>
              <a:t>pohybovať</a:t>
            </a:r>
            <a:r>
              <a:rPr lang="en-US" sz="2800" dirty="0"/>
              <a:t> </a:t>
            </a:r>
            <a:r>
              <a:rPr lang="en-US" sz="2800" dirty="0" err="1"/>
              <a:t>rukami</a:t>
            </a:r>
            <a:r>
              <a:rPr lang="en-US" sz="2800" dirty="0"/>
              <a:t> v </a:t>
            </a:r>
            <a:r>
              <a:rPr lang="en-US" sz="2800" dirty="0" err="1"/>
              <a:t>štvorci</a:t>
            </a:r>
            <a:r>
              <a:rPr lang="en-US" sz="2800" dirty="0"/>
              <a:t> pred </a:t>
            </a:r>
            <a:r>
              <a:rPr lang="en-US" sz="2800" dirty="0" err="1"/>
              <a:t>hruďou</a:t>
            </a:r>
            <a:endParaRPr lang="en-US" sz="2800" dirty="0"/>
          </a:p>
          <a:p>
            <a:pPr marL="742950" lvl="1" indent="-285750">
              <a:buClr>
                <a:schemeClr val="bg1"/>
              </a:buClr>
              <a:buFont typeface="Epilogue" pitchFamily="2" charset="-18"/>
              <a:buChar char="→"/>
            </a:pPr>
            <a:r>
              <a:rPr lang="en-US" sz="2800" dirty="0"/>
              <a:t>Ani </a:t>
            </a:r>
            <a:r>
              <a:rPr lang="en-US" sz="2800" dirty="0" err="1"/>
              <a:t>nie</a:t>
            </a:r>
            <a:r>
              <a:rPr lang="en-US" sz="2800" dirty="0"/>
              <a:t> male </a:t>
            </a:r>
            <a:r>
              <a:rPr lang="en-US" sz="2800" dirty="0" err="1"/>
              <a:t>nevýrazné</a:t>
            </a:r>
            <a:r>
              <a:rPr lang="en-US" sz="2800" dirty="0"/>
              <a:t> </a:t>
            </a:r>
            <a:r>
              <a:rPr lang="en-US" sz="2800" dirty="0" err="1"/>
              <a:t>gestá</a:t>
            </a:r>
            <a:r>
              <a:rPr lang="en-US" sz="2800" dirty="0"/>
              <a:t> ani </a:t>
            </a:r>
            <a:r>
              <a:rPr lang="en-US" sz="2800" dirty="0" err="1"/>
              <a:t>obrovské</a:t>
            </a:r>
            <a:r>
              <a:rPr lang="en-US" sz="2800" dirty="0"/>
              <a:t> </a:t>
            </a:r>
            <a:r>
              <a:rPr lang="en-US" sz="2800" dirty="0" err="1"/>
              <a:t>pohyby</a:t>
            </a:r>
            <a:endParaRPr lang="en-US" sz="2800" dirty="0"/>
          </a:p>
          <a:p>
            <a:pPr marL="742950" lvl="1"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r>
              <a:rPr lang="en-US" sz="2800" dirty="0" err="1"/>
              <a:t>Používame</a:t>
            </a:r>
            <a:r>
              <a:rPr lang="en-US" sz="2800" dirty="0"/>
              <a:t> </a:t>
            </a:r>
            <a:r>
              <a:rPr lang="en-US" sz="2800" dirty="0" err="1"/>
              <a:t>na</a:t>
            </a:r>
            <a:r>
              <a:rPr lang="en-US" sz="2800" dirty="0"/>
              <a:t> </a:t>
            </a:r>
            <a:r>
              <a:rPr lang="en-US" sz="2800" dirty="0" err="1"/>
              <a:t>zdôraznenie</a:t>
            </a:r>
            <a:r>
              <a:rPr lang="en-US" sz="2800" dirty="0"/>
              <a:t> (to </a:t>
            </a:r>
            <a:r>
              <a:rPr lang="en-US" sz="2800" dirty="0" err="1"/>
              <a:t>si</a:t>
            </a:r>
            <a:r>
              <a:rPr lang="en-US" sz="2800" dirty="0"/>
              <a:t> </a:t>
            </a:r>
            <a:r>
              <a:rPr lang="en-US" sz="2800" dirty="0" err="1"/>
              <a:t>robíte</a:t>
            </a:r>
            <a:r>
              <a:rPr lang="en-US" sz="2800" dirty="0"/>
              <a:t> </a:t>
            </a:r>
            <a:r>
              <a:rPr lang="en-US" sz="2800" dirty="0" err="1"/>
              <a:t>srandu</a:t>
            </a:r>
            <a:r>
              <a:rPr lang="en-US" sz="2800" dirty="0"/>
              <a:t>?!)</a:t>
            </a:r>
          </a:p>
          <a:p>
            <a:pPr marL="285750"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r>
              <a:rPr lang="en-US" sz="2800" dirty="0" err="1"/>
              <a:t>Používame</a:t>
            </a:r>
            <a:r>
              <a:rPr lang="en-US" sz="2800" dirty="0"/>
              <a:t> </a:t>
            </a:r>
            <a:r>
              <a:rPr lang="en-US" sz="2800" dirty="0" err="1"/>
              <a:t>na</a:t>
            </a:r>
            <a:r>
              <a:rPr lang="en-US" sz="2800" dirty="0"/>
              <a:t> </a:t>
            </a:r>
            <a:r>
              <a:rPr lang="en-US" sz="2800" dirty="0" err="1"/>
              <a:t>objasnenie</a:t>
            </a:r>
            <a:endParaRPr lang="en-US" sz="2800" dirty="0"/>
          </a:p>
          <a:p>
            <a:pPr marL="742950" lvl="1" indent="-285750">
              <a:buClr>
                <a:schemeClr val="bg1"/>
              </a:buClr>
              <a:buFont typeface="Epilogue" pitchFamily="2" charset="-18"/>
              <a:buChar char="→"/>
            </a:pPr>
            <a:r>
              <a:rPr lang="en-US" sz="2800" dirty="0" err="1"/>
              <a:t>Ukázať</a:t>
            </a:r>
            <a:r>
              <a:rPr lang="en-US" sz="2800" dirty="0"/>
              <a:t> </a:t>
            </a:r>
            <a:r>
              <a:rPr lang="en-US" sz="2800" dirty="0" err="1"/>
              <a:t>na</a:t>
            </a:r>
            <a:r>
              <a:rPr lang="en-US" sz="2800" dirty="0"/>
              <a:t> </a:t>
            </a:r>
            <a:r>
              <a:rPr lang="en-US" sz="2800" dirty="0" err="1"/>
              <a:t>opozíciu</a:t>
            </a:r>
            <a:r>
              <a:rPr lang="en-US" sz="2800" dirty="0"/>
              <a:t> (to </a:t>
            </a:r>
            <a:r>
              <a:rPr lang="en-US" sz="2800" dirty="0" err="1"/>
              <a:t>si</a:t>
            </a:r>
            <a:r>
              <a:rPr lang="en-US" sz="2800" dirty="0"/>
              <a:t> </a:t>
            </a:r>
            <a:r>
              <a:rPr lang="en-US" sz="2800" dirty="0" err="1"/>
              <a:t>myslia</a:t>
            </a:r>
            <a:r>
              <a:rPr lang="en-US" sz="2800" dirty="0"/>
              <a:t> </a:t>
            </a:r>
            <a:r>
              <a:rPr lang="en-US" sz="2800" dirty="0" err="1"/>
              <a:t>oni</a:t>
            </a:r>
            <a:r>
              <a:rPr lang="en-US" sz="2800" dirty="0"/>
              <a:t>)</a:t>
            </a:r>
          </a:p>
          <a:p>
            <a:pPr marL="742950" lvl="1" indent="-285750">
              <a:buClr>
                <a:schemeClr val="bg1"/>
              </a:buClr>
              <a:buFont typeface="Epilogue" pitchFamily="2" charset="-18"/>
              <a:buChar char="→"/>
            </a:pPr>
            <a:r>
              <a:rPr lang="en-US" sz="2800" dirty="0" err="1"/>
              <a:t>Počítať</a:t>
            </a:r>
            <a:r>
              <a:rPr lang="en-US" sz="2800" dirty="0"/>
              <a:t> </a:t>
            </a:r>
            <a:r>
              <a:rPr lang="en-US" sz="2800" dirty="0" err="1"/>
              <a:t>analýzu</a:t>
            </a:r>
            <a:r>
              <a:rPr lang="en-US" sz="2800" dirty="0"/>
              <a:t> (</a:t>
            </a:r>
            <a:r>
              <a:rPr lang="en-US" sz="2800" dirty="0" err="1"/>
              <a:t>argumenty</a:t>
            </a:r>
            <a:r>
              <a:rPr lang="en-US" sz="2800" dirty="0"/>
              <a:t>) </a:t>
            </a:r>
            <a:r>
              <a:rPr lang="en-US" sz="2800" dirty="0" err="1"/>
              <a:t>na</a:t>
            </a:r>
            <a:r>
              <a:rPr lang="en-US" sz="2800" dirty="0"/>
              <a:t> </a:t>
            </a:r>
            <a:r>
              <a:rPr lang="en-US" sz="2800" dirty="0" err="1"/>
              <a:t>prstoch</a:t>
            </a:r>
            <a:endParaRPr lang="en-US" sz="2800" dirty="0"/>
          </a:p>
          <a:p>
            <a:pPr marL="285750" indent="-285750">
              <a:buClr>
                <a:schemeClr val="bg1"/>
              </a:buClr>
              <a:buFont typeface="Epilogue" pitchFamily="2" charset="-18"/>
              <a:buChar char="→"/>
            </a:pPr>
            <a:endParaRPr lang="en-US" sz="2800" dirty="0"/>
          </a:p>
          <a:p>
            <a:pPr lvl="1">
              <a:buClr>
                <a:schemeClr val="bg1"/>
              </a:buClr>
            </a:pPr>
            <a:r>
              <a:rPr lang="en-US" sz="2800" dirty="0"/>
              <a:t> </a:t>
            </a:r>
          </a:p>
          <a:p>
            <a:pPr marL="285750" indent="-285750">
              <a:buClr>
                <a:schemeClr val="bg1"/>
              </a:buClr>
              <a:buFont typeface="Epilogue" pitchFamily="2" charset="-18"/>
              <a:buChar char="→"/>
            </a:pPr>
            <a:endParaRPr lang="en-US" sz="2800" dirty="0"/>
          </a:p>
        </p:txBody>
      </p:sp>
      <p:sp>
        <p:nvSpPr>
          <p:cNvPr id="3" name="Oval 2">
            <a:extLst>
              <a:ext uri="{FF2B5EF4-FFF2-40B4-BE49-F238E27FC236}">
                <a16:creationId xmlns:a16="http://schemas.microsoft.com/office/drawing/2014/main" id="{61B93078-F755-C02A-8BAC-C7937FE52336}"/>
              </a:ext>
            </a:extLst>
          </p:cNvPr>
          <p:cNvSpPr/>
          <p:nvPr/>
        </p:nvSpPr>
        <p:spPr>
          <a:xfrm>
            <a:off x="10313960" y="3010988"/>
            <a:ext cx="582846" cy="600892"/>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9CD1538C-2D6A-6C6E-32CC-8A8BC26DDFA1}"/>
              </a:ext>
            </a:extLst>
          </p:cNvPr>
          <p:cNvSpPr/>
          <p:nvPr/>
        </p:nvSpPr>
        <p:spPr>
          <a:xfrm>
            <a:off x="10313960" y="3611880"/>
            <a:ext cx="582846" cy="1025434"/>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F00D70B-0B44-0C88-425D-0BC10323260E}"/>
              </a:ext>
            </a:extLst>
          </p:cNvPr>
          <p:cNvSpPr/>
          <p:nvPr/>
        </p:nvSpPr>
        <p:spPr>
          <a:xfrm>
            <a:off x="9686943" y="3611880"/>
            <a:ext cx="627017" cy="18288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235582-6622-E7D6-E16A-0DCBBDB6AF10}"/>
              </a:ext>
            </a:extLst>
          </p:cNvPr>
          <p:cNvSpPr/>
          <p:nvPr/>
        </p:nvSpPr>
        <p:spPr>
          <a:xfrm>
            <a:off x="10896806" y="3611880"/>
            <a:ext cx="627017" cy="18288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0AF245-DAF9-C18F-C6CD-FC4FB87DBB21}"/>
              </a:ext>
            </a:extLst>
          </p:cNvPr>
          <p:cNvSpPr/>
          <p:nvPr/>
        </p:nvSpPr>
        <p:spPr>
          <a:xfrm>
            <a:off x="10119608" y="3429000"/>
            <a:ext cx="971551" cy="966652"/>
          </a:xfrm>
          <a:prstGeom prst="rect">
            <a:avLst/>
          </a:prstGeom>
          <a:solidFill>
            <a:schemeClr val="accent1">
              <a:alpha val="5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30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Neverbálna prezentácia- očný kontakt</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1" y="2305615"/>
            <a:ext cx="10610052" cy="3539430"/>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Nepozerať</a:t>
            </a:r>
            <a:r>
              <a:rPr lang="en-US" sz="2800" dirty="0"/>
              <a:t> </a:t>
            </a:r>
            <a:r>
              <a:rPr lang="en-US" sz="2800" dirty="0" err="1"/>
              <a:t>iba</a:t>
            </a:r>
            <a:r>
              <a:rPr lang="en-US" sz="2800" dirty="0"/>
              <a:t> do </a:t>
            </a:r>
            <a:r>
              <a:rPr lang="en-US" sz="2800" dirty="0" err="1"/>
              <a:t>papiera</a:t>
            </a:r>
            <a:r>
              <a:rPr lang="en-US" sz="2800" dirty="0"/>
              <a:t> </a:t>
            </a:r>
          </a:p>
          <a:p>
            <a:pPr marL="285750"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r>
              <a:rPr lang="en-US" sz="2800" dirty="0" err="1"/>
              <a:t>Očný</a:t>
            </a:r>
            <a:r>
              <a:rPr lang="en-US" sz="2800" dirty="0"/>
              <a:t> </a:t>
            </a:r>
            <a:r>
              <a:rPr lang="en-US" sz="2800" dirty="0" err="1"/>
              <a:t>kontakt</a:t>
            </a:r>
            <a:r>
              <a:rPr lang="en-US" sz="2800" dirty="0"/>
              <a:t> s </a:t>
            </a:r>
            <a:r>
              <a:rPr lang="en-US" sz="2800" dirty="0" err="1"/>
              <a:t>rozhodcami</a:t>
            </a:r>
            <a:r>
              <a:rPr lang="en-US" sz="2800" dirty="0"/>
              <a:t>/kyňami/</a:t>
            </a:r>
            <a:r>
              <a:rPr lang="en-US" sz="2800" dirty="0" err="1"/>
              <a:t>publikom</a:t>
            </a:r>
            <a:r>
              <a:rPr lang="en-US" sz="2800" dirty="0"/>
              <a:t> </a:t>
            </a:r>
            <a:r>
              <a:rPr lang="en-US" sz="2800" dirty="0" err="1"/>
              <a:t>pôsobí</a:t>
            </a:r>
            <a:r>
              <a:rPr lang="en-US" sz="2800" dirty="0"/>
              <a:t> </a:t>
            </a:r>
            <a:r>
              <a:rPr lang="en-US" sz="2800" dirty="0" err="1"/>
              <a:t>sebavedomejšie</a:t>
            </a:r>
            <a:endParaRPr lang="en-US" sz="2800" dirty="0"/>
          </a:p>
          <a:p>
            <a:pPr marL="285750"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r>
              <a:rPr lang="en-US" sz="2800" dirty="0" err="1"/>
              <a:t>Pozerať</a:t>
            </a:r>
            <a:r>
              <a:rPr lang="en-US" sz="2800" dirty="0"/>
              <a:t> </a:t>
            </a:r>
            <a:r>
              <a:rPr lang="en-US" sz="2800" dirty="0" err="1"/>
              <a:t>sa</a:t>
            </a:r>
            <a:r>
              <a:rPr lang="en-US" sz="2800" dirty="0"/>
              <a:t> </a:t>
            </a:r>
            <a:r>
              <a:rPr lang="en-US" sz="2800" dirty="0" err="1"/>
              <a:t>pri</a:t>
            </a:r>
            <a:r>
              <a:rPr lang="en-US" sz="2800" dirty="0"/>
              <a:t> </a:t>
            </a:r>
            <a:r>
              <a:rPr lang="en-US" sz="2800" dirty="0" err="1"/>
              <a:t>krížových</a:t>
            </a:r>
            <a:r>
              <a:rPr lang="en-US" sz="2800" dirty="0"/>
              <a:t> </a:t>
            </a:r>
            <a:r>
              <a:rPr lang="en-US" sz="2800" dirty="0" err="1"/>
              <a:t>výsluchoch</a:t>
            </a:r>
            <a:r>
              <a:rPr lang="en-US" sz="2800" dirty="0"/>
              <a:t> do </a:t>
            </a:r>
            <a:r>
              <a:rPr lang="en-US" sz="2800" dirty="0" err="1"/>
              <a:t>očí</a:t>
            </a:r>
            <a:r>
              <a:rPr lang="en-US" sz="2800" dirty="0"/>
              <a:t> </a:t>
            </a:r>
            <a:r>
              <a:rPr lang="en-US" sz="2800" dirty="0" err="1"/>
              <a:t>oponentom</a:t>
            </a:r>
            <a:r>
              <a:rPr lang="en-US" sz="2800" dirty="0"/>
              <a:t>/kám </a:t>
            </a:r>
          </a:p>
          <a:p>
            <a:pPr marL="285750"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r>
              <a:rPr lang="en-US" sz="2800" dirty="0" err="1"/>
              <a:t>Najčastejšia</a:t>
            </a:r>
            <a:r>
              <a:rPr lang="en-US" sz="2800" dirty="0"/>
              <a:t> </a:t>
            </a:r>
            <a:r>
              <a:rPr lang="en-US" sz="2800" dirty="0" err="1"/>
              <a:t>chyba</a:t>
            </a:r>
            <a:r>
              <a:rPr lang="en-US" sz="2800" dirty="0"/>
              <a:t>- </a:t>
            </a:r>
            <a:r>
              <a:rPr lang="en-US" sz="2800" dirty="0" err="1"/>
              <a:t>utekanie</a:t>
            </a:r>
            <a:r>
              <a:rPr lang="en-US" sz="2800" dirty="0"/>
              <a:t> </a:t>
            </a:r>
            <a:r>
              <a:rPr lang="en-US" sz="2800" dirty="0" err="1"/>
              <a:t>pohľadom</a:t>
            </a:r>
            <a:r>
              <a:rPr lang="en-US" sz="2800" dirty="0"/>
              <a:t> </a:t>
            </a:r>
            <a:r>
              <a:rPr lang="en-US" sz="2800" dirty="0" err="1"/>
              <a:t>pri</a:t>
            </a:r>
            <a:r>
              <a:rPr lang="en-US" sz="2800" dirty="0"/>
              <a:t> </a:t>
            </a:r>
            <a:r>
              <a:rPr lang="en-US" sz="2800" dirty="0" err="1"/>
              <a:t>rozmýšlaní</a:t>
            </a: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201517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Neverbálna prezentácia- mimika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1" y="2305615"/>
            <a:ext cx="10610052" cy="3108543"/>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Prispôsobiť</a:t>
            </a:r>
            <a:r>
              <a:rPr lang="en-US" sz="2800" dirty="0"/>
              <a:t> </a:t>
            </a:r>
            <a:r>
              <a:rPr lang="en-US" sz="2800" dirty="0" err="1"/>
              <a:t>téme</a:t>
            </a:r>
            <a:endParaRPr lang="en-US" sz="2800" dirty="0"/>
          </a:p>
          <a:p>
            <a:pPr marL="285750"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r>
              <a:rPr lang="en-US" sz="2800" dirty="0" err="1"/>
              <a:t>Často</a:t>
            </a:r>
            <a:r>
              <a:rPr lang="en-US" sz="2800" dirty="0"/>
              <a:t> </a:t>
            </a:r>
            <a:r>
              <a:rPr lang="en-US" sz="2800" dirty="0" err="1"/>
              <a:t>debatéri</a:t>
            </a:r>
            <a:r>
              <a:rPr lang="en-US" sz="2800" dirty="0"/>
              <a:t> a </a:t>
            </a:r>
            <a:r>
              <a:rPr lang="en-US" sz="2800" dirty="0" err="1"/>
              <a:t>debatérky</a:t>
            </a:r>
            <a:r>
              <a:rPr lang="en-US" sz="2800" dirty="0"/>
              <a:t> </a:t>
            </a:r>
            <a:r>
              <a:rPr lang="en-US" sz="2800" dirty="0" err="1"/>
              <a:t>vyzerjú</a:t>
            </a:r>
            <a:r>
              <a:rPr lang="en-US" sz="2800" dirty="0"/>
              <a:t>, </a:t>
            </a:r>
            <a:r>
              <a:rPr lang="en-US" sz="2800" dirty="0" err="1"/>
              <a:t>že</a:t>
            </a:r>
            <a:r>
              <a:rPr lang="en-US" sz="2800" dirty="0"/>
              <a:t> </a:t>
            </a:r>
            <a:r>
              <a:rPr lang="en-US" sz="2800" dirty="0" err="1"/>
              <a:t>trpia</a:t>
            </a:r>
            <a:r>
              <a:rPr lang="en-US" sz="2800" dirty="0"/>
              <a:t> za </a:t>
            </a:r>
            <a:r>
              <a:rPr lang="en-US" sz="2800" dirty="0" err="1"/>
              <a:t>rečníckym</a:t>
            </a:r>
            <a:r>
              <a:rPr lang="en-US" sz="2800" dirty="0"/>
              <a:t> </a:t>
            </a:r>
            <a:r>
              <a:rPr lang="en-US" sz="2800" dirty="0" err="1"/>
              <a:t>pultíkom</a:t>
            </a:r>
            <a:r>
              <a:rPr lang="en-US" sz="2800" dirty="0"/>
              <a:t> </a:t>
            </a:r>
          </a:p>
          <a:p>
            <a:pPr marL="285750"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r>
              <a:rPr lang="en-US" sz="2800" dirty="0" err="1"/>
              <a:t>Najlepšie</a:t>
            </a:r>
            <a:r>
              <a:rPr lang="en-US" sz="2800" dirty="0"/>
              <a:t> je </a:t>
            </a:r>
            <a:r>
              <a:rPr lang="en-US" sz="2800" dirty="0" err="1"/>
              <a:t>mať</a:t>
            </a:r>
            <a:r>
              <a:rPr lang="en-US" sz="2800" dirty="0"/>
              <a:t> </a:t>
            </a:r>
            <a:r>
              <a:rPr lang="en-US" sz="2800" dirty="0" err="1"/>
              <a:t>uvoľnenú</a:t>
            </a:r>
            <a:r>
              <a:rPr lang="en-US" sz="2800" dirty="0"/>
              <a:t> </a:t>
            </a:r>
            <a:r>
              <a:rPr lang="en-US" sz="2800" dirty="0" err="1"/>
              <a:t>tvár</a:t>
            </a:r>
            <a:r>
              <a:rPr lang="en-US" sz="2800" dirty="0"/>
              <a:t> </a:t>
            </a:r>
            <a:r>
              <a:rPr lang="en-US" sz="2800" dirty="0" err="1"/>
              <a:t>ktorá</a:t>
            </a:r>
            <a:r>
              <a:rPr lang="en-US" sz="2800" dirty="0"/>
              <a:t> </a:t>
            </a:r>
            <a:r>
              <a:rPr lang="en-US" sz="2800" dirty="0" err="1"/>
              <a:t>pôsobí</a:t>
            </a:r>
            <a:r>
              <a:rPr lang="en-US" sz="2800" dirty="0"/>
              <a:t> </a:t>
            </a:r>
            <a:r>
              <a:rPr lang="en-US" sz="2800" dirty="0" err="1"/>
              <a:t>prirodzene</a:t>
            </a:r>
            <a:endParaRPr lang="en-US" sz="2800" dirty="0"/>
          </a:p>
          <a:p>
            <a:pPr marL="742950" lvl="1" indent="-285750">
              <a:buClr>
                <a:schemeClr val="bg1"/>
              </a:buClr>
              <a:buFont typeface="Epilogue" pitchFamily="2" charset="-18"/>
              <a:buChar char="→"/>
            </a:pPr>
            <a:r>
              <a:rPr lang="en-US" sz="2800" dirty="0" err="1"/>
              <a:t>Znova</a:t>
            </a:r>
            <a:r>
              <a:rPr lang="en-US" sz="2800" dirty="0"/>
              <a:t> to </a:t>
            </a:r>
            <a:r>
              <a:rPr lang="en-US" sz="2800" dirty="0" err="1"/>
              <a:t>vyzerá</a:t>
            </a:r>
            <a:r>
              <a:rPr lang="en-US" sz="2800" dirty="0"/>
              <a:t> </a:t>
            </a:r>
            <a:r>
              <a:rPr lang="en-US" sz="2800" dirty="0" err="1"/>
              <a:t>sebavedomejšie</a:t>
            </a:r>
            <a:endParaRPr lang="en-US" sz="2800" dirty="0"/>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264917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Verbálna prezentácia- hlasitosť, tón</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1" y="2005094"/>
            <a:ext cx="11541869" cy="4662815"/>
          </a:xfrm>
          <a:prstGeom prst="rect">
            <a:avLst/>
          </a:prstGeom>
          <a:noFill/>
        </p:spPr>
        <p:txBody>
          <a:bodyPr wrap="square" rtlCol="0">
            <a:spAutoFit/>
          </a:bodyPr>
          <a:lstStyle/>
          <a:p>
            <a:pPr marL="285750" indent="-285750">
              <a:buClr>
                <a:schemeClr val="bg1"/>
              </a:buClr>
              <a:buFont typeface="Epilogue" pitchFamily="2" charset="-18"/>
              <a:buChar char="→"/>
            </a:pPr>
            <a:r>
              <a:rPr lang="en-US" sz="2700" dirty="0" err="1">
                <a:solidFill>
                  <a:schemeClr val="bg1"/>
                </a:solidFill>
              </a:rPr>
              <a:t>Hlasitosť</a:t>
            </a:r>
            <a:endParaRPr lang="en-US" sz="2700" dirty="0">
              <a:solidFill>
                <a:schemeClr val="bg1"/>
              </a:solidFill>
            </a:endParaRPr>
          </a:p>
          <a:p>
            <a:pPr marL="742950" lvl="1" indent="-285750">
              <a:buClr>
                <a:schemeClr val="bg1"/>
              </a:buClr>
              <a:buFont typeface="Epilogue" pitchFamily="2" charset="-18"/>
              <a:buChar char="→"/>
            </a:pPr>
            <a:r>
              <a:rPr lang="en-US" sz="2700" dirty="0" err="1"/>
              <a:t>Zdôraznenie</a:t>
            </a:r>
            <a:r>
              <a:rPr lang="en-US" sz="2700" dirty="0"/>
              <a:t> </a:t>
            </a:r>
            <a:r>
              <a:rPr lang="en-US" sz="2700" dirty="0" err="1"/>
              <a:t>dôležitých</a:t>
            </a:r>
            <a:r>
              <a:rPr lang="en-US" sz="2700" dirty="0"/>
              <a:t> </a:t>
            </a:r>
            <a:r>
              <a:rPr lang="en-US" sz="2700" dirty="0" err="1"/>
              <a:t>analýz</a:t>
            </a:r>
            <a:r>
              <a:rPr lang="en-US" sz="2700" dirty="0"/>
              <a:t>, </a:t>
            </a:r>
            <a:r>
              <a:rPr lang="en-US" sz="2700" dirty="0" err="1"/>
              <a:t>bodov</a:t>
            </a:r>
            <a:r>
              <a:rPr lang="en-US" sz="2700" dirty="0"/>
              <a:t>, </a:t>
            </a:r>
            <a:r>
              <a:rPr lang="en-US" sz="2700" dirty="0" err="1"/>
              <a:t>argumentov</a:t>
            </a:r>
            <a:r>
              <a:rPr lang="en-US" sz="2700" dirty="0"/>
              <a:t> </a:t>
            </a:r>
          </a:p>
          <a:p>
            <a:pPr marL="742950" lvl="1" indent="-285750">
              <a:buClr>
                <a:schemeClr val="bg1"/>
              </a:buClr>
              <a:buFont typeface="Epilogue" pitchFamily="2" charset="-18"/>
              <a:buChar char="→"/>
            </a:pPr>
            <a:r>
              <a:rPr lang="en-US" sz="2700" dirty="0" err="1"/>
              <a:t>Pozor</a:t>
            </a:r>
            <a:r>
              <a:rPr lang="en-US" sz="2700" dirty="0"/>
              <a:t> aby </a:t>
            </a:r>
            <a:r>
              <a:rPr lang="en-US" sz="2700" dirty="0" err="1"/>
              <a:t>ste</a:t>
            </a:r>
            <a:r>
              <a:rPr lang="en-US" sz="2700" dirty="0"/>
              <a:t> </a:t>
            </a:r>
            <a:r>
              <a:rPr lang="en-US" sz="2700" dirty="0" err="1"/>
              <a:t>nekričali</a:t>
            </a:r>
            <a:r>
              <a:rPr lang="en-US" sz="2700" dirty="0"/>
              <a:t> </a:t>
            </a:r>
            <a:r>
              <a:rPr lang="en-US" sz="2700" dirty="0" err="1"/>
              <a:t>celý</a:t>
            </a:r>
            <a:r>
              <a:rPr lang="en-US" sz="2700" dirty="0"/>
              <a:t> </a:t>
            </a:r>
            <a:r>
              <a:rPr lang="en-US" sz="2700" dirty="0" err="1"/>
              <a:t>čas</a:t>
            </a:r>
            <a:r>
              <a:rPr lang="en-US" sz="2700" dirty="0"/>
              <a:t> (</a:t>
            </a:r>
            <a:r>
              <a:rPr lang="en-US" sz="2700" dirty="0" err="1"/>
              <a:t>aj</a:t>
            </a:r>
            <a:r>
              <a:rPr lang="en-US" sz="2700" dirty="0"/>
              <a:t> </a:t>
            </a:r>
            <a:r>
              <a:rPr lang="en-US" sz="2700" dirty="0" err="1"/>
              <a:t>keď</a:t>
            </a:r>
            <a:r>
              <a:rPr lang="en-US" sz="2700" dirty="0"/>
              <a:t> </a:t>
            </a:r>
            <a:r>
              <a:rPr lang="en-US" sz="2700" dirty="0" err="1"/>
              <a:t>vám</a:t>
            </a:r>
            <a:r>
              <a:rPr lang="en-US" sz="2700" dirty="0"/>
              <a:t> </a:t>
            </a:r>
            <a:r>
              <a:rPr lang="en-US" sz="2700" dirty="0" err="1"/>
              <a:t>všetko</a:t>
            </a:r>
            <a:r>
              <a:rPr lang="en-US" sz="2700" dirty="0"/>
              <a:t> </a:t>
            </a:r>
            <a:r>
              <a:rPr lang="en-US" sz="2700" dirty="0" err="1"/>
              <a:t>vo</a:t>
            </a:r>
            <a:r>
              <a:rPr lang="en-US" sz="2700" dirty="0"/>
              <a:t> </a:t>
            </a:r>
            <a:r>
              <a:rPr lang="en-US" sz="2700" dirty="0" err="1"/>
              <a:t>vašej</a:t>
            </a:r>
            <a:r>
              <a:rPr lang="en-US" sz="2700" dirty="0"/>
              <a:t> </a:t>
            </a:r>
            <a:r>
              <a:rPr lang="en-US" sz="2700" dirty="0" err="1"/>
              <a:t>reči</a:t>
            </a:r>
            <a:r>
              <a:rPr lang="en-US" sz="2700" dirty="0"/>
              <a:t> pride </a:t>
            </a:r>
            <a:r>
              <a:rPr lang="en-US" sz="2700" dirty="0" err="1"/>
              <a:t>dôležité</a:t>
            </a:r>
            <a:r>
              <a:rPr lang="en-US" sz="2700" dirty="0"/>
              <a:t>)</a:t>
            </a:r>
          </a:p>
          <a:p>
            <a:pPr marL="742950" lvl="1" indent="-285750">
              <a:buClr>
                <a:schemeClr val="bg1"/>
              </a:buClr>
              <a:buFont typeface="Epilogue" pitchFamily="2" charset="-18"/>
              <a:buChar char="→"/>
            </a:pPr>
            <a:r>
              <a:rPr lang="en-US" sz="2700" dirty="0" err="1"/>
              <a:t>Príliš</a:t>
            </a:r>
            <a:r>
              <a:rPr lang="en-US" sz="2700" dirty="0"/>
              <a:t> </a:t>
            </a:r>
            <a:r>
              <a:rPr lang="en-US" sz="2700" dirty="0" err="1"/>
              <a:t>tiché</a:t>
            </a:r>
            <a:r>
              <a:rPr lang="en-US" sz="2700" dirty="0"/>
              <a:t> </a:t>
            </a:r>
            <a:r>
              <a:rPr lang="en-US" sz="2700" dirty="0" err="1"/>
              <a:t>rozprávanie</a:t>
            </a:r>
            <a:r>
              <a:rPr lang="en-US" sz="2700" dirty="0"/>
              <a:t> </a:t>
            </a:r>
            <a:r>
              <a:rPr lang="en-US" sz="2700" dirty="0" err="1"/>
              <a:t>môže</a:t>
            </a:r>
            <a:r>
              <a:rPr lang="en-US" sz="2700" dirty="0"/>
              <a:t> </a:t>
            </a:r>
            <a:r>
              <a:rPr lang="en-US" sz="2700" dirty="0" err="1"/>
              <a:t>znížiť</a:t>
            </a:r>
            <a:r>
              <a:rPr lang="en-US" sz="2700" dirty="0"/>
              <a:t> </a:t>
            </a:r>
            <a:r>
              <a:rPr lang="en-US" sz="2700" dirty="0" err="1"/>
              <a:t>vašu</a:t>
            </a:r>
            <a:r>
              <a:rPr lang="en-US" sz="2700" dirty="0"/>
              <a:t> </a:t>
            </a:r>
            <a:r>
              <a:rPr lang="en-US" sz="2700" dirty="0" err="1"/>
              <a:t>zrozumiteľnosť</a:t>
            </a:r>
            <a:r>
              <a:rPr lang="en-US" sz="2700" dirty="0"/>
              <a:t> a </a:t>
            </a:r>
            <a:r>
              <a:rPr lang="en-US" sz="2700" dirty="0" err="1"/>
              <a:t>vyzerá</a:t>
            </a:r>
            <a:r>
              <a:rPr lang="en-US" sz="2700" dirty="0"/>
              <a:t> </a:t>
            </a:r>
            <a:r>
              <a:rPr lang="en-US" sz="2700" dirty="0" err="1"/>
              <a:t>neisto</a:t>
            </a:r>
            <a:endParaRPr lang="en-US" sz="2700" dirty="0"/>
          </a:p>
          <a:p>
            <a:pPr marL="742950" lvl="1" indent="-285750">
              <a:buClr>
                <a:schemeClr val="bg1"/>
              </a:buClr>
              <a:buFont typeface="Epilogue" pitchFamily="2" charset="-18"/>
              <a:buChar char="→"/>
            </a:pPr>
            <a:r>
              <a:rPr lang="en-US" sz="2700" dirty="0" err="1"/>
              <a:t>Pracujte</a:t>
            </a:r>
            <a:r>
              <a:rPr lang="en-US" sz="2700" dirty="0"/>
              <a:t> s </a:t>
            </a:r>
            <a:r>
              <a:rPr lang="en-US" sz="2700" dirty="0" err="1"/>
              <a:t>rôznymi</a:t>
            </a:r>
            <a:r>
              <a:rPr lang="en-US" sz="2700" dirty="0"/>
              <a:t> </a:t>
            </a:r>
            <a:r>
              <a:rPr lang="en-US" sz="2700" dirty="0" err="1"/>
              <a:t>hlasitosťami</a:t>
            </a:r>
            <a:r>
              <a:rPr lang="en-US" sz="2700" dirty="0"/>
              <a:t> </a:t>
            </a:r>
            <a:r>
              <a:rPr lang="en-US" sz="2700" dirty="0" err="1"/>
              <a:t>počas</a:t>
            </a:r>
            <a:r>
              <a:rPr lang="en-US" sz="2700" dirty="0"/>
              <a:t> </a:t>
            </a:r>
            <a:r>
              <a:rPr lang="en-US" sz="2700" dirty="0" err="1"/>
              <a:t>reči</a:t>
            </a:r>
            <a:r>
              <a:rPr lang="en-US" sz="2700" dirty="0"/>
              <a:t> aby bola </a:t>
            </a:r>
            <a:r>
              <a:rPr lang="en-US" sz="2700" dirty="0" err="1"/>
              <a:t>reč</a:t>
            </a:r>
            <a:r>
              <a:rPr lang="en-US" sz="2700" dirty="0"/>
              <a:t> </a:t>
            </a:r>
            <a:r>
              <a:rPr lang="en-US" sz="2700" dirty="0" err="1"/>
              <a:t>zaujímavejšia</a:t>
            </a:r>
            <a:r>
              <a:rPr lang="en-US" sz="2700" dirty="0"/>
              <a:t> a </a:t>
            </a:r>
            <a:r>
              <a:rPr lang="en-US" sz="2700" dirty="0" err="1"/>
              <a:t>záživnejšia</a:t>
            </a:r>
            <a:r>
              <a:rPr lang="en-US" sz="2700" dirty="0"/>
              <a:t> </a:t>
            </a:r>
          </a:p>
          <a:p>
            <a:pPr>
              <a:buClr>
                <a:schemeClr val="bg1"/>
              </a:buClr>
            </a:pPr>
            <a:endParaRPr lang="en-US" sz="2700" dirty="0"/>
          </a:p>
          <a:p>
            <a:pPr marL="285750" indent="-285750">
              <a:buClr>
                <a:schemeClr val="bg1"/>
              </a:buClr>
              <a:buFont typeface="Epilogue" pitchFamily="2" charset="-18"/>
              <a:buChar char="→"/>
            </a:pPr>
            <a:r>
              <a:rPr lang="en-US" sz="2700" dirty="0" err="1">
                <a:solidFill>
                  <a:schemeClr val="bg1"/>
                </a:solidFill>
              </a:rPr>
              <a:t>Tón</a:t>
            </a:r>
            <a:endParaRPr lang="en-US" sz="2700" dirty="0">
              <a:solidFill>
                <a:schemeClr val="bg1"/>
              </a:solidFill>
            </a:endParaRPr>
          </a:p>
          <a:p>
            <a:pPr marL="742950" lvl="1" indent="-285750">
              <a:buClr>
                <a:schemeClr val="bg1"/>
              </a:buClr>
              <a:buFont typeface="Epilogue" pitchFamily="2" charset="-18"/>
              <a:buChar char="→"/>
            </a:pPr>
            <a:r>
              <a:rPr lang="en-US" sz="2700" dirty="0" err="1"/>
              <a:t>Dbajte</a:t>
            </a:r>
            <a:r>
              <a:rPr lang="en-US" sz="2700" dirty="0"/>
              <a:t> aby </a:t>
            </a:r>
            <a:r>
              <a:rPr lang="en-US" sz="2700" dirty="0" err="1"/>
              <a:t>oznamovacie</a:t>
            </a:r>
            <a:r>
              <a:rPr lang="en-US" sz="2700" dirty="0"/>
              <a:t> </a:t>
            </a:r>
            <a:r>
              <a:rPr lang="en-US" sz="2700" dirty="0" err="1"/>
              <a:t>vety</a:t>
            </a:r>
            <a:r>
              <a:rPr lang="en-US" sz="2700" dirty="0"/>
              <a:t> </a:t>
            </a:r>
            <a:r>
              <a:rPr lang="en-US" sz="2700" dirty="0" err="1"/>
              <a:t>boli</a:t>
            </a:r>
            <a:r>
              <a:rPr lang="en-US" sz="2700" dirty="0"/>
              <a:t> </a:t>
            </a:r>
            <a:r>
              <a:rPr lang="en-US" sz="2700" dirty="0" err="1"/>
              <a:t>oznamovacie</a:t>
            </a:r>
            <a:r>
              <a:rPr lang="en-US" sz="2700" dirty="0"/>
              <a:t> a </a:t>
            </a:r>
            <a:r>
              <a:rPr lang="en-US" sz="2700" dirty="0" err="1"/>
              <a:t>opytovacie</a:t>
            </a:r>
            <a:r>
              <a:rPr lang="en-US" sz="2700" dirty="0"/>
              <a:t> </a:t>
            </a:r>
            <a:r>
              <a:rPr lang="en-US" sz="2700" dirty="0" err="1"/>
              <a:t>opytovacie</a:t>
            </a:r>
            <a:r>
              <a:rPr lang="en-US" sz="2700" dirty="0"/>
              <a:t> </a:t>
            </a:r>
          </a:p>
          <a:p>
            <a:pPr marL="742950" lvl="1" indent="-285750">
              <a:buClr>
                <a:schemeClr val="bg1"/>
              </a:buClr>
              <a:buFont typeface="Epilogue" pitchFamily="2" charset="-18"/>
              <a:buChar char="→"/>
            </a:pPr>
            <a:r>
              <a:rPr lang="en-US" sz="2700" dirty="0" err="1"/>
              <a:t>Pracujte</a:t>
            </a:r>
            <a:r>
              <a:rPr lang="en-US" sz="2700" dirty="0"/>
              <a:t> s </a:t>
            </a:r>
            <a:r>
              <a:rPr lang="en-US" sz="2700" dirty="0" err="1"/>
              <a:t>tým</a:t>
            </a:r>
            <a:r>
              <a:rPr lang="en-US" sz="2700" dirty="0"/>
              <a:t> </a:t>
            </a:r>
            <a:r>
              <a:rPr lang="en-US" sz="2700" dirty="0" err="1"/>
              <a:t>ako</a:t>
            </a:r>
            <a:r>
              <a:rPr lang="en-US" sz="2700" dirty="0"/>
              <a:t> </a:t>
            </a:r>
            <a:r>
              <a:rPr lang="en-US" sz="2700" dirty="0" err="1"/>
              <a:t>hovoríte</a:t>
            </a:r>
            <a:r>
              <a:rPr lang="en-US" sz="2700" dirty="0"/>
              <a:t> </a:t>
            </a:r>
            <a:r>
              <a:rPr lang="en-US" sz="2700" dirty="0" err="1"/>
              <a:t>rôzne</a:t>
            </a:r>
            <a:r>
              <a:rPr lang="en-US" sz="2700" dirty="0"/>
              <a:t> </a:t>
            </a:r>
            <a:r>
              <a:rPr lang="en-US" sz="2700" dirty="0" err="1"/>
              <a:t>vety</a:t>
            </a:r>
            <a:r>
              <a:rPr lang="en-US" sz="2700" dirty="0"/>
              <a:t>- </a:t>
            </a:r>
            <a:r>
              <a:rPr lang="en-US" sz="2700" dirty="0" err="1"/>
              <a:t>chceme</a:t>
            </a:r>
            <a:r>
              <a:rPr lang="en-US" sz="2700" dirty="0"/>
              <a:t> </a:t>
            </a:r>
            <a:r>
              <a:rPr lang="en-US" sz="2700" dirty="0" err="1"/>
              <a:t>sa</a:t>
            </a:r>
            <a:r>
              <a:rPr lang="en-US" sz="2700" dirty="0"/>
              <a:t> </a:t>
            </a:r>
            <a:r>
              <a:rPr lang="en-US" sz="2700" dirty="0" err="1"/>
              <a:t>vyhnúť</a:t>
            </a:r>
            <a:r>
              <a:rPr lang="en-US" sz="2700" dirty="0"/>
              <a:t> </a:t>
            </a:r>
            <a:r>
              <a:rPr lang="en-US" sz="2700" dirty="0" err="1"/>
              <a:t>monotónnosti</a:t>
            </a:r>
            <a:endParaRPr lang="en-US" sz="2700" dirty="0"/>
          </a:p>
        </p:txBody>
      </p:sp>
    </p:spTree>
    <p:extLst>
      <p:ext uri="{BB962C8B-B14F-4D97-AF65-F5344CB8AC3E}">
        <p14:creationId xmlns:p14="http://schemas.microsoft.com/office/powerpoint/2010/main" val="422306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Verbálna prezentácia- výber slov</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764491" y="1880262"/>
            <a:ext cx="10610052" cy="5293757"/>
          </a:xfrm>
          <a:prstGeom prst="rect">
            <a:avLst/>
          </a:prstGeom>
          <a:noFill/>
        </p:spPr>
        <p:txBody>
          <a:bodyPr wrap="square" rtlCol="0">
            <a:spAutoFit/>
          </a:bodyPr>
          <a:lstStyle/>
          <a:p>
            <a:pPr marL="285750" indent="-285750">
              <a:buClr>
                <a:schemeClr val="bg1"/>
              </a:buClr>
              <a:buFont typeface="Epilogue" pitchFamily="2" charset="-18"/>
              <a:buChar char="→"/>
            </a:pPr>
            <a:r>
              <a:rPr lang="en-US" sz="2600" dirty="0" err="1"/>
              <a:t>Slová</a:t>
            </a:r>
            <a:r>
              <a:rPr lang="en-US" sz="2600" dirty="0"/>
              <a:t> </a:t>
            </a:r>
            <a:r>
              <a:rPr lang="en-US" sz="2600" dirty="0" err="1"/>
              <a:t>vám</a:t>
            </a:r>
            <a:r>
              <a:rPr lang="en-US" sz="2600" dirty="0"/>
              <a:t> </a:t>
            </a:r>
            <a:r>
              <a:rPr lang="en-US" sz="2600" dirty="0" err="1"/>
              <a:t>môžu</a:t>
            </a:r>
            <a:r>
              <a:rPr lang="en-US" sz="2600" dirty="0"/>
              <a:t> </a:t>
            </a:r>
            <a:r>
              <a:rPr lang="en-US" sz="2600" dirty="0" err="1"/>
              <a:t>pomôcť</a:t>
            </a:r>
            <a:r>
              <a:rPr lang="en-US" sz="2600" dirty="0"/>
              <a:t> </a:t>
            </a:r>
            <a:r>
              <a:rPr lang="en-US" sz="2600" dirty="0" err="1"/>
              <a:t>alebo</a:t>
            </a:r>
            <a:r>
              <a:rPr lang="en-US" sz="2600" dirty="0"/>
              <a:t> </a:t>
            </a:r>
            <a:r>
              <a:rPr lang="en-US" sz="2600" dirty="0" err="1"/>
              <a:t>uškodiť</a:t>
            </a:r>
            <a:r>
              <a:rPr lang="en-US" sz="2600" dirty="0"/>
              <a:t> </a:t>
            </a:r>
          </a:p>
          <a:p>
            <a:pPr marL="742950" lvl="1" indent="-285750">
              <a:buClr>
                <a:schemeClr val="bg1"/>
              </a:buClr>
              <a:buFont typeface="Epilogue" pitchFamily="2" charset="-18"/>
              <a:buChar char="→"/>
            </a:pPr>
            <a:r>
              <a:rPr lang="en-US" sz="2600" dirty="0" err="1"/>
              <a:t>Dobrý</a:t>
            </a:r>
            <a:r>
              <a:rPr lang="en-US" sz="2600" dirty="0"/>
              <a:t> </a:t>
            </a:r>
            <a:r>
              <a:rPr lang="en-US" sz="2600" dirty="0" err="1"/>
              <a:t>výber</a:t>
            </a:r>
            <a:r>
              <a:rPr lang="en-US" sz="2600" dirty="0"/>
              <a:t> </a:t>
            </a:r>
            <a:r>
              <a:rPr lang="en-US" sz="2600" dirty="0" err="1"/>
              <a:t>slov</a:t>
            </a:r>
            <a:r>
              <a:rPr lang="en-US" sz="2600" dirty="0"/>
              <a:t> </a:t>
            </a:r>
            <a:r>
              <a:rPr lang="en-US" sz="2600" dirty="0" err="1"/>
              <a:t>vám</a:t>
            </a:r>
            <a:r>
              <a:rPr lang="en-US" sz="2600" dirty="0"/>
              <a:t> </a:t>
            </a:r>
            <a:r>
              <a:rPr lang="en-US" sz="2600" dirty="0" err="1"/>
              <a:t>pomáhať</a:t>
            </a:r>
            <a:r>
              <a:rPr lang="en-US" sz="2600" dirty="0"/>
              <a:t> </a:t>
            </a:r>
            <a:r>
              <a:rPr lang="en-US" sz="2600" dirty="0" err="1"/>
              <a:t>dotvoriť</a:t>
            </a:r>
            <a:r>
              <a:rPr lang="en-US" sz="2600" dirty="0"/>
              <a:t> </a:t>
            </a:r>
            <a:r>
              <a:rPr lang="en-US" sz="2600" dirty="0" err="1"/>
              <a:t>optiku</a:t>
            </a:r>
            <a:r>
              <a:rPr lang="en-US" sz="2600" dirty="0"/>
              <a:t> </a:t>
            </a:r>
            <a:r>
              <a:rPr lang="en-US" sz="2600" dirty="0" err="1"/>
              <a:t>sveta</a:t>
            </a:r>
            <a:r>
              <a:rPr lang="en-US" sz="2600" dirty="0"/>
              <a:t> </a:t>
            </a:r>
            <a:r>
              <a:rPr lang="en-US" sz="2600" dirty="0" err="1"/>
              <a:t>ktorý</a:t>
            </a:r>
            <a:r>
              <a:rPr lang="en-US" sz="2600" dirty="0"/>
              <a:t> </a:t>
            </a:r>
            <a:r>
              <a:rPr lang="en-US" sz="2600" dirty="0" err="1"/>
              <a:t>obhajujete</a:t>
            </a:r>
            <a:r>
              <a:rPr lang="en-US" sz="2600" dirty="0"/>
              <a:t> (</a:t>
            </a:r>
            <a:r>
              <a:rPr lang="en-US" sz="2600" dirty="0" err="1"/>
              <a:t>študent</a:t>
            </a:r>
            <a:r>
              <a:rPr lang="en-US" sz="2600" dirty="0"/>
              <a:t> </a:t>
            </a:r>
            <a:r>
              <a:rPr lang="en-US" sz="2600" dirty="0" err="1"/>
              <a:t>nemá</a:t>
            </a:r>
            <a:r>
              <a:rPr lang="en-US" sz="2600" dirty="0"/>
              <a:t> </a:t>
            </a:r>
            <a:r>
              <a:rPr lang="en-US" sz="2600" dirty="0" err="1"/>
              <a:t>rovnaké</a:t>
            </a:r>
            <a:r>
              <a:rPr lang="en-US" sz="2600" dirty="0"/>
              <a:t> </a:t>
            </a:r>
            <a:r>
              <a:rPr lang="en-US" sz="2600" dirty="0" err="1"/>
              <a:t>emočné</a:t>
            </a:r>
            <a:r>
              <a:rPr lang="en-US" sz="2600" dirty="0"/>
              <a:t> </a:t>
            </a:r>
            <a:r>
              <a:rPr lang="en-US" sz="2600" dirty="0" err="1"/>
              <a:t>zafarbenie</a:t>
            </a:r>
            <a:r>
              <a:rPr lang="en-US" sz="2600" dirty="0"/>
              <a:t> </a:t>
            </a:r>
            <a:r>
              <a:rPr lang="en-US" sz="2600" dirty="0" err="1"/>
              <a:t>ako</a:t>
            </a:r>
            <a:r>
              <a:rPr lang="en-US" sz="2600" dirty="0"/>
              <a:t> </a:t>
            </a:r>
            <a:r>
              <a:rPr lang="en-US" sz="2600" dirty="0" err="1"/>
              <a:t>dieťa</a:t>
            </a:r>
            <a:r>
              <a:rPr lang="en-US" sz="2600" dirty="0"/>
              <a:t>, </a:t>
            </a:r>
            <a:r>
              <a:rPr lang="en-US" sz="2600" dirty="0" err="1"/>
              <a:t>nazvať</a:t>
            </a:r>
            <a:r>
              <a:rPr lang="en-US" sz="2600" dirty="0"/>
              <a:t> </a:t>
            </a:r>
            <a:r>
              <a:rPr lang="en-US" sz="2600" dirty="0" err="1"/>
              <a:t>aktérov</a:t>
            </a:r>
            <a:r>
              <a:rPr lang="en-US" sz="2600" dirty="0"/>
              <a:t> v debate “</a:t>
            </a:r>
            <a:r>
              <a:rPr lang="en-US" sz="2600" dirty="0" err="1"/>
              <a:t>obvinení</a:t>
            </a:r>
            <a:r>
              <a:rPr lang="en-US" sz="2600" dirty="0"/>
              <a:t>” vs “</a:t>
            </a:r>
            <a:r>
              <a:rPr lang="en-US" sz="2600" dirty="0" err="1"/>
              <a:t>kriminálnici</a:t>
            </a:r>
            <a:r>
              <a:rPr lang="en-US" sz="2600" dirty="0"/>
              <a:t>” </a:t>
            </a:r>
            <a:r>
              <a:rPr lang="en-US" sz="2600" dirty="0" err="1"/>
              <a:t>robí</a:t>
            </a:r>
            <a:r>
              <a:rPr lang="en-US" sz="2600" dirty="0"/>
              <a:t> </a:t>
            </a:r>
            <a:r>
              <a:rPr lang="en-US" sz="2600" dirty="0" err="1"/>
              <a:t>rozdiel</a:t>
            </a:r>
            <a:endParaRPr lang="en-US" sz="2600" dirty="0"/>
          </a:p>
          <a:p>
            <a:pPr>
              <a:buClr>
                <a:schemeClr val="bg1"/>
              </a:buClr>
            </a:pPr>
            <a:endParaRPr lang="en-US" sz="2600" dirty="0"/>
          </a:p>
          <a:p>
            <a:pPr marL="285750" indent="-285750">
              <a:buClr>
                <a:schemeClr val="bg1"/>
              </a:buClr>
              <a:buFont typeface="Epilogue" pitchFamily="2" charset="-18"/>
              <a:buChar char="→"/>
            </a:pPr>
            <a:r>
              <a:rPr lang="en-US" sz="2600" dirty="0" err="1"/>
              <a:t>Rozmýšlajte</a:t>
            </a:r>
            <a:r>
              <a:rPr lang="en-US" sz="2600" dirty="0"/>
              <a:t> </a:t>
            </a:r>
            <a:r>
              <a:rPr lang="en-US" sz="2600" dirty="0" err="1"/>
              <a:t>ako</a:t>
            </a:r>
            <a:r>
              <a:rPr lang="en-US" sz="2600" dirty="0"/>
              <a:t> </a:t>
            </a:r>
            <a:r>
              <a:rPr lang="en-US" sz="2600" dirty="0" err="1"/>
              <a:t>chcete</a:t>
            </a:r>
            <a:r>
              <a:rPr lang="en-US" sz="2600" dirty="0"/>
              <a:t> </a:t>
            </a:r>
            <a:r>
              <a:rPr lang="en-US" sz="2600" dirty="0" err="1"/>
              <a:t>pracovať</a:t>
            </a:r>
            <a:r>
              <a:rPr lang="en-US" sz="2600" dirty="0"/>
              <a:t> s </a:t>
            </a:r>
            <a:r>
              <a:rPr lang="en-US" sz="2600" dirty="0" err="1"/>
              <a:t>emóciami</a:t>
            </a:r>
            <a:r>
              <a:rPr lang="en-US" sz="2600" dirty="0"/>
              <a:t> </a:t>
            </a:r>
            <a:r>
              <a:rPr lang="en-US" sz="2600" dirty="0" err="1"/>
              <a:t>ktoré</a:t>
            </a:r>
            <a:r>
              <a:rPr lang="en-US" sz="2600" dirty="0"/>
              <a:t> </a:t>
            </a:r>
            <a:r>
              <a:rPr lang="en-US" sz="2600" dirty="0" err="1"/>
              <a:t>slová</a:t>
            </a:r>
            <a:r>
              <a:rPr lang="en-US" sz="2600" dirty="0"/>
              <a:t> </a:t>
            </a:r>
            <a:r>
              <a:rPr lang="en-US" sz="2600" dirty="0" err="1"/>
              <a:t>vyvolávajú</a:t>
            </a:r>
            <a:endParaRPr lang="en-US" sz="2600" dirty="0"/>
          </a:p>
          <a:p>
            <a:pPr marL="742950" lvl="1" indent="-285750">
              <a:buClr>
                <a:schemeClr val="bg1"/>
              </a:buClr>
              <a:buFont typeface="Epilogue" pitchFamily="2" charset="-18"/>
              <a:buChar char="→"/>
            </a:pPr>
            <a:r>
              <a:rPr lang="en-US" sz="2600" dirty="0"/>
              <a:t>”</a:t>
            </a:r>
            <a:r>
              <a:rPr lang="en-US" sz="2600" dirty="0" err="1"/>
              <a:t>zavraždil</a:t>
            </a:r>
            <a:r>
              <a:rPr lang="en-US" sz="2600" dirty="0"/>
              <a:t> </a:t>
            </a:r>
            <a:r>
              <a:rPr lang="en-US" sz="2600" dirty="0" err="1"/>
              <a:t>osobu</a:t>
            </a:r>
            <a:r>
              <a:rPr lang="en-US" sz="2600" dirty="0"/>
              <a:t>” =/= “</a:t>
            </a:r>
            <a:r>
              <a:rPr lang="en-US" sz="2600" dirty="0" err="1"/>
              <a:t>zobral</a:t>
            </a:r>
            <a:r>
              <a:rPr lang="en-US" sz="2600" dirty="0"/>
              <a:t> </a:t>
            </a:r>
            <a:r>
              <a:rPr lang="en-US" sz="2600" dirty="0" err="1"/>
              <a:t>život</a:t>
            </a:r>
            <a:r>
              <a:rPr lang="en-US" sz="2600" dirty="0"/>
              <a:t>”, … </a:t>
            </a:r>
          </a:p>
          <a:p>
            <a:pPr marL="742950" lvl="1" indent="-285750">
              <a:buClr>
                <a:schemeClr val="bg1"/>
              </a:buClr>
              <a:buFont typeface="Epilogue" pitchFamily="2" charset="-18"/>
              <a:buChar char="→"/>
            </a:pPr>
            <a:endParaRPr lang="en-US" sz="2600" dirty="0"/>
          </a:p>
          <a:p>
            <a:pPr marL="285750" indent="-285750">
              <a:buClr>
                <a:schemeClr val="bg1"/>
              </a:buClr>
              <a:buFont typeface="Epilogue" pitchFamily="2" charset="-18"/>
              <a:buChar char="→"/>
            </a:pPr>
            <a:r>
              <a:rPr lang="en-US" sz="2600" dirty="0" err="1"/>
              <a:t>Nepresné</a:t>
            </a:r>
            <a:r>
              <a:rPr lang="en-US" sz="2600" dirty="0"/>
              <a:t> </a:t>
            </a:r>
            <a:r>
              <a:rPr lang="en-US" sz="2600" dirty="0" err="1"/>
              <a:t>používanie</a:t>
            </a:r>
            <a:r>
              <a:rPr lang="en-US" sz="2600" dirty="0"/>
              <a:t> </a:t>
            </a:r>
            <a:r>
              <a:rPr lang="en-US" sz="2600" dirty="0" err="1"/>
              <a:t>názvov</a:t>
            </a:r>
            <a:r>
              <a:rPr lang="en-US" sz="2600" dirty="0"/>
              <a:t> </a:t>
            </a:r>
            <a:r>
              <a:rPr lang="en-US" sz="2600" dirty="0" err="1"/>
              <a:t>môže</a:t>
            </a:r>
            <a:r>
              <a:rPr lang="en-US" sz="2600" dirty="0"/>
              <a:t> </a:t>
            </a:r>
            <a:r>
              <a:rPr lang="en-US" sz="2600" dirty="0" err="1"/>
              <a:t>viesť</a:t>
            </a:r>
            <a:r>
              <a:rPr lang="en-US" sz="2600" dirty="0"/>
              <a:t> k </a:t>
            </a:r>
            <a:r>
              <a:rPr lang="en-US" sz="2600" dirty="0" err="1"/>
              <a:t>definičným</a:t>
            </a:r>
            <a:r>
              <a:rPr lang="en-US" sz="2600" dirty="0"/>
              <a:t> </a:t>
            </a:r>
            <a:r>
              <a:rPr lang="en-US" sz="2600" dirty="0" err="1"/>
              <a:t>sporom</a:t>
            </a:r>
            <a:r>
              <a:rPr lang="en-US" sz="2600" dirty="0"/>
              <a:t> a </a:t>
            </a:r>
            <a:r>
              <a:rPr lang="en-US" sz="2600" dirty="0" err="1"/>
              <a:t>zbytočným</a:t>
            </a:r>
            <a:r>
              <a:rPr lang="en-US" sz="2600" dirty="0"/>
              <a:t> </a:t>
            </a:r>
            <a:r>
              <a:rPr lang="en-US" sz="2600" dirty="0" err="1"/>
              <a:t>vyjasňovaniam</a:t>
            </a:r>
            <a:r>
              <a:rPr lang="en-US" sz="2600" dirty="0"/>
              <a:t> </a:t>
            </a:r>
            <a:r>
              <a:rPr lang="en-US" sz="2600" dirty="0" err="1"/>
              <a:t>počas</a:t>
            </a:r>
            <a:r>
              <a:rPr lang="en-US" sz="2600" dirty="0"/>
              <a:t> </a:t>
            </a:r>
            <a:r>
              <a:rPr lang="en-US" sz="2600" dirty="0" err="1"/>
              <a:t>debaty</a:t>
            </a:r>
            <a:r>
              <a:rPr lang="en-US" sz="2600" dirty="0"/>
              <a:t>- </a:t>
            </a:r>
            <a:r>
              <a:rPr lang="en-US" sz="2600" dirty="0" err="1"/>
              <a:t>tomu</a:t>
            </a:r>
            <a:r>
              <a:rPr lang="en-US" sz="2600" dirty="0"/>
              <a:t> </a:t>
            </a:r>
            <a:r>
              <a:rPr lang="en-US" sz="2600" dirty="0" err="1"/>
              <a:t>sa</a:t>
            </a:r>
            <a:r>
              <a:rPr lang="en-US" sz="2600" dirty="0"/>
              <a:t> </a:t>
            </a:r>
            <a:r>
              <a:rPr lang="en-US" sz="2600" dirty="0" err="1"/>
              <a:t>chcete</a:t>
            </a:r>
            <a:r>
              <a:rPr lang="en-US" sz="2600" dirty="0"/>
              <a:t> </a:t>
            </a:r>
            <a:r>
              <a:rPr lang="en-US" sz="2600" dirty="0" err="1"/>
              <a:t>vyhnúť</a:t>
            </a:r>
            <a:endParaRPr lang="en-US" sz="2600" dirty="0"/>
          </a:p>
          <a:p>
            <a:pPr marL="742950" lvl="1" indent="-285750">
              <a:buClr>
                <a:schemeClr val="bg1"/>
              </a:buClr>
              <a:buFont typeface="Epilogue" pitchFamily="2" charset="-18"/>
              <a:buChar char="→"/>
            </a:pPr>
            <a:r>
              <a:rPr lang="en-US" sz="2600" dirty="0" err="1"/>
              <a:t>Pravicový</a:t>
            </a:r>
            <a:r>
              <a:rPr lang="en-US" sz="2600" dirty="0"/>
              <a:t> </a:t>
            </a:r>
            <a:r>
              <a:rPr lang="en-US" sz="2600" dirty="0" err="1"/>
              <a:t>extrémisti</a:t>
            </a:r>
            <a:r>
              <a:rPr lang="en-US" sz="2600" dirty="0"/>
              <a:t> (</a:t>
            </a:r>
            <a:r>
              <a:rPr lang="en-US" sz="2600" dirty="0" err="1"/>
              <a:t>myslíte</a:t>
            </a:r>
            <a:r>
              <a:rPr lang="en-US" sz="2600" dirty="0"/>
              <a:t> </a:t>
            </a:r>
            <a:r>
              <a:rPr lang="en-US" sz="2600" dirty="0" err="1"/>
              <a:t>iba</a:t>
            </a:r>
            <a:r>
              <a:rPr lang="en-US" sz="2600" dirty="0"/>
              <a:t> LSNS </a:t>
            </a:r>
            <a:r>
              <a:rPr lang="en-US" sz="2600" dirty="0" err="1"/>
              <a:t>alebo</a:t>
            </a:r>
            <a:r>
              <a:rPr lang="en-US" sz="2600" dirty="0"/>
              <a:t> </a:t>
            </a:r>
            <a:r>
              <a:rPr lang="en-US" sz="2600" dirty="0" err="1"/>
              <a:t>aj</a:t>
            </a:r>
            <a:r>
              <a:rPr lang="en-US" sz="2600" dirty="0"/>
              <a:t> SNS? V </a:t>
            </a:r>
            <a:r>
              <a:rPr lang="en-US" sz="2600" dirty="0" err="1"/>
              <a:t>akom</a:t>
            </a:r>
            <a:r>
              <a:rPr lang="en-US" sz="2600" dirty="0"/>
              <a:t> </a:t>
            </a:r>
            <a:r>
              <a:rPr lang="en-US" sz="2600" dirty="0" err="1"/>
              <a:t>zmysle</a:t>
            </a:r>
            <a:r>
              <a:rPr lang="en-US" sz="2600" dirty="0"/>
              <a:t> </a:t>
            </a:r>
            <a:r>
              <a:rPr lang="en-US" sz="2600" dirty="0" err="1"/>
              <a:t>pravica</a:t>
            </a:r>
            <a:r>
              <a:rPr lang="en-US" sz="2600" dirty="0"/>
              <a:t>? </a:t>
            </a:r>
            <a:r>
              <a:rPr lang="en-US" sz="2600" dirty="0" err="1"/>
              <a:t>Ekonomická</a:t>
            </a:r>
            <a:r>
              <a:rPr lang="en-US" sz="2600" dirty="0"/>
              <a:t> </a:t>
            </a:r>
            <a:r>
              <a:rPr lang="en-US" sz="2600" dirty="0" err="1"/>
              <a:t>alebo</a:t>
            </a:r>
            <a:r>
              <a:rPr lang="en-US" sz="2600" dirty="0"/>
              <a:t> </a:t>
            </a:r>
            <a:r>
              <a:rPr lang="en-US" sz="2600" dirty="0" err="1"/>
              <a:t>ideologická</a:t>
            </a:r>
            <a:r>
              <a:rPr lang="en-US" sz="2600" dirty="0"/>
              <a:t>?</a:t>
            </a:r>
          </a:p>
          <a:p>
            <a:pPr marL="285750" indent="-285750">
              <a:buClr>
                <a:schemeClr val="bg1"/>
              </a:buClr>
              <a:buFont typeface="Epilogue" pitchFamily="2" charset="-18"/>
              <a:buChar char="→"/>
            </a:pPr>
            <a:endParaRPr lang="en-US" sz="2600" dirty="0"/>
          </a:p>
        </p:txBody>
      </p:sp>
    </p:spTree>
    <p:extLst>
      <p:ext uri="{BB962C8B-B14F-4D97-AF65-F5344CB8AC3E}">
        <p14:creationId xmlns:p14="http://schemas.microsoft.com/office/powerpoint/2010/main" val="233651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1" y="4745525"/>
            <a:ext cx="8071868" cy="1814809"/>
          </a:xfrm>
        </p:spPr>
        <p:txBody>
          <a:bodyPr>
            <a:normAutofit/>
          </a:bodyPr>
          <a:lstStyle/>
          <a:p>
            <a:r>
              <a:rPr lang="sk-SK" sz="6000" dirty="0">
                <a:solidFill>
                  <a:schemeClr val="bg1"/>
                </a:solidFill>
              </a:rPr>
              <a:t>Dôkazy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pic>
        <p:nvPicPr>
          <p:cNvPr id="12" name="Obrázek 11">
            <a:extLst>
              <a:ext uri="{FF2B5EF4-FFF2-40B4-BE49-F238E27FC236}">
                <a16:creationId xmlns:a16="http://schemas.microsoft.com/office/drawing/2014/main" id="{0A0FE725-E988-4B42-9675-A5F1528D0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899" y="5316214"/>
            <a:ext cx="1564905" cy="673430"/>
          </a:xfrm>
          <a:prstGeom prst="rect">
            <a:avLst/>
          </a:prstGeom>
        </p:spPr>
      </p:pic>
      <p:pic>
        <p:nvPicPr>
          <p:cNvPr id="4" name="Graphic 3" descr="Bug under magnifying glass with solid fill">
            <a:extLst>
              <a:ext uri="{FF2B5EF4-FFF2-40B4-BE49-F238E27FC236}">
                <a16:creationId xmlns:a16="http://schemas.microsoft.com/office/drawing/2014/main" id="{45B0EA40-DE7D-4CDC-B191-991A140B05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0748" y="1228664"/>
            <a:ext cx="2946171" cy="2946171"/>
          </a:xfrm>
          <a:prstGeom prst="rect">
            <a:avLst/>
          </a:prstGeom>
        </p:spPr>
      </p:pic>
    </p:spTree>
    <p:extLst>
      <p:ext uri="{BB962C8B-B14F-4D97-AF65-F5344CB8AC3E}">
        <p14:creationId xmlns:p14="http://schemas.microsoft.com/office/powerpoint/2010/main" val="57119783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Verbálna prezentácia- rýchlosť</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025908"/>
            <a:ext cx="10610052" cy="4832092"/>
          </a:xfrm>
          <a:prstGeom prst="rect">
            <a:avLst/>
          </a:prstGeom>
          <a:noFill/>
        </p:spPr>
        <p:txBody>
          <a:bodyPr wrap="square" rtlCol="0">
            <a:spAutoFit/>
          </a:bodyPr>
          <a:lstStyle/>
          <a:p>
            <a:pPr marL="285750" indent="-285750">
              <a:buClr>
                <a:schemeClr val="bg1"/>
              </a:buClr>
              <a:buFont typeface="Epilogue" pitchFamily="2" charset="-18"/>
              <a:buChar char="→"/>
            </a:pPr>
            <a:r>
              <a:rPr lang="en-US" sz="2700" dirty="0" err="1"/>
              <a:t>Spomaliť</a:t>
            </a:r>
            <a:r>
              <a:rPr lang="en-US" sz="2700" dirty="0"/>
              <a:t> </a:t>
            </a:r>
            <a:r>
              <a:rPr lang="en-US" sz="2700" dirty="0" err="1"/>
              <a:t>pri</a:t>
            </a:r>
            <a:r>
              <a:rPr lang="en-US" sz="2700" dirty="0"/>
              <a:t> </a:t>
            </a:r>
            <a:r>
              <a:rPr lang="en-US" sz="2700" dirty="0" err="1"/>
              <a:t>vašich</a:t>
            </a:r>
            <a:r>
              <a:rPr lang="en-US" sz="2700" dirty="0"/>
              <a:t> </a:t>
            </a:r>
            <a:r>
              <a:rPr lang="en-US" sz="2700" dirty="0" err="1"/>
              <a:t>nadôležitejších</a:t>
            </a:r>
            <a:r>
              <a:rPr lang="en-US" sz="2700" dirty="0"/>
              <a:t> </a:t>
            </a:r>
            <a:r>
              <a:rPr lang="en-US" sz="2700" dirty="0" err="1"/>
              <a:t>analýzach</a:t>
            </a:r>
            <a:r>
              <a:rPr lang="en-US" sz="2700" dirty="0"/>
              <a:t>, </a:t>
            </a:r>
            <a:r>
              <a:rPr lang="en-US" sz="2700" dirty="0" err="1"/>
              <a:t>dôkazoch</a:t>
            </a:r>
            <a:endParaRPr lang="en-US" sz="2700" dirty="0"/>
          </a:p>
          <a:p>
            <a:pPr marL="742950" lvl="1" indent="-285750">
              <a:buClr>
                <a:schemeClr val="bg1"/>
              </a:buClr>
              <a:buFont typeface="Epilogue" pitchFamily="2" charset="-18"/>
              <a:buChar char="→"/>
            </a:pPr>
            <a:r>
              <a:rPr lang="en-US" sz="2700" dirty="0"/>
              <a:t>Aby </a:t>
            </a:r>
            <a:r>
              <a:rPr lang="en-US" sz="2700" dirty="0" err="1"/>
              <a:t>malo</a:t>
            </a:r>
            <a:r>
              <a:rPr lang="en-US" sz="2700" dirty="0"/>
              <a:t> </a:t>
            </a:r>
            <a:r>
              <a:rPr lang="en-US" sz="2700" dirty="0" err="1"/>
              <a:t>publikom</a:t>
            </a:r>
            <a:r>
              <a:rPr lang="en-US" sz="2700" dirty="0"/>
              <a:t> </a:t>
            </a:r>
            <a:r>
              <a:rPr lang="en-US" sz="2700" dirty="0" err="1"/>
              <a:t>čas</a:t>
            </a:r>
            <a:r>
              <a:rPr lang="en-US" sz="2700" dirty="0"/>
              <a:t> </a:t>
            </a:r>
            <a:r>
              <a:rPr lang="en-US" sz="2700" dirty="0" err="1"/>
              <a:t>sprachovať</a:t>
            </a:r>
            <a:r>
              <a:rPr lang="en-US" sz="2700" dirty="0"/>
              <a:t> argument a </a:t>
            </a:r>
            <a:r>
              <a:rPr lang="en-US" sz="2700" dirty="0" err="1"/>
              <a:t>rozhodcovský</a:t>
            </a:r>
            <a:r>
              <a:rPr lang="en-US" sz="2700" dirty="0"/>
              <a:t> panel  mal </a:t>
            </a:r>
            <a:r>
              <a:rPr lang="en-US" sz="2700" dirty="0" err="1"/>
              <a:t>čas</a:t>
            </a:r>
            <a:r>
              <a:rPr lang="en-US" sz="2700" dirty="0"/>
              <a:t> </a:t>
            </a:r>
            <a:r>
              <a:rPr lang="en-US" sz="2700" dirty="0" err="1"/>
              <a:t>zapísať</a:t>
            </a:r>
            <a:r>
              <a:rPr lang="en-US" sz="2700" dirty="0"/>
              <a:t> </a:t>
            </a:r>
            <a:r>
              <a:rPr lang="en-US" sz="2700" dirty="0" err="1"/>
              <a:t>si</a:t>
            </a:r>
            <a:r>
              <a:rPr lang="en-US" sz="2700" dirty="0"/>
              <a:t> </a:t>
            </a:r>
            <a:r>
              <a:rPr lang="en-US" sz="2700" dirty="0" err="1"/>
              <a:t>celú</a:t>
            </a:r>
            <a:r>
              <a:rPr lang="en-US" sz="2700" dirty="0"/>
              <a:t> </a:t>
            </a:r>
            <a:r>
              <a:rPr lang="en-US" sz="2700" dirty="0" err="1"/>
              <a:t>vašu</a:t>
            </a:r>
            <a:r>
              <a:rPr lang="en-US" sz="2700" dirty="0"/>
              <a:t> </a:t>
            </a:r>
            <a:r>
              <a:rPr lang="en-US" sz="2700" dirty="0" err="1"/>
              <a:t>analýzu</a:t>
            </a:r>
            <a:endParaRPr lang="en-US" sz="2700" dirty="0"/>
          </a:p>
          <a:p>
            <a:pPr marL="285750" indent="-285750">
              <a:buClr>
                <a:schemeClr val="bg1"/>
              </a:buClr>
              <a:buFont typeface="Epilogue" pitchFamily="2" charset="-18"/>
              <a:buChar char="→"/>
            </a:pPr>
            <a:endParaRPr lang="en-US" sz="2700" dirty="0"/>
          </a:p>
          <a:p>
            <a:pPr marL="285750" indent="-285750">
              <a:buClr>
                <a:schemeClr val="bg1"/>
              </a:buClr>
              <a:buFont typeface="Epilogue" pitchFamily="2" charset="-18"/>
              <a:buChar char="→"/>
            </a:pPr>
            <a:r>
              <a:rPr lang="en-US" sz="2700" dirty="0" err="1"/>
              <a:t>Zrýchliť</a:t>
            </a:r>
            <a:r>
              <a:rPr lang="en-US" sz="2700" dirty="0"/>
              <a:t> </a:t>
            </a:r>
            <a:r>
              <a:rPr lang="en-US" sz="2700" dirty="0" err="1"/>
              <a:t>keď</a:t>
            </a:r>
            <a:r>
              <a:rPr lang="en-US" sz="2700" dirty="0"/>
              <a:t> </a:t>
            </a:r>
            <a:r>
              <a:rPr lang="en-US" sz="2700" dirty="0" err="1"/>
              <a:t>vidím</a:t>
            </a:r>
            <a:r>
              <a:rPr lang="en-US" sz="2700" dirty="0"/>
              <a:t>, </a:t>
            </a:r>
            <a:r>
              <a:rPr lang="en-US" sz="2700" dirty="0" err="1"/>
              <a:t>že</a:t>
            </a:r>
            <a:r>
              <a:rPr lang="en-US" sz="2700" dirty="0"/>
              <a:t> </a:t>
            </a:r>
            <a:r>
              <a:rPr lang="en-US" sz="2700" dirty="0" err="1"/>
              <a:t>nestíham</a:t>
            </a:r>
            <a:endParaRPr lang="en-US" sz="2700" dirty="0"/>
          </a:p>
          <a:p>
            <a:pPr marL="285750" indent="-285750">
              <a:buClr>
                <a:schemeClr val="bg1"/>
              </a:buClr>
              <a:buFont typeface="Epilogue" pitchFamily="2" charset="-18"/>
              <a:buChar char="→"/>
            </a:pPr>
            <a:r>
              <a:rPr lang="en-US" sz="2700" dirty="0" err="1"/>
              <a:t>Zrýchliť</a:t>
            </a:r>
            <a:r>
              <a:rPr lang="en-US" sz="2700" dirty="0"/>
              <a:t> </a:t>
            </a:r>
            <a:r>
              <a:rPr lang="en-US" sz="2700" dirty="0" err="1"/>
              <a:t>keď</a:t>
            </a:r>
            <a:r>
              <a:rPr lang="en-US" sz="2700" dirty="0"/>
              <a:t> </a:t>
            </a:r>
            <a:r>
              <a:rPr lang="en-US" sz="2700" dirty="0" err="1"/>
              <a:t>rekapitulujem</a:t>
            </a:r>
            <a:r>
              <a:rPr lang="en-US" sz="2700" dirty="0"/>
              <a:t> </a:t>
            </a:r>
            <a:r>
              <a:rPr lang="en-US" sz="2700" dirty="0" err="1"/>
              <a:t>naše</a:t>
            </a:r>
            <a:r>
              <a:rPr lang="en-US" sz="2700" dirty="0"/>
              <a:t>/</a:t>
            </a:r>
            <a:r>
              <a:rPr lang="en-US" sz="2700" dirty="0" err="1"/>
              <a:t>oponentove</a:t>
            </a:r>
            <a:r>
              <a:rPr lang="en-US" sz="2700" dirty="0"/>
              <a:t> </a:t>
            </a:r>
            <a:r>
              <a:rPr lang="en-US" sz="2700" dirty="0" err="1"/>
              <a:t>argumenty</a:t>
            </a:r>
            <a:r>
              <a:rPr lang="en-US" sz="2700" dirty="0"/>
              <a:t> a </a:t>
            </a:r>
            <a:r>
              <a:rPr lang="en-US" sz="2700" dirty="0" err="1"/>
              <a:t>nie</a:t>
            </a:r>
            <a:r>
              <a:rPr lang="en-US" sz="2700" dirty="0"/>
              <a:t> je tam </a:t>
            </a:r>
            <a:r>
              <a:rPr lang="en-US" sz="2700" dirty="0" err="1"/>
              <a:t>zásadný</a:t>
            </a:r>
            <a:r>
              <a:rPr lang="en-US" sz="2700" dirty="0"/>
              <a:t> </a:t>
            </a:r>
            <a:r>
              <a:rPr lang="en-US" sz="2700" dirty="0" err="1"/>
              <a:t>nový</a:t>
            </a:r>
            <a:r>
              <a:rPr lang="en-US" sz="2700" dirty="0"/>
              <a:t> </a:t>
            </a:r>
            <a:r>
              <a:rPr lang="en-US" sz="2700" dirty="0" err="1"/>
              <a:t>obsah</a:t>
            </a:r>
            <a:endParaRPr lang="en-US" sz="2700" dirty="0"/>
          </a:p>
          <a:p>
            <a:pPr marL="285750" indent="-285750">
              <a:buClr>
                <a:schemeClr val="bg1"/>
              </a:buClr>
              <a:buFont typeface="Epilogue" pitchFamily="2" charset="-18"/>
              <a:buChar char="→"/>
            </a:pPr>
            <a:endParaRPr lang="en-US" sz="2700" dirty="0"/>
          </a:p>
          <a:p>
            <a:pPr marL="285750" indent="-285750">
              <a:buClr>
                <a:schemeClr val="bg1"/>
              </a:buClr>
              <a:buFont typeface="Epilogue" pitchFamily="2" charset="-18"/>
              <a:buChar char="→"/>
            </a:pPr>
            <a:r>
              <a:rPr lang="en-US" sz="2700" dirty="0" err="1"/>
              <a:t>Príliš</a:t>
            </a:r>
            <a:r>
              <a:rPr lang="en-US" sz="2700" dirty="0"/>
              <a:t> </a:t>
            </a:r>
            <a:r>
              <a:rPr lang="en-US" sz="2700" dirty="0" err="1"/>
              <a:t>rýchle</a:t>
            </a:r>
            <a:r>
              <a:rPr lang="en-US" sz="2700" dirty="0"/>
              <a:t> </a:t>
            </a:r>
            <a:r>
              <a:rPr lang="en-US" sz="2700" dirty="0" err="1"/>
              <a:t>rozprávanie</a:t>
            </a:r>
            <a:r>
              <a:rPr lang="en-US" sz="2700" dirty="0"/>
              <a:t> je </a:t>
            </a:r>
            <a:r>
              <a:rPr lang="en-US" sz="2700" dirty="0" err="1"/>
              <a:t>neoptimálne</a:t>
            </a:r>
            <a:r>
              <a:rPr lang="en-US" sz="2700" dirty="0"/>
              <a:t>, </a:t>
            </a:r>
            <a:r>
              <a:rPr lang="en-US" sz="2700" dirty="0" err="1"/>
              <a:t>príliš</a:t>
            </a:r>
            <a:r>
              <a:rPr lang="en-US" sz="2700" dirty="0"/>
              <a:t> </a:t>
            </a:r>
            <a:r>
              <a:rPr lang="en-US" sz="2700" dirty="0" err="1"/>
              <a:t>pomalé</a:t>
            </a:r>
            <a:r>
              <a:rPr lang="en-US" sz="2700" dirty="0"/>
              <a:t> </a:t>
            </a:r>
            <a:r>
              <a:rPr lang="en-US" sz="2700" dirty="0" err="1"/>
              <a:t>rovnako</a:t>
            </a:r>
            <a:endParaRPr lang="en-US" sz="2700" dirty="0"/>
          </a:p>
          <a:p>
            <a:pPr marL="285750" indent="-285750">
              <a:buClr>
                <a:schemeClr val="bg1"/>
              </a:buClr>
              <a:buFont typeface="Epilogue" pitchFamily="2" charset="-18"/>
              <a:buChar char="→"/>
            </a:pPr>
            <a:r>
              <a:rPr lang="en-US" sz="2700" dirty="0" err="1"/>
              <a:t>Najlepšie</a:t>
            </a:r>
            <a:r>
              <a:rPr lang="en-US" sz="2700" dirty="0"/>
              <a:t> je </a:t>
            </a:r>
            <a:r>
              <a:rPr lang="en-US" sz="2700" dirty="0" err="1"/>
              <a:t>nájsť</a:t>
            </a:r>
            <a:r>
              <a:rPr lang="en-US" sz="2700" dirty="0"/>
              <a:t> </a:t>
            </a:r>
            <a:r>
              <a:rPr lang="en-US" sz="2700" dirty="0" err="1"/>
              <a:t>si</a:t>
            </a:r>
            <a:r>
              <a:rPr lang="en-US" sz="2700" dirty="0"/>
              <a:t> </a:t>
            </a:r>
            <a:r>
              <a:rPr lang="en-US" sz="2700" dirty="0" err="1"/>
              <a:t>svoje</a:t>
            </a:r>
            <a:r>
              <a:rPr lang="en-US" sz="2700" dirty="0"/>
              <a:t> </a:t>
            </a:r>
            <a:r>
              <a:rPr lang="en-US" sz="2700" dirty="0" err="1"/>
              <a:t>vlastné</a:t>
            </a:r>
            <a:r>
              <a:rPr lang="en-US" sz="2700" dirty="0"/>
              <a:t> </a:t>
            </a:r>
            <a:r>
              <a:rPr lang="en-US" sz="2700" dirty="0" err="1"/>
              <a:t>pohodlné</a:t>
            </a:r>
            <a:r>
              <a:rPr lang="en-US" sz="2700" dirty="0"/>
              <a:t> tempo v </a:t>
            </a:r>
            <a:r>
              <a:rPr lang="en-US" sz="2700" dirty="0" err="1"/>
              <a:t>ktorom</a:t>
            </a:r>
            <a:r>
              <a:rPr lang="en-US" sz="2700" dirty="0"/>
              <a:t>. </a:t>
            </a:r>
            <a:r>
              <a:rPr lang="en-US" sz="2700" dirty="0" err="1"/>
              <a:t>Iem</a:t>
            </a:r>
            <a:r>
              <a:rPr lang="en-US" sz="2700" dirty="0"/>
              <a:t> </a:t>
            </a:r>
            <a:r>
              <a:rPr lang="en-US" sz="2700" dirty="0" err="1"/>
              <a:t>pracovať</a:t>
            </a:r>
            <a:r>
              <a:rPr lang="en-US" sz="2700" dirty="0"/>
              <a:t> s </a:t>
            </a:r>
            <a:r>
              <a:rPr lang="en-US" sz="2700" dirty="0" err="1"/>
              <a:t>hlasom</a:t>
            </a:r>
            <a:r>
              <a:rPr lang="en-US" sz="2700" dirty="0"/>
              <a:t>, </a:t>
            </a:r>
            <a:r>
              <a:rPr lang="en-US" sz="2700" dirty="0" err="1"/>
              <a:t>tónom</a:t>
            </a:r>
            <a:endParaRPr lang="en-US" sz="2700" dirty="0"/>
          </a:p>
        </p:txBody>
      </p:sp>
    </p:spTree>
    <p:extLst>
      <p:ext uri="{BB962C8B-B14F-4D97-AF65-F5344CB8AC3E}">
        <p14:creationId xmlns:p14="http://schemas.microsoft.com/office/powerpoint/2010/main" val="385834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Cvičenia na prezentáciu, ktoré si môžete skúšať doma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005094"/>
            <a:ext cx="10610052" cy="3970318"/>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Štýlové</a:t>
            </a:r>
            <a:r>
              <a:rPr lang="en-US" sz="2800" dirty="0"/>
              <a:t> </a:t>
            </a:r>
            <a:r>
              <a:rPr lang="en-US" sz="2800" dirty="0" err="1"/>
              <a:t>kartičky</a:t>
            </a:r>
            <a:r>
              <a:rPr lang="en-US" sz="2800" dirty="0"/>
              <a:t> </a:t>
            </a:r>
          </a:p>
          <a:p>
            <a:pPr marL="742950" lvl="1" indent="-285750">
              <a:buClr>
                <a:schemeClr val="bg1"/>
              </a:buClr>
              <a:buFont typeface="Epilogue" pitchFamily="2" charset="-18"/>
              <a:buChar char="→"/>
            </a:pPr>
            <a:r>
              <a:rPr lang="en-US" sz="2800" dirty="0"/>
              <a:t>Na </a:t>
            </a:r>
            <a:r>
              <a:rPr lang="en-US" sz="2800" dirty="0" err="1"/>
              <a:t>kartička</a:t>
            </a:r>
            <a:r>
              <a:rPr lang="en-US" sz="2800" dirty="0"/>
              <a:t> </a:t>
            </a:r>
            <a:r>
              <a:rPr lang="en-US" sz="2800" dirty="0" err="1"/>
              <a:t>si</a:t>
            </a:r>
            <a:r>
              <a:rPr lang="en-US" sz="2800" dirty="0"/>
              <a:t> </a:t>
            </a:r>
            <a:r>
              <a:rPr lang="en-US" sz="2800" dirty="0" err="1"/>
              <a:t>napíšte</a:t>
            </a:r>
            <a:r>
              <a:rPr lang="en-US" sz="2800" dirty="0"/>
              <a:t> </a:t>
            </a:r>
            <a:r>
              <a:rPr lang="en-US" sz="2800" dirty="0" err="1"/>
              <a:t>rôzne</a:t>
            </a:r>
            <a:r>
              <a:rPr lang="en-US" sz="2800" dirty="0"/>
              <a:t> </a:t>
            </a:r>
            <a:r>
              <a:rPr lang="en-US" sz="2800" dirty="0" err="1"/>
              <a:t>emócie</a:t>
            </a:r>
            <a:r>
              <a:rPr lang="en-US" sz="2800" dirty="0"/>
              <a:t> a </a:t>
            </a:r>
            <a:r>
              <a:rPr lang="en-US" sz="2800" dirty="0" err="1"/>
              <a:t>počas</a:t>
            </a:r>
            <a:r>
              <a:rPr lang="en-US" sz="2800" dirty="0"/>
              <a:t> </a:t>
            </a:r>
            <a:r>
              <a:rPr lang="en-US" sz="2800" dirty="0" err="1"/>
              <a:t>vášho</a:t>
            </a:r>
            <a:r>
              <a:rPr lang="en-US" sz="2800" dirty="0"/>
              <a:t> </a:t>
            </a:r>
            <a:r>
              <a:rPr lang="en-US" sz="2800" dirty="0" err="1"/>
              <a:t>prejavu</a:t>
            </a:r>
            <a:r>
              <a:rPr lang="en-US" sz="2800" dirty="0"/>
              <a:t> </a:t>
            </a:r>
            <a:r>
              <a:rPr lang="en-US" sz="2800" dirty="0" err="1"/>
              <a:t>si</a:t>
            </a:r>
            <a:r>
              <a:rPr lang="en-US" sz="2800" dirty="0"/>
              <a:t> ich </a:t>
            </a:r>
            <a:r>
              <a:rPr lang="en-US" sz="2800" dirty="0" err="1"/>
              <a:t>náhodne</a:t>
            </a:r>
            <a:r>
              <a:rPr lang="en-US" sz="2800" dirty="0"/>
              <a:t> </a:t>
            </a:r>
            <a:r>
              <a:rPr lang="en-US" sz="2800" dirty="0" err="1"/>
              <a:t>vyťahujte</a:t>
            </a:r>
            <a:r>
              <a:rPr lang="en-US" sz="2800" dirty="0"/>
              <a:t> a </a:t>
            </a:r>
            <a:r>
              <a:rPr lang="en-US" sz="2800" dirty="0" err="1"/>
              <a:t>meňte</a:t>
            </a:r>
            <a:r>
              <a:rPr lang="en-US" sz="2800" dirty="0"/>
              <a:t> </a:t>
            </a:r>
            <a:r>
              <a:rPr lang="en-US" sz="2800" dirty="0" err="1"/>
              <a:t>svoju</a:t>
            </a:r>
            <a:r>
              <a:rPr lang="en-US" sz="2800" dirty="0"/>
              <a:t> </a:t>
            </a:r>
            <a:r>
              <a:rPr lang="en-US" sz="2800" dirty="0" err="1"/>
              <a:t>mimiku</a:t>
            </a:r>
            <a:r>
              <a:rPr lang="en-US" sz="2800" dirty="0"/>
              <a:t>, </a:t>
            </a:r>
            <a:r>
              <a:rPr lang="en-US" sz="2800" dirty="0" err="1"/>
              <a:t>tôn</a:t>
            </a:r>
            <a:r>
              <a:rPr lang="en-US" sz="2800" dirty="0"/>
              <a:t> </a:t>
            </a:r>
            <a:r>
              <a:rPr lang="en-US" sz="2800" dirty="0" err="1"/>
              <a:t>hlasitosť</a:t>
            </a:r>
            <a:r>
              <a:rPr lang="en-US" sz="2800" dirty="0"/>
              <a:t> </a:t>
            </a:r>
            <a:r>
              <a:rPr lang="en-US" sz="2800" dirty="0" err="1"/>
              <a:t>tak</a:t>
            </a:r>
            <a:r>
              <a:rPr lang="en-US" sz="2800" dirty="0"/>
              <a:t> aby </a:t>
            </a:r>
            <a:r>
              <a:rPr lang="en-US" sz="2800" dirty="0" err="1"/>
              <a:t>ste</a:t>
            </a:r>
            <a:r>
              <a:rPr lang="en-US" sz="2800" dirty="0"/>
              <a:t> ich </a:t>
            </a:r>
            <a:r>
              <a:rPr lang="en-US" sz="2800" dirty="0" err="1"/>
              <a:t>prispôsobili</a:t>
            </a:r>
            <a:r>
              <a:rPr lang="en-US" sz="2800" dirty="0"/>
              <a:t> </a:t>
            </a:r>
            <a:r>
              <a:rPr lang="en-US" sz="2800" dirty="0" err="1"/>
              <a:t>danej</a:t>
            </a:r>
            <a:r>
              <a:rPr lang="en-US" sz="2800" dirty="0"/>
              <a:t> </a:t>
            </a:r>
            <a:r>
              <a:rPr lang="en-US" sz="2800" dirty="0" err="1"/>
              <a:t>emócií</a:t>
            </a:r>
            <a:endParaRPr lang="en-US" sz="2800" dirty="0"/>
          </a:p>
          <a:p>
            <a:pPr marL="742950" lvl="1"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r>
              <a:rPr lang="en-US" sz="2800" dirty="0" err="1"/>
              <a:t>Ukecaná</a:t>
            </a:r>
            <a:r>
              <a:rPr lang="en-US" sz="2800" dirty="0"/>
              <a:t> </a:t>
            </a:r>
            <a:r>
              <a:rPr lang="en-US" sz="2800" dirty="0" err="1"/>
              <a:t>hra</a:t>
            </a:r>
            <a:r>
              <a:rPr lang="en-US" sz="2800" dirty="0"/>
              <a:t> </a:t>
            </a:r>
          </a:p>
          <a:p>
            <a:pPr marL="742950" lvl="1" indent="-285750">
              <a:buClr>
                <a:schemeClr val="bg1"/>
              </a:buClr>
              <a:buFont typeface="Epilogue" pitchFamily="2" charset="-18"/>
              <a:buChar char="→"/>
            </a:pPr>
            <a:r>
              <a:rPr lang="en-US" sz="2800" dirty="0" err="1"/>
              <a:t>Vyberte</a:t>
            </a:r>
            <a:r>
              <a:rPr lang="en-US" sz="2800" dirty="0"/>
              <a:t> </a:t>
            </a:r>
            <a:r>
              <a:rPr lang="en-US" sz="2800" dirty="0" err="1"/>
              <a:t>si</a:t>
            </a:r>
            <a:r>
              <a:rPr lang="en-US" sz="2800" dirty="0"/>
              <a:t> </a:t>
            </a:r>
            <a:r>
              <a:rPr lang="en-US" sz="2800" dirty="0" err="1"/>
              <a:t>náhodný</a:t>
            </a:r>
            <a:r>
              <a:rPr lang="en-US" sz="2800" dirty="0"/>
              <a:t> </a:t>
            </a:r>
            <a:r>
              <a:rPr lang="en-US" sz="2800" dirty="0" err="1"/>
              <a:t>predmet</a:t>
            </a:r>
            <a:r>
              <a:rPr lang="en-US" sz="2800" dirty="0"/>
              <a:t> a </a:t>
            </a:r>
            <a:r>
              <a:rPr lang="en-US" sz="2800" dirty="0" err="1"/>
              <a:t>snažte</a:t>
            </a:r>
            <a:r>
              <a:rPr lang="en-US" sz="2800" dirty="0"/>
              <a:t> </a:t>
            </a:r>
            <a:r>
              <a:rPr lang="en-US" sz="2800" dirty="0" err="1"/>
              <a:t>sa</a:t>
            </a:r>
            <a:r>
              <a:rPr lang="en-US" sz="2800" dirty="0"/>
              <a:t> o </a:t>
            </a:r>
            <a:r>
              <a:rPr lang="en-US" sz="2800" dirty="0" err="1"/>
              <a:t>ňom</a:t>
            </a:r>
            <a:r>
              <a:rPr lang="en-US" sz="2800" dirty="0"/>
              <a:t> </a:t>
            </a:r>
            <a:r>
              <a:rPr lang="en-US" sz="2800" dirty="0" err="1"/>
              <a:t>rozprávať</a:t>
            </a:r>
            <a:r>
              <a:rPr lang="en-US" sz="2800" dirty="0"/>
              <a:t> 5 </a:t>
            </a:r>
            <a:r>
              <a:rPr lang="en-US" sz="2800" dirty="0" err="1"/>
              <a:t>minút</a:t>
            </a:r>
            <a:r>
              <a:rPr lang="en-US" sz="2800" dirty="0"/>
              <a:t> bez </a:t>
            </a:r>
            <a:r>
              <a:rPr lang="en-US" sz="2800" dirty="0" err="1"/>
              <a:t>slovnej</a:t>
            </a:r>
            <a:r>
              <a:rPr lang="en-US" sz="2800" dirty="0"/>
              <a:t> </a:t>
            </a:r>
            <a:r>
              <a:rPr lang="en-US" sz="2800" dirty="0" err="1"/>
              <a:t>vaty</a:t>
            </a:r>
            <a:r>
              <a:rPr lang="en-US" sz="2800" dirty="0"/>
              <a:t> (hmm, </a:t>
            </a:r>
            <a:r>
              <a:rPr lang="en-US" sz="2800" dirty="0" err="1"/>
              <a:t>ehm</a:t>
            </a:r>
            <a:r>
              <a:rPr lang="en-US" sz="2800" dirty="0"/>
              <a:t>, </a:t>
            </a:r>
            <a:r>
              <a:rPr lang="en-US" sz="2800" dirty="0" err="1"/>
              <a:t>že</a:t>
            </a:r>
            <a:r>
              <a:rPr lang="en-US" sz="2800" dirty="0"/>
              <a:t>, </a:t>
            </a:r>
            <a:r>
              <a:rPr lang="en-US" sz="2800" dirty="0" err="1"/>
              <a:t>akože</a:t>
            </a:r>
            <a:r>
              <a:rPr lang="en-US" sz="2800" dirty="0"/>
              <a:t>, </a:t>
            </a:r>
            <a:r>
              <a:rPr lang="en-US" sz="2800" dirty="0" err="1"/>
              <a:t>proste</a:t>
            </a:r>
            <a:r>
              <a:rPr lang="en-US" sz="2800" dirty="0"/>
              <a:t>, </a:t>
            </a:r>
            <a:r>
              <a:rPr lang="en-US" sz="2800" dirty="0" err="1"/>
              <a:t>uhh</a:t>
            </a:r>
            <a:r>
              <a:rPr lang="en-US" sz="2800" dirty="0"/>
              <a:t>,…)</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8566083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B9CE4-A5D3-9D4A-AD12-5CF5A3A8397D}"/>
              </a:ext>
            </a:extLst>
          </p:cNvPr>
          <p:cNvSpPr>
            <a:spLocks noGrp="1"/>
          </p:cNvSpPr>
          <p:nvPr>
            <p:ph idx="1"/>
          </p:nvPr>
        </p:nvSpPr>
        <p:spPr>
          <a:xfrm>
            <a:off x="838200" y="1926953"/>
            <a:ext cx="10515600" cy="4351338"/>
          </a:xfrm>
        </p:spPr>
        <p:txBody>
          <a:bodyPr>
            <a:normAutofit/>
          </a:bodyPr>
          <a:lstStyle/>
          <a:p>
            <a:pPr marL="285750" indent="-285750">
              <a:buClr>
                <a:schemeClr val="bg1"/>
              </a:buClr>
              <a:buFont typeface="Epilogue" pitchFamily="2" charset="-18"/>
              <a:buChar char="→"/>
            </a:pPr>
            <a:r>
              <a:rPr lang="en-US" dirty="0" err="1"/>
              <a:t>Pozornosť</a:t>
            </a:r>
            <a:r>
              <a:rPr lang="en-US" dirty="0"/>
              <a:t> </a:t>
            </a:r>
            <a:r>
              <a:rPr lang="en-US" dirty="0" err="1"/>
              <a:t>iba</a:t>
            </a:r>
            <a:r>
              <a:rPr lang="en-US" dirty="0"/>
              <a:t> </a:t>
            </a:r>
            <a:r>
              <a:rPr lang="en-US" dirty="0" err="1"/>
              <a:t>na</a:t>
            </a:r>
            <a:r>
              <a:rPr lang="en-US" dirty="0"/>
              <a:t> </a:t>
            </a:r>
            <a:r>
              <a:rPr lang="en-US" dirty="0" err="1"/>
              <a:t>mne</a:t>
            </a:r>
            <a:endParaRPr lang="en-US" dirty="0"/>
          </a:p>
          <a:p>
            <a:pPr marL="742950" lvl="1" indent="-285750">
              <a:buClr>
                <a:schemeClr val="bg1"/>
              </a:buClr>
              <a:buFont typeface="Epilogue" pitchFamily="2" charset="-18"/>
              <a:buChar char="→"/>
            </a:pPr>
            <a:r>
              <a:rPr lang="en-US" sz="2800" dirty="0" err="1"/>
              <a:t>Meňte</a:t>
            </a:r>
            <a:r>
              <a:rPr lang="en-US" sz="2800" dirty="0"/>
              <a:t> </a:t>
            </a:r>
            <a:r>
              <a:rPr lang="en-US" sz="2800" dirty="0" err="1"/>
              <a:t>prostredie</a:t>
            </a:r>
            <a:r>
              <a:rPr lang="en-US" sz="2800" dirty="0"/>
              <a:t> v </a:t>
            </a:r>
            <a:r>
              <a:rPr lang="en-US" sz="2800" dirty="0" err="1"/>
              <a:t>ktorom</a:t>
            </a:r>
            <a:r>
              <a:rPr lang="en-US" sz="2800" dirty="0"/>
              <a:t> </a:t>
            </a:r>
            <a:r>
              <a:rPr lang="en-US" sz="2800" dirty="0" err="1"/>
              <a:t>rečníte</a:t>
            </a:r>
            <a:r>
              <a:rPr lang="en-US" sz="2800" dirty="0"/>
              <a:t>, </a:t>
            </a:r>
            <a:r>
              <a:rPr lang="en-US" sz="2800" dirty="0" err="1"/>
              <a:t>môžu</a:t>
            </a:r>
            <a:r>
              <a:rPr lang="en-US" sz="2800" dirty="0"/>
              <a:t> to </a:t>
            </a:r>
            <a:r>
              <a:rPr lang="en-US" sz="2800" dirty="0" err="1"/>
              <a:t>byť</a:t>
            </a:r>
            <a:r>
              <a:rPr lang="en-US" sz="2800" dirty="0"/>
              <a:t> </a:t>
            </a:r>
            <a:r>
              <a:rPr lang="en-US" sz="2800" dirty="0" err="1"/>
              <a:t>aj</a:t>
            </a:r>
            <a:r>
              <a:rPr lang="en-US" sz="2800" dirty="0"/>
              <a:t> </a:t>
            </a:r>
            <a:r>
              <a:rPr lang="en-US" sz="2800" dirty="0" err="1"/>
              <a:t>absurdné</a:t>
            </a:r>
            <a:r>
              <a:rPr lang="en-US" sz="2800" dirty="0"/>
              <a:t> </a:t>
            </a:r>
            <a:r>
              <a:rPr lang="en-US" sz="2800" dirty="0" err="1"/>
              <a:t>podmienky</a:t>
            </a:r>
            <a:r>
              <a:rPr lang="en-US" sz="2800" dirty="0"/>
              <a:t>- </a:t>
            </a:r>
            <a:r>
              <a:rPr lang="en-US" sz="2800" dirty="0" err="1"/>
              <a:t>hlasná</a:t>
            </a:r>
            <a:r>
              <a:rPr lang="en-US" sz="2800" dirty="0"/>
              <a:t> </a:t>
            </a:r>
            <a:r>
              <a:rPr lang="en-US" sz="2800" dirty="0" err="1"/>
              <a:t>hudba</a:t>
            </a:r>
            <a:r>
              <a:rPr lang="en-US" sz="2800" dirty="0"/>
              <a:t>, </a:t>
            </a:r>
            <a:r>
              <a:rPr lang="en-US" sz="2800" dirty="0" err="1"/>
              <a:t>rodič</a:t>
            </a:r>
            <a:r>
              <a:rPr lang="en-US" sz="2800" dirty="0"/>
              <a:t> </a:t>
            </a:r>
            <a:r>
              <a:rPr lang="en-US" sz="2800" dirty="0" err="1"/>
              <a:t>okolo</a:t>
            </a:r>
            <a:r>
              <a:rPr lang="en-US" sz="2800" dirty="0"/>
              <a:t> </a:t>
            </a:r>
            <a:r>
              <a:rPr lang="en-US" sz="2800" dirty="0" err="1"/>
              <a:t>vás</a:t>
            </a:r>
            <a:r>
              <a:rPr lang="en-US" sz="2800" dirty="0"/>
              <a:t> </a:t>
            </a:r>
            <a:r>
              <a:rPr lang="en-US" sz="2800" dirty="0" err="1"/>
              <a:t>chodí</a:t>
            </a:r>
            <a:r>
              <a:rPr lang="en-US" sz="2800" dirty="0"/>
              <a:t> a </a:t>
            </a:r>
            <a:r>
              <a:rPr lang="en-US" sz="2800" dirty="0" err="1"/>
              <a:t>varí</a:t>
            </a:r>
            <a:r>
              <a:rPr lang="en-US" sz="2800" dirty="0"/>
              <a:t> </a:t>
            </a:r>
            <a:r>
              <a:rPr lang="en-US" sz="2800" dirty="0" err="1"/>
              <a:t>večeru</a:t>
            </a:r>
            <a:r>
              <a:rPr lang="en-US" sz="2800" dirty="0"/>
              <a:t>- </a:t>
            </a:r>
            <a:r>
              <a:rPr lang="en-US" sz="2800" dirty="0" err="1"/>
              <a:t>cieľom</a:t>
            </a:r>
            <a:r>
              <a:rPr lang="en-US" sz="2800" dirty="0"/>
              <a:t> je </a:t>
            </a:r>
            <a:r>
              <a:rPr lang="en-US" sz="2800" dirty="0" err="1"/>
              <a:t>byť</a:t>
            </a:r>
            <a:r>
              <a:rPr lang="en-US" sz="2800" dirty="0"/>
              <a:t> </a:t>
            </a:r>
            <a:r>
              <a:rPr lang="en-US" sz="2800" dirty="0" err="1"/>
              <a:t>schopný</a:t>
            </a:r>
            <a:r>
              <a:rPr lang="en-US" sz="2800" dirty="0"/>
              <a:t>/</a:t>
            </a:r>
            <a:r>
              <a:rPr lang="en-US" sz="2800" dirty="0" err="1"/>
              <a:t>á</a:t>
            </a:r>
            <a:r>
              <a:rPr lang="en-US" sz="2800" dirty="0"/>
              <a:t> </a:t>
            </a:r>
            <a:r>
              <a:rPr lang="en-US" sz="2800" dirty="0" err="1"/>
              <a:t>udržat</a:t>
            </a:r>
            <a:r>
              <a:rPr lang="en-US" sz="2800" dirty="0"/>
              <a:t> </a:t>
            </a:r>
            <a:r>
              <a:rPr lang="en-US" sz="2800" dirty="0" err="1"/>
              <a:t>svoju</a:t>
            </a:r>
            <a:r>
              <a:rPr lang="en-US" sz="2800" dirty="0"/>
              <a:t> </a:t>
            </a:r>
            <a:r>
              <a:rPr lang="en-US" sz="2800" dirty="0" err="1"/>
              <a:t>pozornosť</a:t>
            </a:r>
            <a:r>
              <a:rPr lang="en-US" sz="2800" dirty="0"/>
              <a:t> </a:t>
            </a:r>
            <a:r>
              <a:rPr lang="en-US" sz="2800" dirty="0" err="1"/>
              <a:t>na</a:t>
            </a:r>
            <a:r>
              <a:rPr lang="en-US" sz="2800" dirty="0"/>
              <a:t> </a:t>
            </a:r>
            <a:r>
              <a:rPr lang="en-US" sz="2800" dirty="0" err="1"/>
              <a:t>svojej</a:t>
            </a:r>
            <a:r>
              <a:rPr lang="en-US" sz="2800" dirty="0"/>
              <a:t> </a:t>
            </a:r>
            <a:r>
              <a:rPr lang="en-US" sz="2800" dirty="0" err="1"/>
              <a:t>reči</a:t>
            </a:r>
            <a:r>
              <a:rPr lang="en-US" sz="2800" dirty="0"/>
              <a:t> a </a:t>
            </a:r>
            <a:r>
              <a:rPr lang="en-US" sz="2800" dirty="0" err="1"/>
              <a:t>rozprávať</a:t>
            </a:r>
            <a:r>
              <a:rPr lang="en-US" sz="2800" dirty="0"/>
              <a:t> </a:t>
            </a:r>
            <a:r>
              <a:rPr lang="en-US" sz="2800" dirty="0" err="1"/>
              <a:t>plynulo</a:t>
            </a:r>
            <a:r>
              <a:rPr lang="en-US" sz="2800" dirty="0"/>
              <a:t> </a:t>
            </a:r>
            <a:r>
              <a:rPr lang="en-US" sz="2800" dirty="0" err="1"/>
              <a:t>aj</a:t>
            </a:r>
            <a:r>
              <a:rPr lang="en-US" sz="2800" dirty="0"/>
              <a:t> </a:t>
            </a:r>
            <a:r>
              <a:rPr lang="en-US" sz="2800" dirty="0" err="1"/>
              <a:t>napriek</a:t>
            </a:r>
            <a:r>
              <a:rPr lang="en-US" sz="2800" dirty="0"/>
              <a:t> </a:t>
            </a:r>
            <a:r>
              <a:rPr lang="en-US" sz="2800" dirty="0" err="1"/>
              <a:t>vyrušujúcim</a:t>
            </a:r>
            <a:r>
              <a:rPr lang="en-US" sz="2800" dirty="0"/>
              <a:t> </a:t>
            </a:r>
            <a:r>
              <a:rPr lang="en-US" sz="2800" dirty="0" err="1"/>
              <a:t>elementom</a:t>
            </a:r>
            <a:endParaRPr lang="en-US" dirty="0"/>
          </a:p>
          <a:p>
            <a:pPr marL="285750" indent="-285750">
              <a:buClr>
                <a:schemeClr val="bg1"/>
              </a:buClr>
              <a:buFont typeface="Epilogue" pitchFamily="2" charset="-18"/>
              <a:buChar char="→"/>
            </a:pPr>
            <a:endParaRPr lang="en-US" dirty="0"/>
          </a:p>
          <a:p>
            <a:pPr marL="285750" indent="-285750">
              <a:buClr>
                <a:schemeClr val="bg1"/>
              </a:buClr>
              <a:buFont typeface="Epilogue" pitchFamily="2" charset="-18"/>
              <a:buChar char="→"/>
            </a:pPr>
            <a:r>
              <a:rPr lang="en-US" dirty="0" err="1"/>
              <a:t>Čo</a:t>
            </a:r>
            <a:r>
              <a:rPr lang="en-US" dirty="0"/>
              <a:t> je </a:t>
            </a:r>
            <a:r>
              <a:rPr lang="en-US" dirty="0" err="1"/>
              <a:t>dôležité</a:t>
            </a:r>
            <a:endParaRPr lang="en-US" dirty="0"/>
          </a:p>
          <a:p>
            <a:pPr marL="742950" lvl="1" indent="-285750">
              <a:buClr>
                <a:schemeClr val="bg1"/>
              </a:buClr>
              <a:buFont typeface="Epilogue" pitchFamily="2" charset="-18"/>
              <a:buChar char="→"/>
            </a:pPr>
            <a:r>
              <a:rPr lang="en-US" sz="2800" dirty="0" err="1"/>
              <a:t>Napísať</a:t>
            </a:r>
            <a:r>
              <a:rPr lang="en-US" sz="2800" dirty="0"/>
              <a:t> </a:t>
            </a:r>
            <a:r>
              <a:rPr lang="en-US" sz="2800" dirty="0" err="1"/>
              <a:t>doslovo</a:t>
            </a:r>
            <a:r>
              <a:rPr lang="en-US" sz="2800" dirty="0"/>
              <a:t> </a:t>
            </a:r>
            <a:r>
              <a:rPr lang="en-US" sz="2800" dirty="0" err="1"/>
              <a:t>vlastný</a:t>
            </a:r>
            <a:r>
              <a:rPr lang="en-US" sz="2800" dirty="0"/>
              <a:t> argument </a:t>
            </a:r>
            <a:r>
              <a:rPr lang="en-US" sz="2800" dirty="0" err="1"/>
              <a:t>na</a:t>
            </a:r>
            <a:r>
              <a:rPr lang="en-US" sz="2800" dirty="0"/>
              <a:t> 200 </a:t>
            </a:r>
            <a:r>
              <a:rPr lang="en-US" sz="2800" dirty="0" err="1"/>
              <a:t>slov</a:t>
            </a:r>
            <a:r>
              <a:rPr lang="en-US" sz="2800" dirty="0"/>
              <a:t>, </a:t>
            </a:r>
            <a:r>
              <a:rPr lang="en-US" sz="2800" dirty="0" err="1"/>
              <a:t>povedať</a:t>
            </a:r>
            <a:r>
              <a:rPr lang="en-US" sz="2800" dirty="0"/>
              <a:t> </a:t>
            </a:r>
            <a:r>
              <a:rPr lang="en-US" sz="2800" dirty="0" err="1"/>
              <a:t>si</a:t>
            </a:r>
            <a:r>
              <a:rPr lang="en-US" sz="2800" dirty="0"/>
              <a:t> ho, </a:t>
            </a:r>
            <a:r>
              <a:rPr lang="en-US" sz="2800" dirty="0" err="1"/>
              <a:t>skrátiť</a:t>
            </a:r>
            <a:r>
              <a:rPr lang="en-US" sz="2800" dirty="0"/>
              <a:t> ten </a:t>
            </a:r>
            <a:r>
              <a:rPr lang="en-US" sz="2800" dirty="0" err="1"/>
              <a:t>istý</a:t>
            </a:r>
            <a:r>
              <a:rPr lang="en-US" sz="2800" dirty="0"/>
              <a:t> argument </a:t>
            </a:r>
            <a:r>
              <a:rPr lang="en-US" sz="2800" dirty="0" err="1"/>
              <a:t>na</a:t>
            </a:r>
            <a:r>
              <a:rPr lang="en-US" sz="2800" dirty="0"/>
              <a:t> 100 </a:t>
            </a:r>
            <a:r>
              <a:rPr lang="en-US" sz="2800" dirty="0" err="1"/>
              <a:t>slov</a:t>
            </a:r>
            <a:r>
              <a:rPr lang="en-US" sz="2800" dirty="0"/>
              <a:t> a </a:t>
            </a:r>
            <a:r>
              <a:rPr lang="en-US" sz="2800" dirty="0" err="1"/>
              <a:t>povedať</a:t>
            </a:r>
            <a:r>
              <a:rPr lang="en-US" sz="2800" dirty="0"/>
              <a:t> </a:t>
            </a:r>
            <a:r>
              <a:rPr lang="en-US" sz="2800" dirty="0" err="1"/>
              <a:t>si</a:t>
            </a:r>
            <a:r>
              <a:rPr lang="en-US" sz="2800" dirty="0"/>
              <a:t> ho (</a:t>
            </a:r>
            <a:r>
              <a:rPr lang="en-US" sz="2800" dirty="0" err="1"/>
              <a:t>samozrejme</a:t>
            </a:r>
            <a:r>
              <a:rPr lang="en-US" sz="2800" dirty="0"/>
              <a:t> </a:t>
            </a:r>
            <a:r>
              <a:rPr lang="en-US" sz="2800" dirty="0" err="1"/>
              <a:t>zachovať</a:t>
            </a:r>
            <a:r>
              <a:rPr lang="en-US" sz="2800" dirty="0"/>
              <a:t> </a:t>
            </a:r>
            <a:r>
              <a:rPr lang="en-US" sz="2800" dirty="0" err="1"/>
              <a:t>jeho</a:t>
            </a:r>
            <a:r>
              <a:rPr lang="en-US" sz="2800" dirty="0"/>
              <a:t> </a:t>
            </a:r>
            <a:r>
              <a:rPr lang="en-US" sz="2800" dirty="0" err="1"/>
              <a:t>podstatu</a:t>
            </a:r>
            <a:r>
              <a:rPr lang="en-US" sz="2800" dirty="0"/>
              <a:t>)</a:t>
            </a:r>
          </a:p>
          <a:p>
            <a:pPr marL="0" indent="0">
              <a:buNone/>
            </a:pPr>
            <a:endParaRPr lang="en-US" dirty="0"/>
          </a:p>
        </p:txBody>
      </p:sp>
      <p:sp>
        <p:nvSpPr>
          <p:cNvPr id="4" name="Nadpis 1">
            <a:extLst>
              <a:ext uri="{FF2B5EF4-FFF2-40B4-BE49-F238E27FC236}">
                <a16:creationId xmlns:a16="http://schemas.microsoft.com/office/drawing/2014/main" id="{6C469F11-3D46-9ABC-9B25-BED454B83BBA}"/>
              </a:ext>
            </a:extLst>
          </p:cNvPr>
          <p:cNvSpPr txBox="1">
            <a:spLocks/>
          </p:cNvSpPr>
          <p:nvPr/>
        </p:nvSpPr>
        <p:spPr>
          <a:xfrm>
            <a:off x="471649" y="1066619"/>
            <a:ext cx="11248702"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4000" dirty="0">
                <a:solidFill>
                  <a:schemeClr val="bg1"/>
                </a:solidFill>
              </a:rPr>
              <a:t>Cvičenia na prezentáciu, ktoré si môžete skúšať doma</a:t>
            </a:r>
          </a:p>
        </p:txBody>
      </p:sp>
    </p:spTree>
    <p:extLst>
      <p:ext uri="{BB962C8B-B14F-4D97-AF65-F5344CB8AC3E}">
        <p14:creationId xmlns:p14="http://schemas.microsoft.com/office/powerpoint/2010/main" val="29766159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Vyskúšame si to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3539430"/>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Pozrieme</a:t>
            </a:r>
            <a:r>
              <a:rPr lang="en-US" sz="2800" dirty="0"/>
              <a:t> </a:t>
            </a:r>
            <a:r>
              <a:rPr lang="en-US" sz="2800" dirty="0" err="1"/>
              <a:t>si</a:t>
            </a:r>
            <a:r>
              <a:rPr lang="en-US" sz="2800" dirty="0"/>
              <a:t> </a:t>
            </a:r>
            <a:r>
              <a:rPr lang="en-US" sz="2800" dirty="0" err="1"/>
              <a:t>reč</a:t>
            </a:r>
            <a:r>
              <a:rPr lang="en-US" sz="2800" dirty="0"/>
              <a:t> a </a:t>
            </a:r>
            <a:r>
              <a:rPr lang="en-US" sz="2800" dirty="0" err="1"/>
              <a:t>povieme</a:t>
            </a:r>
            <a:r>
              <a:rPr lang="en-US" sz="2800" dirty="0"/>
              <a:t> </a:t>
            </a:r>
            <a:r>
              <a:rPr lang="en-US" sz="2800" dirty="0" err="1"/>
              <a:t>si</a:t>
            </a:r>
            <a:r>
              <a:rPr lang="en-US" sz="2800" dirty="0"/>
              <a:t> </a:t>
            </a:r>
            <a:r>
              <a:rPr lang="en-US" sz="2800" dirty="0" err="1"/>
              <a:t>aká</a:t>
            </a:r>
            <a:r>
              <a:rPr lang="en-US" sz="2800" dirty="0"/>
              <a:t> tam bola </a:t>
            </a:r>
            <a:r>
              <a:rPr lang="en-US" sz="2800" dirty="0" err="1"/>
              <a:t>prezentácia</a:t>
            </a:r>
            <a:r>
              <a:rPr lang="en-US" sz="2800" dirty="0"/>
              <a:t> </a:t>
            </a:r>
          </a:p>
          <a:p>
            <a:pPr marL="285750"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r>
              <a:rPr lang="en-US" sz="2800" dirty="0">
                <a:hlinkClick r:id="rId3"/>
              </a:rPr>
              <a:t>https://www.youtube.com/watch?v=nyWHdSu8Zbw&amp;list=PLSP0xs-DZl_-858CmhdFVu7iO4Wf_qSl5&amp;index=3</a:t>
            </a:r>
            <a:endParaRPr lang="en-US" sz="2800" dirty="0"/>
          </a:p>
          <a:p>
            <a:pPr marL="285750" indent="-285750">
              <a:buClr>
                <a:schemeClr val="bg1"/>
              </a:buClr>
              <a:buFont typeface="Epilogue" pitchFamily="2" charset="-18"/>
              <a:buChar char="→"/>
            </a:pPr>
            <a:r>
              <a:rPr lang="en-US" sz="2800" dirty="0"/>
              <a:t>(</a:t>
            </a:r>
            <a:r>
              <a:rPr lang="en-US" sz="2800" dirty="0" err="1"/>
              <a:t>prvá</a:t>
            </a:r>
            <a:r>
              <a:rPr lang="en-US" sz="2800" dirty="0"/>
              <a:t> </a:t>
            </a:r>
            <a:r>
              <a:rPr lang="en-US" sz="2800" dirty="0" err="1"/>
              <a:t>reč</a:t>
            </a:r>
            <a:r>
              <a:rPr lang="en-US" sz="2800" dirty="0"/>
              <a:t> </a:t>
            </a:r>
            <a:r>
              <a:rPr lang="en-US" sz="2800" dirty="0" err="1"/>
              <a:t>alebo</a:t>
            </a:r>
            <a:r>
              <a:rPr lang="en-US" sz="2800" dirty="0"/>
              <a:t> </a:t>
            </a:r>
            <a:r>
              <a:rPr lang="en-US" sz="2800" dirty="0" err="1"/>
              <a:t>prvé</a:t>
            </a:r>
            <a:r>
              <a:rPr lang="en-US" sz="2800" dirty="0"/>
              <a:t> </a:t>
            </a:r>
            <a:r>
              <a:rPr lang="en-US" sz="2800" dirty="0" err="1"/>
              <a:t>dve</a:t>
            </a:r>
            <a:r>
              <a:rPr lang="en-US" sz="2800" dirty="0"/>
              <a:t> </a:t>
            </a:r>
            <a:r>
              <a:rPr lang="en-US" sz="2800" dirty="0" err="1"/>
              <a:t>reči</a:t>
            </a:r>
            <a:r>
              <a:rPr lang="en-US" sz="2800" dirty="0"/>
              <a:t> pre contrast)</a:t>
            </a:r>
          </a:p>
          <a:p>
            <a:pPr marL="285750" indent="-285750">
              <a:buClr>
                <a:schemeClr val="bg1"/>
              </a:buClr>
              <a:buFont typeface="Epilogue" pitchFamily="2" charset="-18"/>
              <a:buChar char="→"/>
            </a:pPr>
            <a:endParaRPr lang="en-US" sz="2800" dirty="0"/>
          </a:p>
          <a:p>
            <a:pPr algn="ctr">
              <a:buClr>
                <a:schemeClr val="bg1"/>
              </a:buClr>
            </a:pP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402876178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sk-SK" dirty="0">
                <a:solidFill>
                  <a:schemeClr val="bg2"/>
                </a:solidFill>
              </a:rPr>
              <a:t>Komparatívna analýza</a:t>
            </a:r>
            <a:br>
              <a:rPr lang="sk-SK" dirty="0">
                <a:solidFill>
                  <a:schemeClr val="bg2"/>
                </a:solidFill>
              </a:rPr>
            </a:b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9001" y="4784929"/>
            <a:ext cx="1453321" cy="625412"/>
          </a:xfrm>
          <a:prstGeom prst="rect">
            <a:avLst/>
          </a:prstGeom>
        </p:spPr>
      </p:pic>
    </p:spTree>
    <p:extLst>
      <p:ext uri="{BB962C8B-B14F-4D97-AF65-F5344CB8AC3E}">
        <p14:creationId xmlns:p14="http://schemas.microsoft.com/office/powerpoint/2010/main" val="204529091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Diskusia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2369880"/>
          </a:xfrm>
          <a:prstGeom prst="rect">
            <a:avLst/>
          </a:prstGeom>
          <a:noFill/>
        </p:spPr>
        <p:txBody>
          <a:bodyPr wrap="square" rtlCol="0">
            <a:spAutoFit/>
          </a:bodyPr>
          <a:lstStyle/>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Aký je rozdiel medzi analýzou a komparatívnou analýzou?</a:t>
            </a:r>
          </a:p>
          <a:p>
            <a:pPr marL="342900" marR="0" lvl="0" indent="-342900" algn="just" fontAlgn="base">
              <a:spcBef>
                <a:spcPts val="0"/>
              </a:spcBef>
              <a:spcAft>
                <a:spcPts val="0"/>
              </a:spcAft>
              <a:buSzPts val="1000"/>
              <a:buFont typeface="Symbol" pitchFamily="2" charset="2"/>
              <a:buChar char=""/>
              <a:tabLst>
                <a:tab pos="457200" algn="l"/>
              </a:tabLst>
            </a:pPr>
            <a:endParaRPr lang="sk-S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latin typeface="Calibri" panose="020F0502020204030204" pitchFamily="34" charset="0"/>
                <a:ea typeface="Calibri" panose="020F0502020204030204" pitchFamily="34" charset="0"/>
                <a:cs typeface="Calibri" panose="020F0502020204030204" pitchFamily="34" charset="0"/>
              </a:rPr>
              <a:t>Kedy (v ktorej reči) používať komparatívnu analýzu?</a:t>
            </a:r>
          </a:p>
          <a:p>
            <a:pPr marR="0" lvl="0" algn="just" fontAlgn="base">
              <a:spcBef>
                <a:spcPts val="0"/>
              </a:spcBef>
              <a:spcAft>
                <a:spcPts val="0"/>
              </a:spcAft>
              <a:buSzPts val="1000"/>
              <a:tabLst>
                <a:tab pos="457200" algn="l"/>
              </a:tabLst>
            </a:pPr>
            <a:endParaRPr lang="sk-SK"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Ako komparatívne analyzovať?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buClr>
                <a:schemeClr val="bg1"/>
              </a:buClr>
            </a:pPr>
            <a:r>
              <a:rPr lang="en-US" sz="2800" dirty="0"/>
              <a:t>	</a:t>
            </a:r>
          </a:p>
        </p:txBody>
      </p:sp>
    </p:spTree>
    <p:extLst>
      <p:ext uri="{BB962C8B-B14F-4D97-AF65-F5344CB8AC3E}">
        <p14:creationId xmlns:p14="http://schemas.microsoft.com/office/powerpoint/2010/main" val="12384943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Čo môžeme porovnávať?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2369880"/>
          </a:xfrm>
          <a:prstGeom prst="rect">
            <a:avLst/>
          </a:prstGeom>
          <a:noFill/>
        </p:spPr>
        <p:txBody>
          <a:bodyPr wrap="square" rtlCol="0">
            <a:spAutoFit/>
          </a:bodyPr>
          <a:lstStyle/>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Plán</a:t>
            </a: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latin typeface="Calibri" panose="020F0502020204030204" pitchFamily="34" charset="0"/>
                <a:ea typeface="Calibri" panose="020F0502020204030204" pitchFamily="34" charset="0"/>
                <a:cs typeface="Calibri" panose="020F0502020204030204" pitchFamily="34" charset="0"/>
              </a:rPr>
              <a:t>Argumenty</a:t>
            </a: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Dopady </a:t>
            </a: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latin typeface="Calibri" panose="020F0502020204030204" pitchFamily="34" charset="0"/>
                <a:ea typeface="Calibri" panose="020F0502020204030204" pitchFamily="34" charset="0"/>
                <a:cs typeface="Calibri" panose="020F0502020204030204" pitchFamily="34" charset="0"/>
              </a:rPr>
              <a:t>Aktérov</a:t>
            </a: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Hodnoty</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buClr>
                <a:schemeClr val="bg1"/>
              </a:buClr>
            </a:pPr>
            <a:r>
              <a:rPr lang="en-US" sz="2800" dirty="0"/>
              <a:t>	</a:t>
            </a:r>
          </a:p>
        </p:txBody>
      </p:sp>
    </p:spTree>
    <p:extLst>
      <p:ext uri="{BB962C8B-B14F-4D97-AF65-F5344CB8AC3E}">
        <p14:creationId xmlns:p14="http://schemas.microsoft.com/office/powerpoint/2010/main" val="4151591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Porovnávanie plánu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1" y="2305615"/>
            <a:ext cx="11015395" cy="2677656"/>
          </a:xfrm>
          <a:prstGeom prst="rect">
            <a:avLst/>
          </a:prstGeom>
          <a:noFill/>
        </p:spPr>
        <p:txBody>
          <a:bodyPr wrap="square" rtlCol="0">
            <a:spAutoFit/>
          </a:bodyPr>
          <a:lstStyle/>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ea typeface="Times New Roman" panose="02020603050405020304" pitchFamily="18" charset="0"/>
                <a:cs typeface="Calibri" panose="020F0502020204030204" pitchFamily="34" charset="0"/>
              </a:rPr>
              <a:t>S alternatívami (pozor aby ste náhodou neurobili protiplán)</a:t>
            </a:r>
          </a:p>
          <a:p>
            <a:pPr marL="800100" lvl="1" indent="-342900" algn="just" fontAlgn="base">
              <a:buSzPts val="1000"/>
              <a:buFont typeface="Symbol" pitchFamily="2" charset="2"/>
              <a:buChar char=""/>
              <a:tabLst>
                <a:tab pos="457200" algn="l"/>
              </a:tabLst>
            </a:pPr>
            <a:r>
              <a:rPr lang="sk-SK" sz="2400" dirty="0">
                <a:solidFill>
                  <a:srgbClr val="000000"/>
                </a:solidFill>
                <a:ea typeface="Calibri" panose="020F0502020204030204" pitchFamily="34" charset="0"/>
                <a:cs typeface="Calibri" panose="020F0502020204030204" pitchFamily="34" charset="0"/>
              </a:rPr>
              <a:t>Prečo (na základe akých charakteristík) sú iné alternatívy lepšie ako to, čo chce zaviesť téza?</a:t>
            </a:r>
            <a:endParaRPr lang="en-US" sz="2400" dirty="0">
              <a:solidFill>
                <a:srgbClr val="000000"/>
              </a:solidFill>
              <a:effectLst/>
              <a:ea typeface="Calibri" panose="020F0502020204030204" pitchFamily="34" charset="0"/>
              <a:cs typeface="Times New Roman" panose="02020603050405020304" pitchFamily="18" charset="0"/>
            </a:endParaRPr>
          </a:p>
          <a:p>
            <a:pPr marL="800100" lvl="1" indent="-342900" algn="just" fontAlgn="base">
              <a:buSzPts val="1000"/>
              <a:buFont typeface="Symbol" pitchFamily="2" charset="2"/>
              <a:buChar char=""/>
              <a:tabLst>
                <a:tab pos="457200" algn="l"/>
              </a:tabLst>
            </a:pPr>
            <a:endParaRPr lang="sk-SK" sz="2400" dirty="0">
              <a:solidFill>
                <a:srgbClr val="000000"/>
              </a:solidFill>
              <a:effectLst/>
              <a:ea typeface="Times New Roman" panose="02020603050405020304" pitchFamily="18" charset="0"/>
              <a:cs typeface="Calibri" panose="020F0502020204030204" pitchFamily="34" charset="0"/>
            </a:endParaRP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a typeface="Times New Roman" panose="02020603050405020304" pitchFamily="18" charset="0"/>
                <a:cs typeface="Calibri" panose="020F0502020204030204" pitchFamily="34" charset="0"/>
              </a:rPr>
              <a:t>S aktuálnou situáciou (status q)</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Ako sa zmení rozdelenie zdrojov (peniaze, pozornosť, sociálna kontrola,..) po zavedení a prečo je to lepšie/ horšie?</a:t>
            </a:r>
            <a:r>
              <a:rPr lang="en-US" sz="2400" dirty="0"/>
              <a:t>	</a:t>
            </a:r>
          </a:p>
        </p:txBody>
      </p:sp>
    </p:spTree>
    <p:extLst>
      <p:ext uri="{BB962C8B-B14F-4D97-AF65-F5344CB8AC3E}">
        <p14:creationId xmlns:p14="http://schemas.microsoft.com/office/powerpoint/2010/main" val="15524387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Porovnávanie argumentov</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1" y="2305615"/>
            <a:ext cx="11015395" cy="3416320"/>
          </a:xfrm>
          <a:prstGeom prst="rect">
            <a:avLst/>
          </a:prstGeom>
          <a:noFill/>
        </p:spPr>
        <p:txBody>
          <a:bodyPr wrap="square" rtlCol="0">
            <a:spAutoFit/>
          </a:bodyPr>
          <a:lstStyle/>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a typeface="Calibri" panose="020F0502020204030204" pitchFamily="34" charset="0"/>
                <a:cs typeface="Calibri" panose="020F0502020204030204" pitchFamily="34" charset="0"/>
              </a:rPr>
              <a:t>Analytická práca</a:t>
            </a:r>
          </a:p>
          <a:p>
            <a:pPr marL="800100" lvl="1" indent="-342900" algn="just" fontAlgn="base">
              <a:buSzPts val="1000"/>
              <a:buFont typeface="Symbol" pitchFamily="2" charset="2"/>
              <a:buChar char=""/>
              <a:tabLst>
                <a:tab pos="457200" algn="l"/>
              </a:tabLst>
            </a:pPr>
            <a:r>
              <a:rPr lang="sk-SK" sz="2400" dirty="0">
                <a:solidFill>
                  <a:srgbClr val="000000"/>
                </a:solidFill>
                <a:ea typeface="Calibri" panose="020F0502020204030204" pitchFamily="34" charset="0"/>
                <a:cs typeface="Calibri" panose="020F0502020204030204" pitchFamily="34" charset="0"/>
              </a:rPr>
              <a:t>Kto má lepšie analýzy a prečo (na základe čoho sú lepšie)?</a:t>
            </a: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ea typeface="Calibri" panose="020F0502020204030204" pitchFamily="34" charset="0"/>
                <a:cs typeface="Calibri" panose="020F0502020204030204" pitchFamily="34" charset="0"/>
              </a:rPr>
              <a:t>Konzistentnos</a:t>
            </a:r>
            <a:r>
              <a:rPr lang="sk-SK" sz="2400" dirty="0">
                <a:solidFill>
                  <a:srgbClr val="000000"/>
                </a:solidFill>
                <a:ea typeface="Calibri" panose="020F0502020204030204" pitchFamily="34" charset="0"/>
                <a:cs typeface="Calibri" panose="020F0502020204030204" pitchFamily="34" charset="0"/>
              </a:rPr>
              <a:t>ť</a:t>
            </a:r>
          </a:p>
          <a:p>
            <a:pPr marL="800100" lvl="1" indent="-342900" algn="just" fontAlgn="base">
              <a:buSzPts val="1000"/>
              <a:buFont typeface="Symbol" pitchFamily="2" charset="2"/>
              <a:buChar char=""/>
              <a:tabLst>
                <a:tab pos="457200" algn="l"/>
              </a:tabLst>
            </a:pPr>
            <a:r>
              <a:rPr lang="sk-SK" sz="2400" dirty="0">
                <a:solidFill>
                  <a:srgbClr val="000000"/>
                </a:solidFill>
                <a:ea typeface="Calibri" panose="020F0502020204030204" pitchFamily="34" charset="0"/>
                <a:cs typeface="Calibri" panose="020F0502020204030204" pitchFamily="34" charset="0"/>
              </a:rPr>
              <a:t>Kto lepšie </a:t>
            </a:r>
            <a:r>
              <a:rPr lang="sk-SK" sz="2400" dirty="0" err="1">
                <a:solidFill>
                  <a:srgbClr val="000000"/>
                </a:solidFill>
                <a:ea typeface="Calibri" panose="020F0502020204030204" pitchFamily="34" charset="0"/>
                <a:cs typeface="Calibri" panose="020F0502020204030204" pitchFamily="34" charset="0"/>
              </a:rPr>
              <a:t>naväzoval</a:t>
            </a:r>
            <a:r>
              <a:rPr lang="sk-SK" sz="2400" dirty="0">
                <a:solidFill>
                  <a:srgbClr val="000000"/>
                </a:solidFill>
                <a:ea typeface="Calibri" panose="020F0502020204030204" pitchFamily="34" charset="0"/>
                <a:cs typeface="Calibri" panose="020F0502020204030204" pitchFamily="34" charset="0"/>
              </a:rPr>
              <a:t> na svoje analýzy? Kto lepšie vykreslil celistvý obraz sveta?</a:t>
            </a: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ea typeface="Calibri" panose="020F0502020204030204" pitchFamily="34" charset="0"/>
                <a:cs typeface="Calibri" panose="020F0502020204030204" pitchFamily="34" charset="0"/>
              </a:rPr>
              <a:t>Dôkazová práca </a:t>
            </a:r>
          </a:p>
          <a:p>
            <a:pPr marL="800100" lvl="1" indent="-342900" algn="just" fontAlgn="base">
              <a:buSzPts val="1000"/>
              <a:buFont typeface="Symbol" pitchFamily="2" charset="2"/>
              <a:buChar char=""/>
              <a:tabLst>
                <a:tab pos="457200" algn="l"/>
              </a:tabLst>
            </a:pPr>
            <a:r>
              <a:rPr lang="sk-SK" sz="2400" dirty="0">
                <a:solidFill>
                  <a:srgbClr val="000000"/>
                </a:solidFill>
                <a:ea typeface="Calibri" panose="020F0502020204030204" pitchFamily="34" charset="0"/>
                <a:cs typeface="Calibri" panose="020F0502020204030204" pitchFamily="34" charset="0"/>
              </a:rPr>
              <a:t>Kto ako pracoval s dôkazmi? Kto mal lepšie dôkazy (plus na základe čoho hodnotíte argumenty ako lepšie)</a:t>
            </a:r>
            <a:endParaRPr lang="sk-SK" sz="2400" dirty="0">
              <a:solidFill>
                <a:srgbClr val="000000"/>
              </a:solidFill>
              <a:effectLst/>
              <a:ea typeface="Calibri" panose="020F0502020204030204" pitchFamily="34" charset="0"/>
              <a:cs typeface="Calibri" panose="020F0502020204030204" pitchFamily="34" charset="0"/>
            </a:endParaRPr>
          </a:p>
          <a:p>
            <a:pPr marL="342900" marR="0" lvl="0" indent="-342900" algn="just" fontAlgn="base">
              <a:spcBef>
                <a:spcPts val="0"/>
              </a:spcBef>
              <a:spcAft>
                <a:spcPts val="0"/>
              </a:spcAft>
              <a:buSzPts val="1000"/>
              <a:buFont typeface="Symbol" pitchFamily="2" charset="2"/>
              <a:buChar char=""/>
              <a:tabLst>
                <a:tab pos="457200" algn="l"/>
              </a:tabLst>
            </a:pPr>
            <a:r>
              <a:rPr lang="sk-SK" sz="2400" dirty="0" err="1">
                <a:solidFill>
                  <a:srgbClr val="000000"/>
                </a:solidFill>
                <a:ea typeface="Calibri" panose="020F0502020204030204" pitchFamily="34" charset="0"/>
                <a:cs typeface="Calibri" panose="020F0502020204030204" pitchFamily="34" charset="0"/>
              </a:rPr>
              <a:t>Strategickosť</a:t>
            </a:r>
            <a:endParaRPr lang="sk-SK" sz="2400" dirty="0">
              <a:solidFill>
                <a:srgbClr val="000000"/>
              </a:solidFill>
              <a:ea typeface="Calibri" panose="020F0502020204030204" pitchFamily="34" charset="0"/>
              <a:cs typeface="Calibri" panose="020F0502020204030204" pitchFamily="34" charset="0"/>
            </a:endParaRPr>
          </a:p>
          <a:p>
            <a:pPr marL="800100" lvl="1" indent="-342900" algn="just" fontAlgn="base">
              <a:buSzPts val="1000"/>
              <a:buFont typeface="Symbol" pitchFamily="2" charset="2"/>
              <a:buChar char=""/>
              <a:tabLst>
                <a:tab pos="457200" algn="l"/>
              </a:tabLst>
            </a:pPr>
            <a:r>
              <a:rPr lang="sk-SK" sz="2400" dirty="0">
                <a:solidFill>
                  <a:srgbClr val="000000"/>
                </a:solidFill>
                <a:effectLst/>
                <a:ea typeface="Calibri" panose="020F0502020204030204" pitchFamily="34" charset="0"/>
                <a:cs typeface="Calibri" panose="020F0502020204030204" pitchFamily="34" charset="0"/>
              </a:rPr>
              <a:t>Kto viac naplnil tézu a prečo? </a:t>
            </a:r>
            <a:endParaRPr lang="en-US" sz="24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81671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Porovnávanie dopadov</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1655968"/>
            <a:ext cx="11015395" cy="4893647"/>
          </a:xfrm>
          <a:prstGeom prst="rect">
            <a:avLst/>
          </a:prstGeom>
          <a:noFill/>
        </p:spPr>
        <p:txBody>
          <a:bodyPr wrap="square" rtlCol="0">
            <a:spAutoFit/>
          </a:bodyPr>
          <a:lstStyle/>
          <a:p>
            <a:pPr lvl="1" algn="just" fontAlgn="base">
              <a:buSzPts val="1000"/>
              <a:tabLst>
                <a:tab pos="457200" algn="l"/>
              </a:tabLst>
            </a:pPr>
            <a:endParaRPr lang="sk-SK" sz="2400" dirty="0">
              <a:solidFill>
                <a:srgbClr val="000000"/>
              </a:solidFill>
              <a:effectLst/>
              <a:ea typeface="Times New Roman" panose="02020603050405020304" pitchFamily="18" charset="0"/>
              <a:cs typeface="Calibri" panose="020F0502020204030204" pitchFamily="34" charset="0"/>
            </a:endParaRP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cs typeface="Calibri" panose="020F0502020204030204" pitchFamily="34" charset="0"/>
              </a:rPr>
              <a:t>Na základe:</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Zasiahnutej skupiny (dôležitejšia skupina, väčšia skupina)</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Časového rámca (kto kedy dosiahne dopady, dlhodobé/krátkodobé)</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Trvácnosti (dočasné dopady/dlhotrvajúce dopady)</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’‘Trendov“ v spoločnosti (sú dopady v súlade s prirodzeným vývojom? Príjme ich spoločnosť?)</a:t>
            </a:r>
          </a:p>
          <a:p>
            <a:pPr marL="800100" lvl="1" indent="-342900" algn="just" fontAlgn="base">
              <a:buSzPts val="1000"/>
              <a:buFont typeface="Symbol" pitchFamily="2" charset="2"/>
              <a:buChar char=""/>
              <a:tabLst>
                <a:tab pos="457200" algn="l"/>
              </a:tabLst>
            </a:pPr>
            <a:r>
              <a:rPr lang="sk-SK" sz="2400" dirty="0" err="1">
                <a:solidFill>
                  <a:srgbClr val="000000"/>
                </a:solidFill>
                <a:cs typeface="Calibri" panose="020F0502020204030204" pitchFamily="34" charset="0"/>
              </a:rPr>
              <a:t>Incentív</a:t>
            </a:r>
            <a:r>
              <a:rPr lang="sk-SK" sz="2400" dirty="0">
                <a:solidFill>
                  <a:srgbClr val="000000"/>
                </a:solidFill>
                <a:cs typeface="Calibri" panose="020F0502020204030204" pitchFamily="34" charset="0"/>
              </a:rPr>
              <a:t> spoločnosti (ako budú skupiny v spoločnosti reagovať? Reagujú argumenty na existujúce motivácie v spoločnosti? Vytvárajú dopady nové motivácie v spoločnosti?)</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Pravdepodobnosti (je skutočne možné aby tím dosiahol dopady, ktoré presadzuje? Je naozaj taká veľká pravdepodobnosť XX (jadrovej vojny, radikalizácie spoločnosti, nástupu krajne pravicových strán do vlády,...)?</a:t>
            </a:r>
            <a:endParaRPr lang="en-US" sz="2400" dirty="0"/>
          </a:p>
        </p:txBody>
      </p:sp>
    </p:spTree>
    <p:extLst>
      <p:ext uri="{BB962C8B-B14F-4D97-AF65-F5344CB8AC3E}">
        <p14:creationId xmlns:p14="http://schemas.microsoft.com/office/powerpoint/2010/main" val="154480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err="1">
                <a:solidFill>
                  <a:schemeClr val="bg1"/>
                </a:solidFill>
              </a:rPr>
              <a:t>Jednorodičia</a:t>
            </a:r>
            <a:r>
              <a:rPr lang="sk-SK" sz="4000" dirty="0">
                <a:solidFill>
                  <a:schemeClr val="bg1"/>
                </a:solidFill>
              </a:rPr>
              <a:t> a nezaopatrené deti</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4910" y="2064470"/>
            <a:ext cx="10065303" cy="3139321"/>
          </a:xfrm>
          <a:prstGeom prst="rect">
            <a:avLst/>
          </a:prstGeom>
          <a:noFill/>
        </p:spPr>
        <p:txBody>
          <a:bodyPr wrap="square" rtlCol="0">
            <a:spAutoFit/>
          </a:bodyPr>
          <a:lstStyle/>
          <a:p>
            <a:r>
              <a:rPr lang="sk-SK" dirty="0"/>
              <a:t>Eva Marková, ktorá vedie neziskovú organizáciu Jeden rodič, problémy </a:t>
            </a:r>
            <a:r>
              <a:rPr lang="sk-SK" dirty="0" err="1"/>
              <a:t>jednorodičov</a:t>
            </a:r>
            <a:r>
              <a:rPr lang="sk-SK" dirty="0"/>
              <a:t> dobre pozná. Sama je jednou z nich a z vlastnej skúsenosti vie potvrdiť, že tieto rodiny žijú zo dňa na deň. Ak majú uhradiť čokoľvek navyše, vzniká im veľký problém, ktorý ich dostáva do ešte väčšieho prepadu a chudoby.</a:t>
            </a:r>
          </a:p>
          <a:p>
            <a:endParaRPr lang="sk-SK" dirty="0"/>
          </a:p>
          <a:p>
            <a:r>
              <a:rPr lang="sk-SK" dirty="0"/>
              <a:t>Podľa údajov organizácie Jeden rodič môže byť osamelých rodičov u nás až 200-tisíc, teda výrazne viac, ako uvádzajú štatistiky. Útvar hodnoty za peniaze Ministerstva financií Slovenskej republiky konštatuje v správe z marca 2020, že podľa sčítania 2011 žila v takýchto rodinách viac než pätina nezaopatrených detí.</a:t>
            </a:r>
          </a:p>
          <a:p>
            <a:endParaRPr lang="sk-SK" dirty="0"/>
          </a:p>
          <a:p>
            <a:r>
              <a:rPr lang="sk-SK" dirty="0"/>
              <a:t>Počas koronakrízy do organizácie Jeden rodič volali mnohí rodičia. „Zažili sme, že nám plakali do telefónu, že nemajú dať čo jesť deťom ani sebe a tiež sa báli o strechu nad hlavou.“ Zúfalí rodičia im aj písali listy. „Bývajú v nájmoch. Ak bol majiteľ ústretový, odložil im splátky, no ak nie, mali problém.„</a:t>
            </a:r>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pic>
        <p:nvPicPr>
          <p:cNvPr id="8" name="Graphic 7" descr="Badge with solid fill">
            <a:extLst>
              <a:ext uri="{FF2B5EF4-FFF2-40B4-BE49-F238E27FC236}">
                <a16:creationId xmlns:a16="http://schemas.microsoft.com/office/drawing/2014/main" id="{2EAD4E58-8536-46EB-9886-33961E05C4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726" y="3449639"/>
            <a:ext cx="545184" cy="545184"/>
          </a:xfrm>
          <a:prstGeom prst="rect">
            <a:avLst/>
          </a:prstGeom>
        </p:spPr>
      </p:pic>
      <p:pic>
        <p:nvPicPr>
          <p:cNvPr id="9" name="Graphic 8" descr="Badge 3 with solid fill">
            <a:extLst>
              <a:ext uri="{FF2B5EF4-FFF2-40B4-BE49-F238E27FC236}">
                <a16:creationId xmlns:a16="http://schemas.microsoft.com/office/drawing/2014/main" id="{662A3DA3-3D5D-46A4-8E0A-DE1F68B22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1310" y="4471205"/>
            <a:ext cx="543600" cy="543600"/>
          </a:xfrm>
          <a:prstGeom prst="rect">
            <a:avLst/>
          </a:prstGeom>
        </p:spPr>
      </p:pic>
    </p:spTree>
    <p:extLst>
      <p:ext uri="{BB962C8B-B14F-4D97-AF65-F5344CB8AC3E}">
        <p14:creationId xmlns:p14="http://schemas.microsoft.com/office/powerpoint/2010/main" val="44750366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Porovnávanie aktérov</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1" y="2305615"/>
            <a:ext cx="11015395" cy="3416320"/>
          </a:xfrm>
          <a:prstGeom prst="rect">
            <a:avLst/>
          </a:prstGeom>
          <a:noFill/>
        </p:spPr>
        <p:txBody>
          <a:bodyPr wrap="square" rtlCol="0">
            <a:spAutoFit/>
          </a:bodyPr>
          <a:lstStyle/>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cs typeface="Calibri" panose="020F0502020204030204" pitchFamily="34" charset="0"/>
              </a:rPr>
              <a:t>Kvantitatívne</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Aká veľká je skupina, ktorej sa zmení život?</a:t>
            </a:r>
          </a:p>
          <a:p>
            <a:pPr marL="800100" lvl="1" indent="-342900" algn="just" fontAlgn="base">
              <a:buSzPts val="1000"/>
              <a:buFont typeface="Symbol" pitchFamily="2" charset="2"/>
              <a:buChar char=""/>
              <a:tabLst>
                <a:tab pos="457200" algn="l"/>
              </a:tabLst>
            </a:pPr>
            <a:endParaRPr lang="sk-SK" sz="2400" dirty="0">
              <a:solidFill>
                <a:srgbClr val="000000"/>
              </a:solidFill>
              <a:cs typeface="Calibri" panose="020F0502020204030204" pitchFamily="34" charset="0"/>
            </a:endParaRP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cs typeface="Calibri" panose="020F0502020204030204" pitchFamily="34" charset="0"/>
              </a:rPr>
              <a:t>Kvalitatívne </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Ako zásadná je zmena pre túto skupinu? Ako sa vie adaptovať? Akú moc (politickú, sociálnu, ekonomickú,..) má táto skupina v spoločnosti? Akú zodpovednosť má spoločnosť za túto skupinu? (za deti má štát väčšiu zodpovednosť ako za ľudí v produktívnom veku,...) a podobne</a:t>
            </a:r>
          </a:p>
          <a:p>
            <a:pPr lvl="1" algn="just" fontAlgn="base">
              <a:buSzPts val="1000"/>
              <a:tabLst>
                <a:tab pos="457200" algn="l"/>
              </a:tabLst>
            </a:pPr>
            <a:r>
              <a:rPr lang="en-US" sz="2400" dirty="0"/>
              <a:t>	</a:t>
            </a:r>
          </a:p>
        </p:txBody>
      </p:sp>
    </p:spTree>
    <p:extLst>
      <p:ext uri="{BB962C8B-B14F-4D97-AF65-F5344CB8AC3E}">
        <p14:creationId xmlns:p14="http://schemas.microsoft.com/office/powerpoint/2010/main" val="31797684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Porovnávanie hodnôt</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1" y="2305615"/>
            <a:ext cx="11015395" cy="3416320"/>
          </a:xfrm>
          <a:prstGeom prst="rect">
            <a:avLst/>
          </a:prstGeom>
          <a:noFill/>
        </p:spPr>
        <p:txBody>
          <a:bodyPr wrap="square" rtlCol="0">
            <a:spAutoFit/>
          </a:bodyPr>
          <a:lstStyle/>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cs typeface="Calibri" panose="020F0502020204030204" pitchFamily="34" charset="0"/>
              </a:rPr>
              <a:t>Akú hodnotu si tímy vybrali? Ako dôležité sú tie hodnoty vzhľadom jedna k druhej?</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Bezpečnosť môže byť vyššie ako seba aktualizácia lebo bez možnosti voliť prežijem ale ak je môj život v ohrození tak len ťažko budem môcť normálne fungovať)</a:t>
            </a:r>
          </a:p>
          <a:p>
            <a:pPr marL="800100" lvl="1" indent="-342900" algn="just" fontAlgn="base">
              <a:buSzPts val="1000"/>
              <a:buFont typeface="Symbol" pitchFamily="2" charset="2"/>
              <a:buChar char=""/>
              <a:tabLst>
                <a:tab pos="457200" algn="l"/>
              </a:tabLst>
            </a:pPr>
            <a:endParaRPr lang="sk-SK" sz="2400" dirty="0">
              <a:solidFill>
                <a:srgbClr val="000000"/>
              </a:solidFill>
              <a:cs typeface="Calibri" panose="020F0502020204030204" pitchFamily="34" charset="0"/>
            </a:endParaRP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cs typeface="Calibri" panose="020F0502020204030204" pitchFamily="34" charset="0"/>
              </a:rPr>
              <a:t>Ako chcú tímy merať dosiahnutie tejto hodnoty? </a:t>
            </a:r>
          </a:p>
          <a:p>
            <a:pPr marL="800100" lvl="1" indent="-342900" algn="just" fontAlgn="base">
              <a:buSzPts val="1000"/>
              <a:buFont typeface="Symbol" pitchFamily="2" charset="2"/>
              <a:buChar char=""/>
              <a:tabLst>
                <a:tab pos="457200" algn="l"/>
              </a:tabLst>
            </a:pPr>
            <a:r>
              <a:rPr lang="sk-SK" sz="2400" dirty="0">
                <a:solidFill>
                  <a:srgbClr val="000000"/>
                </a:solidFill>
                <a:cs typeface="Calibri" panose="020F0502020204030204" pitchFamily="34" charset="0"/>
              </a:rPr>
              <a:t>Hovoria len, že to „šťastie“ nastane alebo povedali aj kde sa dá väčšie šťastie odpozorovať? </a:t>
            </a:r>
          </a:p>
          <a:p>
            <a:pPr lvl="1" algn="just" fontAlgn="base">
              <a:buSzPts val="1000"/>
              <a:tabLst>
                <a:tab pos="457200" algn="l"/>
              </a:tabLst>
            </a:pPr>
            <a:r>
              <a:rPr lang="en-US" sz="2400" dirty="0"/>
              <a:t>	</a:t>
            </a:r>
          </a:p>
        </p:txBody>
      </p:sp>
    </p:spTree>
    <p:extLst>
      <p:ext uri="{BB962C8B-B14F-4D97-AF65-F5344CB8AC3E}">
        <p14:creationId xmlns:p14="http://schemas.microsoft.com/office/powerpoint/2010/main" val="6982103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Otázky ktoré môžu pomôcť s komparatívnou analýzou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3580467"/>
          </a:xfrm>
          <a:prstGeom prst="rect">
            <a:avLst/>
          </a:prstGeom>
          <a:noFill/>
        </p:spPr>
        <p:txBody>
          <a:bodyPr wrap="square" rtlCol="0">
            <a:spAutoFit/>
          </a:bodyPr>
          <a:lstStyle/>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Prečo je argument/aktér o ktorom hovorím </a:t>
            </a:r>
            <a:r>
              <a:rPr lang="sk-SK"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dôležitejší</a:t>
            </a:r>
            <a:r>
              <a:rPr lang="sk-S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ako akýkoľvek argument/aktér prezentovaný mojim súperom/kou? </a:t>
            </a:r>
          </a:p>
          <a:p>
            <a:pPr marL="342900" marR="0" lvl="0" indent="-342900" algn="just" fontAlgn="base">
              <a:spcBef>
                <a:spcPts val="0"/>
              </a:spcBef>
              <a:spcAft>
                <a:spcPts val="0"/>
              </a:spcAft>
              <a:buSzPts val="1000"/>
              <a:buFont typeface="Symbol" pitchFamily="2" charset="2"/>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fontAlgn="base">
              <a:spcBef>
                <a:spcPts val="0"/>
              </a:spcBef>
              <a:spcAft>
                <a:spcPts val="0"/>
              </a:spcAft>
              <a:buSzPts val="1000"/>
              <a:buFont typeface="Symbol" pitchFamily="2" charset="2"/>
              <a:buChar char=""/>
              <a:tabLst>
                <a:tab pos="457200" algn="l"/>
              </a:tabLst>
            </a:pPr>
            <a:r>
              <a:rPr lang="sk-S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Prečo benefity môjho plánu/argumentu </a:t>
            </a:r>
            <a:r>
              <a:rPr lang="sk-SK"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prevažujú</a:t>
            </a:r>
            <a:r>
              <a:rPr lang="sk-S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akékoľvek ujmy prezentované mojim oponentom/kou?</a:t>
            </a:r>
          </a:p>
          <a:p>
            <a:pPr marL="342900" marR="0" lvl="0" indent="-342900" algn="just" fontAlgn="base">
              <a:spcBef>
                <a:spcPts val="0"/>
              </a:spcBef>
              <a:spcAft>
                <a:spcPts val="0"/>
              </a:spcAft>
              <a:buSzPts val="1000"/>
              <a:buFont typeface="Symbol" pitchFamily="2" charset="2"/>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fontAlgn="base">
              <a:spcBef>
                <a:spcPts val="0"/>
              </a:spcBef>
              <a:spcAft>
                <a:spcPts val="800"/>
              </a:spcAft>
              <a:buSzPts val="1000"/>
              <a:buFont typeface="Symbol" pitchFamily="2" charset="2"/>
              <a:buChar char=""/>
              <a:tabLst>
                <a:tab pos="457200" algn="l"/>
              </a:tabLst>
            </a:pPr>
            <a:r>
              <a:rPr lang="sk-S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Prečo moje refuty </a:t>
            </a:r>
            <a:r>
              <a:rPr lang="sk-SK"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prevažujú</a:t>
            </a:r>
            <a:r>
              <a:rPr lang="sk-S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akékoľvek vecné argumenty/benefity môjho súpera/ky? </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buClr>
                <a:schemeClr val="bg1"/>
              </a:buClr>
            </a:pPr>
            <a:r>
              <a:rPr lang="en-US" sz="2800" dirty="0"/>
              <a:t>	</a:t>
            </a:r>
          </a:p>
        </p:txBody>
      </p:sp>
    </p:spTree>
    <p:extLst>
      <p:ext uri="{BB962C8B-B14F-4D97-AF65-F5344CB8AC3E}">
        <p14:creationId xmlns:p14="http://schemas.microsoft.com/office/powerpoint/2010/main" val="129991974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Pozor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1246088"/>
            <a:ext cx="8760568" cy="4708981"/>
          </a:xfrm>
          <a:prstGeom prst="rect">
            <a:avLst/>
          </a:prstGeom>
          <a:noFill/>
        </p:spPr>
        <p:txBody>
          <a:bodyPr wrap="square" rtlCol="0">
            <a:spAutoFit/>
          </a:bodyPr>
          <a:lstStyle/>
          <a:p>
            <a:pPr algn="ctr">
              <a:buClr>
                <a:schemeClr val="bg1"/>
              </a:buClr>
            </a:pPr>
            <a:r>
              <a:rPr lang="en-US" sz="4000" dirty="0"/>
              <a:t>	</a:t>
            </a:r>
          </a:p>
          <a:p>
            <a:pPr marL="0" marR="0" algn="just">
              <a:spcBef>
                <a:spcPts val="0"/>
              </a:spcBef>
              <a:spcAft>
                <a:spcPts val="0"/>
              </a:spcAft>
            </a:pPr>
            <a:endParaRPr lang="sk-SK"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algn="just">
              <a:spcBef>
                <a:spcPts val="0"/>
              </a:spcBef>
              <a:spcAft>
                <a:spcPts val="0"/>
              </a:spcAft>
            </a:pPr>
            <a:r>
              <a:rPr lang="sk-SK"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Z</a:t>
            </a:r>
            <a:r>
              <a:rPr lang="sk-SK"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ameriavanie sa výlučne na budovanie vlastnej línie a dokazovanie vlastných výhod bez vysvetlenia prečo sú </a:t>
            </a:r>
            <a:r>
              <a:rPr lang="sk-SK"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vlastné </a:t>
            </a:r>
            <a:r>
              <a:rPr lang="sk-SK"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výhody </a:t>
            </a:r>
            <a:r>
              <a:rPr lang="sk-SK"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dôležitejšie </a:t>
            </a:r>
            <a:r>
              <a:rPr lang="sk-SK"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alebo </a:t>
            </a:r>
            <a:r>
              <a:rPr lang="sk-SK"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účinnejšie</a:t>
            </a:r>
            <a:r>
              <a:rPr lang="sk-SK"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ako výhody oponentov/tiek.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sk-SK"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sk-SK"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vedie k scenárom, v ktorých oba tímy preukázali určité škody a určité výhody, pričom žiadne z nich nie sú proti sebe porovnávané, čo robí debaty veľmi zložitými na posúdenie a zvyšuje riziko, že rozhodca/kyňa môže zasiahnuť do debaty svojimi vlastnými predstavami o tom, ktoré argumenty sú dôležitejšie!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buClr>
                <a:schemeClr val="bg1"/>
              </a:buClr>
            </a:pPr>
            <a:endParaRPr lang="en-US" sz="4000" dirty="0"/>
          </a:p>
          <a:p>
            <a:pPr marL="285750" indent="-285750">
              <a:buClr>
                <a:schemeClr val="bg1"/>
              </a:buClr>
              <a:buFont typeface="Epilogue" pitchFamily="2" charset="-18"/>
              <a:buChar char="→"/>
            </a:pPr>
            <a:endParaRPr lang="en-US" sz="4000" dirty="0"/>
          </a:p>
        </p:txBody>
      </p:sp>
    </p:spTree>
    <p:extLst>
      <p:ext uri="{BB962C8B-B14F-4D97-AF65-F5344CB8AC3E}">
        <p14:creationId xmlns:p14="http://schemas.microsoft.com/office/powerpoint/2010/main" val="208524523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Pozor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1246088"/>
            <a:ext cx="8760568" cy="4462760"/>
          </a:xfrm>
          <a:prstGeom prst="rect">
            <a:avLst/>
          </a:prstGeom>
          <a:noFill/>
        </p:spPr>
        <p:txBody>
          <a:bodyPr wrap="square" rtlCol="0">
            <a:spAutoFit/>
          </a:bodyPr>
          <a:lstStyle/>
          <a:p>
            <a:pPr algn="ctr">
              <a:buClr>
                <a:schemeClr val="bg1"/>
              </a:buClr>
            </a:pPr>
            <a:r>
              <a:rPr lang="en-US" sz="4000" dirty="0"/>
              <a:t>	</a:t>
            </a:r>
          </a:p>
          <a:p>
            <a:pPr marL="0" marR="0" algn="just">
              <a:spcBef>
                <a:spcPts val="0"/>
              </a:spcBef>
              <a:spcAft>
                <a:spcPts val="0"/>
              </a:spcAft>
            </a:pPr>
            <a:endParaRPr lang="sk-SK"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buClr>
                <a:schemeClr val="bg1"/>
              </a:buClr>
            </a:pPr>
            <a:endParaRPr lang="en-US" sz="4000" dirty="0"/>
          </a:p>
          <a:p>
            <a:pPr marL="285750" indent="-285750">
              <a:buClr>
                <a:schemeClr val="bg1"/>
              </a:buClr>
              <a:buFont typeface="Epilogue" pitchFamily="2" charset="-18"/>
              <a:buChar char="→"/>
            </a:pPr>
            <a:r>
              <a:rPr lang="sk-SK" sz="2400" dirty="0">
                <a:solidFill>
                  <a:srgbClr val="000000"/>
                </a:solidFill>
                <a:effectLst/>
                <a:latin typeface="Calibri" panose="020F0502020204030204" pitchFamily="34" charset="0"/>
                <a:ea typeface="Times New Roman" panose="02020603050405020304" pitchFamily="18" charset="0"/>
              </a:rPr>
              <a:t>Kruhová logika: X je dôležité, pretože X</a:t>
            </a:r>
          </a:p>
          <a:p>
            <a:pPr marL="742950" lvl="1" indent="-285750">
              <a:buClr>
                <a:schemeClr val="bg1"/>
              </a:buClr>
              <a:buFont typeface="Epilogue" pitchFamily="2" charset="-18"/>
              <a:buChar char="→"/>
            </a:pPr>
            <a:r>
              <a:rPr lang="sk-SK" sz="2400" dirty="0">
                <a:solidFill>
                  <a:srgbClr val="000000"/>
                </a:solidFill>
                <a:latin typeface="Calibri" panose="020F0502020204030204" pitchFamily="34" charset="0"/>
              </a:rPr>
              <a:t>Lepšie X je dôležitejšie ako Y lebo Z </a:t>
            </a:r>
          </a:p>
          <a:p>
            <a:pPr marL="742950" lvl="1" indent="-285750">
              <a:buClr>
                <a:schemeClr val="bg1"/>
              </a:buClr>
              <a:buFont typeface="Epilogue" pitchFamily="2" charset="-18"/>
              <a:buChar char="→"/>
            </a:pPr>
            <a:endParaRPr lang="sk-SK" sz="2400" dirty="0">
              <a:solidFill>
                <a:srgbClr val="000000"/>
              </a:solidFill>
              <a:latin typeface="Calibri" panose="020F0502020204030204" pitchFamily="34" charset="0"/>
            </a:endParaRPr>
          </a:p>
          <a:p>
            <a:pPr marL="742950" lvl="1" indent="-285750">
              <a:buClr>
                <a:schemeClr val="bg1"/>
              </a:buClr>
              <a:buFont typeface="Epilogue" pitchFamily="2" charset="-18"/>
              <a:buChar char="→"/>
            </a:pPr>
            <a:r>
              <a:rPr lang="sk-SK" sz="2400" dirty="0">
                <a:solidFill>
                  <a:srgbClr val="000000"/>
                </a:solidFill>
                <a:latin typeface="Calibri" panose="020F0502020204030204" pitchFamily="34" charset="0"/>
              </a:rPr>
              <a:t>(Z môže byť dôležitá charakteristika X, Z môže byť kritérium na posúdenie X proti Y, Z môže byť niečo čo váš tím urobil lepšie (analytickú/dôkazovú prácu,...) a podobne )</a:t>
            </a:r>
            <a:endParaRPr lang="en-US" sz="2400" dirty="0"/>
          </a:p>
          <a:p>
            <a:pPr marL="285750" indent="-285750">
              <a:buClr>
                <a:schemeClr val="bg1"/>
              </a:buClr>
              <a:buFont typeface="Epilogue" pitchFamily="2" charset="-18"/>
              <a:buChar char="→"/>
            </a:pPr>
            <a:endParaRPr lang="en-US" sz="4000" dirty="0"/>
          </a:p>
        </p:txBody>
      </p:sp>
    </p:spTree>
    <p:extLst>
      <p:ext uri="{BB962C8B-B14F-4D97-AF65-F5344CB8AC3E}">
        <p14:creationId xmlns:p14="http://schemas.microsoft.com/office/powerpoint/2010/main" val="383291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Úloha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000" dirty="0">
                <a:latin typeface="+mn-lt"/>
              </a:rPr>
              <a:t>Vymyslite argument pre a proti tézam:</a:t>
            </a: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t>Rodičia by mali deťom dávať vreckové.</a:t>
            </a:r>
            <a:endParaRPr lang="sk-SK" sz="2400" dirty="0">
              <a:solidFill>
                <a:schemeClr val="bg1"/>
              </a:solidFill>
            </a:endParaRPr>
          </a:p>
        </p:txBody>
      </p:sp>
      <p:sp>
        <p:nvSpPr>
          <p:cNvPr id="9" name="Nadpis 1">
            <a:extLst>
              <a:ext uri="{FF2B5EF4-FFF2-40B4-BE49-F238E27FC236}">
                <a16:creationId xmlns:a16="http://schemas.microsoft.com/office/drawing/2014/main" id="{25241E3D-1CE9-4025-AB6B-C25BF8F40AA7}"/>
              </a:ext>
            </a:extLst>
          </p:cNvPr>
          <p:cNvSpPr txBox="1">
            <a:spLocks/>
          </p:cNvSpPr>
          <p:nvPr/>
        </p:nvSpPr>
        <p:spPr>
          <a:xfrm>
            <a:off x="2706446" y="3981107"/>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sz="2400" dirty="0"/>
              <a:t>Firmy by mali zaviesť štvordňový pracovný týždeň.</a:t>
            </a:r>
            <a:endParaRPr lang="sk-SK" sz="2400" dirty="0">
              <a:solidFill>
                <a:schemeClr val="bg1"/>
              </a:solidFill>
            </a:endParaRPr>
          </a:p>
        </p:txBody>
      </p:sp>
      <p:pic>
        <p:nvPicPr>
          <p:cNvPr id="10" name="Graphic 9" descr="Badge 1 with solid fill">
            <a:extLst>
              <a:ext uri="{FF2B5EF4-FFF2-40B4-BE49-F238E27FC236}">
                <a16:creationId xmlns:a16="http://schemas.microsoft.com/office/drawing/2014/main" id="{7D763753-967D-4D66-B96F-A056C3119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5977" y="3106851"/>
            <a:ext cx="543600" cy="543600"/>
          </a:xfrm>
          <a:prstGeom prst="rect">
            <a:avLst/>
          </a:prstGeom>
        </p:spPr>
      </p:pic>
      <p:pic>
        <p:nvPicPr>
          <p:cNvPr id="12" name="Graphic 11" descr="Badge with solid fill">
            <a:extLst>
              <a:ext uri="{FF2B5EF4-FFF2-40B4-BE49-F238E27FC236}">
                <a16:creationId xmlns:a16="http://schemas.microsoft.com/office/drawing/2014/main" id="{EAFDD60B-AF61-4616-9EA5-279F5955A6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4393" y="4088018"/>
            <a:ext cx="545184" cy="545184"/>
          </a:xfrm>
          <a:prstGeom prst="rect">
            <a:avLst/>
          </a:prstGeom>
        </p:spPr>
      </p:pic>
    </p:spTree>
    <p:extLst>
      <p:ext uri="{BB962C8B-B14F-4D97-AF65-F5344CB8AC3E}">
        <p14:creationId xmlns:p14="http://schemas.microsoft.com/office/powerpoint/2010/main" val="3882942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err="1">
                <a:solidFill>
                  <a:schemeClr val="bg1"/>
                </a:solidFill>
              </a:rPr>
              <a:t>Jednorodičia</a:t>
            </a:r>
            <a:r>
              <a:rPr lang="sk-SK" sz="4000" dirty="0">
                <a:solidFill>
                  <a:schemeClr val="bg1"/>
                </a:solidFill>
              </a:rPr>
              <a:t> a nezaopatrené deti</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4910" y="2064470"/>
            <a:ext cx="10065303" cy="3139321"/>
          </a:xfrm>
          <a:prstGeom prst="rect">
            <a:avLst/>
          </a:prstGeom>
          <a:noFill/>
        </p:spPr>
        <p:txBody>
          <a:bodyPr wrap="square" rtlCol="0">
            <a:spAutoFit/>
          </a:bodyPr>
          <a:lstStyle/>
          <a:p>
            <a:r>
              <a:rPr lang="sk-SK" b="1" dirty="0"/>
              <a:t>Eva Marková</a:t>
            </a:r>
            <a:r>
              <a:rPr lang="sk-SK" dirty="0"/>
              <a:t>, ktorá </a:t>
            </a:r>
            <a:r>
              <a:rPr lang="sk-SK" b="1" dirty="0">
                <a:solidFill>
                  <a:schemeClr val="bg1"/>
                </a:solidFill>
              </a:rPr>
              <a:t>vedie neziskovú organizáciu Jeden</a:t>
            </a:r>
            <a:r>
              <a:rPr lang="sk-SK" b="1" i="1" dirty="0">
                <a:solidFill>
                  <a:schemeClr val="bg1"/>
                </a:solidFill>
              </a:rPr>
              <a:t> </a:t>
            </a:r>
            <a:r>
              <a:rPr lang="sk-SK" b="1" dirty="0">
                <a:solidFill>
                  <a:schemeClr val="bg1"/>
                </a:solidFill>
              </a:rPr>
              <a:t>rodič</a:t>
            </a:r>
            <a:r>
              <a:rPr lang="sk-SK" dirty="0"/>
              <a:t>, problémy </a:t>
            </a:r>
            <a:r>
              <a:rPr lang="sk-SK" dirty="0" err="1"/>
              <a:t>jednorodičov</a:t>
            </a:r>
            <a:r>
              <a:rPr lang="sk-SK" dirty="0"/>
              <a:t> dobre pozná. </a:t>
            </a:r>
            <a:r>
              <a:rPr lang="sk-SK" b="1" dirty="0">
                <a:solidFill>
                  <a:srgbClr val="E81525"/>
                </a:solidFill>
              </a:rPr>
              <a:t>Sama je jednou</a:t>
            </a:r>
            <a:r>
              <a:rPr lang="sk-SK" dirty="0"/>
              <a:t> z nich a z vlastnej skúsenosti vie potvrdiť, že tieto rodiny žijú zo dňa na deň. Ak majú uhradiť čokoľvek navyše, vzniká im veľký problém, ktorý ich dostáva do ešte väčšieho prepadu a chudoby.</a:t>
            </a:r>
          </a:p>
          <a:p>
            <a:endParaRPr lang="sk-SK" dirty="0"/>
          </a:p>
          <a:p>
            <a:r>
              <a:rPr lang="sk-SK" dirty="0"/>
              <a:t>Podľa údajov organizácie Jeden rodič môže byť osamelých rodičov u nás až 200-tisíc, teda výrazne viac, ako uvádzajú </a:t>
            </a:r>
            <a:r>
              <a:rPr lang="sk-SK" b="1" dirty="0"/>
              <a:t>štatistiky</a:t>
            </a:r>
            <a:r>
              <a:rPr lang="sk-SK" dirty="0"/>
              <a:t>. Útvar hodnoty za peniaze Ministerstva financií Slovenskej republiky konštatuje v správe z marca 2020, že podľa </a:t>
            </a:r>
            <a:r>
              <a:rPr lang="sk-SK" b="1" dirty="0"/>
              <a:t>sčítania</a:t>
            </a:r>
            <a:r>
              <a:rPr lang="sk-SK" dirty="0"/>
              <a:t> </a:t>
            </a:r>
            <a:r>
              <a:rPr lang="sk-SK" b="1" dirty="0">
                <a:solidFill>
                  <a:schemeClr val="accent5"/>
                </a:solidFill>
              </a:rPr>
              <a:t>2011</a:t>
            </a:r>
            <a:r>
              <a:rPr lang="sk-SK" dirty="0"/>
              <a:t> žila v takýchto rodinách viac než pätina nezaopatrených detí.</a:t>
            </a:r>
          </a:p>
          <a:p>
            <a:endParaRPr lang="sk-SK" dirty="0"/>
          </a:p>
          <a:p>
            <a:r>
              <a:rPr lang="sk-SK" b="1" dirty="0">
                <a:solidFill>
                  <a:schemeClr val="accent5"/>
                </a:solidFill>
              </a:rPr>
              <a:t>Počas koronakrízy </a:t>
            </a:r>
            <a:r>
              <a:rPr lang="sk-SK" dirty="0"/>
              <a:t>do organizácie Jeden rodič volali </a:t>
            </a:r>
            <a:r>
              <a:rPr lang="sk-SK" b="1" dirty="0"/>
              <a:t>mnohí rodičia</a:t>
            </a:r>
            <a:r>
              <a:rPr lang="sk-SK" dirty="0"/>
              <a:t>. „Zažili sme, že nám plakali do telefónu, že nemajú dať čo jesť deťom ani sebe a tiež sa báli o strechu nad hlavou.“ Zúfalí rodičia im aj písali listy. „Bývajú v nájmoch. Ak bol majiteľ ústretový, odložil im splátky, no ak nie, mali problém.„</a:t>
            </a:r>
          </a:p>
        </p:txBody>
      </p:sp>
      <p:pic>
        <p:nvPicPr>
          <p:cNvPr id="7" name="Graphic 6" descr="Badge 1 with solid fill">
            <a:extLst>
              <a:ext uri="{FF2B5EF4-FFF2-40B4-BE49-F238E27FC236}">
                <a16:creationId xmlns:a16="http://schemas.microsoft.com/office/drawing/2014/main" id="{3E110E74-4781-4BB6-8695-B5AC6D01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310" y="2064470"/>
            <a:ext cx="543600" cy="543600"/>
          </a:xfrm>
          <a:prstGeom prst="rect">
            <a:avLst/>
          </a:prstGeom>
        </p:spPr>
      </p:pic>
      <p:pic>
        <p:nvPicPr>
          <p:cNvPr id="8" name="Graphic 7" descr="Badge with solid fill">
            <a:extLst>
              <a:ext uri="{FF2B5EF4-FFF2-40B4-BE49-F238E27FC236}">
                <a16:creationId xmlns:a16="http://schemas.microsoft.com/office/drawing/2014/main" id="{2EAD4E58-8536-46EB-9886-33961E05C4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726" y="3449639"/>
            <a:ext cx="545184" cy="545184"/>
          </a:xfrm>
          <a:prstGeom prst="rect">
            <a:avLst/>
          </a:prstGeom>
        </p:spPr>
      </p:pic>
      <p:pic>
        <p:nvPicPr>
          <p:cNvPr id="9" name="Graphic 8" descr="Badge 3 with solid fill">
            <a:extLst>
              <a:ext uri="{FF2B5EF4-FFF2-40B4-BE49-F238E27FC236}">
                <a16:creationId xmlns:a16="http://schemas.microsoft.com/office/drawing/2014/main" id="{662A3DA3-3D5D-46A4-8E0A-DE1F68B22B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9726" y="4836392"/>
            <a:ext cx="543600" cy="543600"/>
          </a:xfrm>
          <a:prstGeom prst="rect">
            <a:avLst/>
          </a:prstGeom>
        </p:spPr>
      </p:pic>
    </p:spTree>
    <p:extLst>
      <p:ext uri="{BB962C8B-B14F-4D97-AF65-F5344CB8AC3E}">
        <p14:creationId xmlns:p14="http://schemas.microsoft.com/office/powerpoint/2010/main" val="54553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Potrebnosť očkovania detí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33326" y="2264409"/>
            <a:ext cx="10066888" cy="4339650"/>
          </a:xfrm>
          <a:prstGeom prst="rect">
            <a:avLst/>
          </a:prstGeom>
          <a:noFill/>
        </p:spPr>
        <p:txBody>
          <a:bodyPr wrap="square" rtlCol="0">
            <a:spAutoFit/>
          </a:bodyPr>
          <a:lstStyle/>
          <a:p>
            <a:r>
              <a:rPr lang="sk-SK" sz="2000" dirty="0"/>
              <a:t>Pediater Peter </a:t>
            </a:r>
            <a:r>
              <a:rPr lang="sk-SK" sz="2000" dirty="0" err="1"/>
              <a:t>Visolajský</a:t>
            </a:r>
            <a:r>
              <a:rPr lang="sk-SK" sz="2000" dirty="0"/>
              <a:t> upozorňuje, že je očkovanie dôležité, s tým, že včasné očkovanie môže dieťaťu pomôcť pred ťažkými následkami.</a:t>
            </a:r>
          </a:p>
          <a:p>
            <a:pPr algn="r"/>
            <a:r>
              <a:rPr lang="sk-SK" sz="2000" i="1" dirty="0">
                <a:solidFill>
                  <a:schemeClr val="bg1"/>
                </a:solidFill>
              </a:rPr>
              <a:t>(Denník N)</a:t>
            </a:r>
          </a:p>
          <a:p>
            <a:endParaRPr lang="sk-SK" sz="2000" dirty="0"/>
          </a:p>
          <a:p>
            <a:r>
              <a:rPr lang="sk-SK" sz="2000" dirty="0"/>
              <a:t>Odborníci tvrdia, že očkovanie je dôležitou súčasťou prevencie a jeho pozitíva prevyšujú nad negatívami.</a:t>
            </a:r>
          </a:p>
          <a:p>
            <a:pPr algn="r"/>
            <a:r>
              <a:rPr lang="sk-SK" sz="2000" i="1" dirty="0">
                <a:solidFill>
                  <a:schemeClr val="bg1"/>
                </a:solidFill>
              </a:rPr>
              <a:t>(Denník Pravda)</a:t>
            </a:r>
          </a:p>
          <a:p>
            <a:endParaRPr lang="sk-SK" sz="2000" i="1" dirty="0">
              <a:solidFill>
                <a:schemeClr val="bg1"/>
              </a:solidFill>
            </a:endParaRPr>
          </a:p>
          <a:p>
            <a:r>
              <a:rPr lang="sk-SK" sz="2000" dirty="0"/>
              <a:t>Lekár Ivan </a:t>
            </a:r>
            <a:r>
              <a:rPr lang="sk-SK" sz="2000" dirty="0" err="1"/>
              <a:t>Bakoš</a:t>
            </a:r>
            <a:r>
              <a:rPr lang="sk-SK" sz="2000" dirty="0"/>
              <a:t> hovorí, že je o efektivite a nutnosti vakcinácie detí presvedčený.</a:t>
            </a:r>
          </a:p>
          <a:p>
            <a:pPr algn="r"/>
            <a:r>
              <a:rPr lang="sk-SK" sz="2000" i="1" dirty="0">
                <a:solidFill>
                  <a:schemeClr val="bg1"/>
                </a:solidFill>
              </a:rPr>
              <a:t>(Denník SME)</a:t>
            </a:r>
          </a:p>
          <a:p>
            <a:endParaRPr lang="sk-SK" sz="2000" i="1" dirty="0">
              <a:solidFill>
                <a:schemeClr val="bg1"/>
              </a:solidFill>
            </a:endParaRPr>
          </a:p>
          <a:p>
            <a:endParaRPr lang="sk-SK" dirty="0"/>
          </a:p>
          <a:p>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726" y="2257572"/>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353" y="3562951"/>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9726" y="4696966"/>
            <a:ext cx="543600" cy="543600"/>
          </a:xfrm>
          <a:prstGeom prst="rect">
            <a:avLst/>
          </a:prstGeom>
        </p:spPr>
      </p:pic>
    </p:spTree>
    <p:extLst>
      <p:ext uri="{BB962C8B-B14F-4D97-AF65-F5344CB8AC3E}">
        <p14:creationId xmlns:p14="http://schemas.microsoft.com/office/powerpoint/2010/main" val="340682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Potrebnosť očkovania detí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TextovéPole 2">
            <a:extLst>
              <a:ext uri="{FF2B5EF4-FFF2-40B4-BE49-F238E27FC236}">
                <a16:creationId xmlns:a16="http://schemas.microsoft.com/office/drawing/2014/main" id="{78F1B8BC-890F-4D22-A711-B7E7779E6A49}"/>
              </a:ext>
            </a:extLst>
          </p:cNvPr>
          <p:cNvSpPr txBox="1"/>
          <p:nvPr/>
        </p:nvSpPr>
        <p:spPr>
          <a:xfrm>
            <a:off x="1242753" y="2366128"/>
            <a:ext cx="10066888" cy="4339650"/>
          </a:xfrm>
          <a:prstGeom prst="rect">
            <a:avLst/>
          </a:prstGeom>
          <a:noFill/>
        </p:spPr>
        <p:txBody>
          <a:bodyPr wrap="square" rtlCol="0">
            <a:spAutoFit/>
          </a:bodyPr>
          <a:lstStyle/>
          <a:p>
            <a:r>
              <a:rPr lang="sk-SK" sz="2000" b="1" dirty="0"/>
              <a:t>Pediater Peter </a:t>
            </a:r>
            <a:r>
              <a:rPr lang="sk-SK" sz="2000" b="1" dirty="0" err="1"/>
              <a:t>Visolajský</a:t>
            </a:r>
            <a:r>
              <a:rPr lang="sk-SK" sz="2000" b="1" dirty="0"/>
              <a:t> </a:t>
            </a:r>
            <a:r>
              <a:rPr lang="sk-SK" sz="2000" dirty="0"/>
              <a:t>upozorňuje, že je očkovanie dôležité, s tým, že včasné očkovanie môže dieťaťu pomôcť pred ťažkými následkami.</a:t>
            </a:r>
          </a:p>
          <a:p>
            <a:pPr algn="r"/>
            <a:r>
              <a:rPr lang="sk-SK" sz="2000" i="1" dirty="0">
                <a:solidFill>
                  <a:schemeClr val="bg1"/>
                </a:solidFill>
              </a:rPr>
              <a:t>(Denník N)</a:t>
            </a:r>
          </a:p>
          <a:p>
            <a:endParaRPr lang="sk-SK" sz="2000" dirty="0"/>
          </a:p>
          <a:p>
            <a:r>
              <a:rPr lang="sk-SK" sz="2000" b="1" dirty="0"/>
              <a:t>Odborníci</a:t>
            </a:r>
            <a:r>
              <a:rPr lang="sk-SK" sz="2000" dirty="0"/>
              <a:t> tvrdia, že očkovanie je dôležitou súčasťou prevencie a jeho pozitíva prevyšujú nad negatívami.</a:t>
            </a:r>
          </a:p>
          <a:p>
            <a:pPr algn="r"/>
            <a:r>
              <a:rPr lang="sk-SK" sz="2000" i="1" dirty="0">
                <a:solidFill>
                  <a:schemeClr val="bg1"/>
                </a:solidFill>
              </a:rPr>
              <a:t>(Denník Pravda)</a:t>
            </a:r>
          </a:p>
          <a:p>
            <a:endParaRPr lang="sk-SK" sz="2000" i="1" dirty="0">
              <a:solidFill>
                <a:schemeClr val="bg1"/>
              </a:solidFill>
            </a:endParaRPr>
          </a:p>
          <a:p>
            <a:r>
              <a:rPr lang="sk-SK" sz="2000" b="1" dirty="0"/>
              <a:t>Lekár Ivan </a:t>
            </a:r>
            <a:r>
              <a:rPr lang="sk-SK" sz="2000" b="1" dirty="0" err="1"/>
              <a:t>Bakoš</a:t>
            </a:r>
            <a:r>
              <a:rPr lang="sk-SK" sz="2000" dirty="0"/>
              <a:t> hovorí, že je o efektivite a nutnosti vakcinácie detí presvedčený.</a:t>
            </a:r>
          </a:p>
          <a:p>
            <a:pPr algn="r"/>
            <a:r>
              <a:rPr lang="sk-SK" sz="2000" i="1" dirty="0">
                <a:solidFill>
                  <a:schemeClr val="bg1"/>
                </a:solidFill>
              </a:rPr>
              <a:t>(Denník SME)</a:t>
            </a:r>
          </a:p>
          <a:p>
            <a:endParaRPr lang="sk-SK" sz="2000" i="1" dirty="0">
              <a:solidFill>
                <a:schemeClr val="bg1"/>
              </a:solidFill>
            </a:endParaRPr>
          </a:p>
          <a:p>
            <a:endParaRPr lang="sk-SK" dirty="0"/>
          </a:p>
          <a:p>
            <a:endParaRPr lang="sk-SK" dirty="0"/>
          </a:p>
        </p:txBody>
      </p:sp>
      <p:pic>
        <p:nvPicPr>
          <p:cNvPr id="7" name="Graphic 6" descr="Badge 1 with solid fill">
            <a:extLst>
              <a:ext uri="{FF2B5EF4-FFF2-40B4-BE49-F238E27FC236}">
                <a16:creationId xmlns:a16="http://schemas.microsoft.com/office/drawing/2014/main" id="{C7AA8D8F-4BAD-4854-B361-FDCC33DE1C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153" y="2359291"/>
            <a:ext cx="543600" cy="543600"/>
          </a:xfrm>
          <a:prstGeom prst="rect">
            <a:avLst/>
          </a:prstGeom>
        </p:spPr>
      </p:pic>
      <p:pic>
        <p:nvPicPr>
          <p:cNvPr id="8" name="Graphic 7" descr="Badge with solid fill">
            <a:extLst>
              <a:ext uri="{FF2B5EF4-FFF2-40B4-BE49-F238E27FC236}">
                <a16:creationId xmlns:a16="http://schemas.microsoft.com/office/drawing/2014/main" id="{EE182B11-97AF-49F7-ACA4-B6C120C828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780" y="3664670"/>
            <a:ext cx="545184" cy="545184"/>
          </a:xfrm>
          <a:prstGeom prst="rect">
            <a:avLst/>
          </a:prstGeom>
        </p:spPr>
      </p:pic>
      <p:pic>
        <p:nvPicPr>
          <p:cNvPr id="9" name="Graphic 8" descr="Badge 3 with solid fill">
            <a:extLst>
              <a:ext uri="{FF2B5EF4-FFF2-40B4-BE49-F238E27FC236}">
                <a16:creationId xmlns:a16="http://schemas.microsoft.com/office/drawing/2014/main" id="{D61B0BB6-B4F2-4EE9-AE48-0FF20AB726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9153" y="4798685"/>
            <a:ext cx="543600" cy="543600"/>
          </a:xfrm>
          <a:prstGeom prst="rect">
            <a:avLst/>
          </a:prstGeom>
        </p:spPr>
      </p:pic>
    </p:spTree>
    <p:extLst>
      <p:ext uri="{BB962C8B-B14F-4D97-AF65-F5344CB8AC3E}">
        <p14:creationId xmlns:p14="http://schemas.microsoft.com/office/powerpoint/2010/main" val="3843927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1" y="1044121"/>
            <a:ext cx="2585469" cy="759006"/>
          </a:xfrm>
        </p:spPr>
        <p:txBody>
          <a:bodyPr>
            <a:normAutofit/>
          </a:bodyPr>
          <a:lstStyle/>
          <a:p>
            <a:r>
              <a:rPr lang="sk-SK" sz="4000" dirty="0">
                <a:solidFill>
                  <a:schemeClr val="bg1"/>
                </a:solidFill>
              </a:rPr>
              <a:t>Zhrnutie</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graphicFrame>
        <p:nvGraphicFramePr>
          <p:cNvPr id="7" name="Diagram 6">
            <a:extLst>
              <a:ext uri="{FF2B5EF4-FFF2-40B4-BE49-F238E27FC236}">
                <a16:creationId xmlns:a16="http://schemas.microsoft.com/office/drawing/2014/main" id="{3174CC8C-74B2-4994-8DA1-7B64B101518B}"/>
              </a:ext>
            </a:extLst>
          </p:cNvPr>
          <p:cNvGraphicFramePr/>
          <p:nvPr>
            <p:extLst>
              <p:ext uri="{D42A27DB-BD31-4B8C-83A1-F6EECF244321}">
                <p14:modId xmlns:p14="http://schemas.microsoft.com/office/powerpoint/2010/main" val="2880655253"/>
              </p:ext>
            </p:extLst>
          </p:nvPr>
        </p:nvGraphicFramePr>
        <p:xfrm>
          <a:off x="2865750" y="1044121"/>
          <a:ext cx="8484124" cy="5264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697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pic>
        <p:nvPicPr>
          <p:cNvPr id="9" name="Obrázek 8" descr="Obsah obrázku text&#10;&#10;Popis byl vytvořen automaticky">
            <a:extLst>
              <a:ext uri="{FF2B5EF4-FFF2-40B4-BE49-F238E27FC236}">
                <a16:creationId xmlns:a16="http://schemas.microsoft.com/office/drawing/2014/main" id="{99006086-F6CE-45B0-8F63-181B80A66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42" y="1097437"/>
            <a:ext cx="12192000" cy="6096000"/>
          </a:xfrm>
          <a:prstGeom prst="rect">
            <a:avLst/>
          </a:prstGeom>
        </p:spPr>
      </p:pic>
    </p:spTree>
    <p:extLst>
      <p:ext uri="{BB962C8B-B14F-4D97-AF65-F5344CB8AC3E}">
        <p14:creationId xmlns:p14="http://schemas.microsoft.com/office/powerpoint/2010/main" val="2783395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7" y="4719197"/>
            <a:ext cx="9144000" cy="1424494"/>
          </a:xfrm>
        </p:spPr>
        <p:txBody>
          <a:bodyPr>
            <a:normAutofit/>
          </a:bodyPr>
          <a:lstStyle/>
          <a:p>
            <a:pPr algn="l"/>
            <a:r>
              <a:rPr lang="sk-SK" dirty="0" err="1">
                <a:solidFill>
                  <a:schemeClr val="bg2"/>
                </a:solidFill>
              </a:rPr>
              <a:t>Refutácia</a:t>
            </a: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pic>
        <p:nvPicPr>
          <p:cNvPr id="6" name="Obrázek 5">
            <a:extLst>
              <a:ext uri="{FF2B5EF4-FFF2-40B4-BE49-F238E27FC236}">
                <a16:creationId xmlns:a16="http://schemas.microsoft.com/office/drawing/2014/main" id="{90A74242-8AB3-4BFF-A4D4-B587B9A43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218" y="5107477"/>
            <a:ext cx="1036214" cy="1036214"/>
          </a:xfrm>
          <a:prstGeom prst="rect">
            <a:avLst/>
          </a:prstGeom>
        </p:spPr>
      </p:pic>
    </p:spTree>
    <p:extLst>
      <p:ext uri="{BB962C8B-B14F-4D97-AF65-F5344CB8AC3E}">
        <p14:creationId xmlns:p14="http://schemas.microsoft.com/office/powerpoint/2010/main" val="3045170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Prečo? Ako?</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199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Prečo? Ako?</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6EE4F38-469E-4107-0246-7A1095280241}"/>
              </a:ext>
            </a:extLst>
          </p:cNvPr>
          <p:cNvSpPr txBox="1"/>
          <p:nvPr/>
        </p:nvSpPr>
        <p:spPr>
          <a:xfrm>
            <a:off x="365121" y="2072906"/>
            <a:ext cx="739561" cy="369332"/>
          </a:xfrm>
          <a:prstGeom prst="rect">
            <a:avLst/>
          </a:prstGeom>
          <a:noFill/>
        </p:spPr>
        <p:txBody>
          <a:bodyPr wrap="none" rtlCol="0">
            <a:spAutoFit/>
          </a:bodyPr>
          <a:lstStyle/>
          <a:p>
            <a:r>
              <a:rPr lang="en-US" dirty="0"/>
              <a:t>AKO? </a:t>
            </a:r>
          </a:p>
        </p:txBody>
      </p:sp>
      <p:sp>
        <p:nvSpPr>
          <p:cNvPr id="4" name="TextBox 3">
            <a:extLst>
              <a:ext uri="{FF2B5EF4-FFF2-40B4-BE49-F238E27FC236}">
                <a16:creationId xmlns:a16="http://schemas.microsoft.com/office/drawing/2014/main" id="{5E2DA0E0-E69C-4E33-0A83-B8D584BC9FA8}"/>
              </a:ext>
            </a:extLst>
          </p:cNvPr>
          <p:cNvSpPr txBox="1"/>
          <p:nvPr/>
        </p:nvSpPr>
        <p:spPr>
          <a:xfrm>
            <a:off x="457200" y="2531246"/>
            <a:ext cx="10634869" cy="1631216"/>
          </a:xfrm>
          <a:prstGeom prst="rect">
            <a:avLst/>
          </a:prstGeom>
          <a:noFill/>
        </p:spPr>
        <p:txBody>
          <a:bodyPr wrap="square" rtlCol="0">
            <a:spAutoFit/>
          </a:bodyPr>
          <a:lstStyle/>
          <a:p>
            <a:pPr marL="342900" indent="-342900">
              <a:buAutoNum type="arabicPeriod"/>
            </a:pPr>
            <a:r>
              <a:rPr lang="en-US" sz="2400" dirty="0" err="1">
                <a:solidFill>
                  <a:schemeClr val="bg1"/>
                </a:solidFill>
              </a:rPr>
              <a:t>Počúvať</a:t>
            </a:r>
            <a:r>
              <a:rPr lang="en-US" sz="2400" dirty="0">
                <a:solidFill>
                  <a:schemeClr val="bg1"/>
                </a:solidFill>
              </a:rPr>
              <a:t> s </a:t>
            </a:r>
            <a:r>
              <a:rPr lang="en-US" sz="2400" dirty="0" err="1">
                <a:solidFill>
                  <a:schemeClr val="bg1"/>
                </a:solidFill>
              </a:rPr>
              <a:t>porozumením</a:t>
            </a:r>
            <a:endParaRPr lang="en-US" sz="2400" dirty="0">
              <a:solidFill>
                <a:schemeClr val="bg1"/>
              </a:solidFill>
            </a:endParaRPr>
          </a:p>
          <a:p>
            <a:pPr marL="342900" indent="-342900">
              <a:buAutoNum type="arabicPeriod"/>
            </a:pPr>
            <a:r>
              <a:rPr lang="en-US" sz="2400" dirty="0" err="1">
                <a:solidFill>
                  <a:schemeClr val="bg1"/>
                </a:solidFill>
              </a:rPr>
              <a:t>Zaznamenávať</a:t>
            </a:r>
            <a:r>
              <a:rPr lang="en-US" sz="2000" dirty="0">
                <a:solidFill>
                  <a:schemeClr val="bg1"/>
                </a:solidFill>
              </a:rPr>
              <a:t> </a:t>
            </a:r>
          </a:p>
          <a:p>
            <a:pPr marL="342900" indent="-342900">
              <a:buAutoNum type="arabicPeriod"/>
            </a:pPr>
            <a:r>
              <a:rPr lang="en-US" sz="2400" dirty="0" err="1">
                <a:solidFill>
                  <a:schemeClr val="bg1"/>
                </a:solidFill>
              </a:rPr>
              <a:t>Vybrať</a:t>
            </a:r>
            <a:r>
              <a:rPr lang="en-US" sz="2400" dirty="0">
                <a:solidFill>
                  <a:schemeClr val="bg1"/>
                </a:solidFill>
              </a:rPr>
              <a:t> </a:t>
            </a:r>
            <a:r>
              <a:rPr lang="en-US" sz="2400" dirty="0" err="1">
                <a:solidFill>
                  <a:schemeClr val="bg1"/>
                </a:solidFill>
              </a:rPr>
              <a:t>na</a:t>
            </a:r>
            <a:r>
              <a:rPr lang="en-US" sz="2400" dirty="0">
                <a:solidFill>
                  <a:schemeClr val="bg1"/>
                </a:solidFill>
              </a:rPr>
              <a:t> </a:t>
            </a:r>
            <a:r>
              <a:rPr lang="en-US" sz="2400" dirty="0" err="1">
                <a:solidFill>
                  <a:schemeClr val="bg1"/>
                </a:solidFill>
              </a:rPr>
              <a:t>čo</a:t>
            </a:r>
            <a:r>
              <a:rPr lang="en-US" sz="2400" dirty="0">
                <a:solidFill>
                  <a:schemeClr val="bg1"/>
                </a:solidFill>
              </a:rPr>
              <a:t> </a:t>
            </a:r>
            <a:r>
              <a:rPr lang="en-US" sz="2400" dirty="0" err="1">
                <a:solidFill>
                  <a:schemeClr val="bg1"/>
                </a:solidFill>
              </a:rPr>
              <a:t>budem</a:t>
            </a:r>
            <a:r>
              <a:rPr lang="en-US" sz="2400" dirty="0">
                <a:solidFill>
                  <a:schemeClr val="bg1"/>
                </a:solidFill>
              </a:rPr>
              <a:t> </a:t>
            </a:r>
            <a:r>
              <a:rPr lang="en-US" sz="2400" dirty="0" err="1">
                <a:solidFill>
                  <a:schemeClr val="bg1"/>
                </a:solidFill>
              </a:rPr>
              <a:t>reagovať</a:t>
            </a:r>
            <a:r>
              <a:rPr lang="en-US" sz="2400" dirty="0">
                <a:solidFill>
                  <a:schemeClr val="bg1"/>
                </a:solidFill>
              </a:rPr>
              <a:t> </a:t>
            </a:r>
          </a:p>
          <a:p>
            <a:pPr marL="342900" indent="-342900">
              <a:buAutoNum type="arabicPeriod"/>
            </a:pPr>
            <a:r>
              <a:rPr lang="en-US" sz="2400" dirty="0" err="1">
                <a:solidFill>
                  <a:schemeClr val="bg1"/>
                </a:solidFill>
              </a:rPr>
              <a:t>Analyzovať</a:t>
            </a:r>
            <a:r>
              <a:rPr lang="en-US" sz="2400" dirty="0">
                <a:solidFill>
                  <a:schemeClr val="bg1"/>
                </a:solidFill>
              </a:rPr>
              <a:t> </a:t>
            </a:r>
          </a:p>
        </p:txBody>
      </p:sp>
    </p:spTree>
    <p:extLst>
      <p:ext uri="{BB962C8B-B14F-4D97-AF65-F5344CB8AC3E}">
        <p14:creationId xmlns:p14="http://schemas.microsoft.com/office/powerpoint/2010/main" val="708786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č.1</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Život na dedine je lepší ako život v meste.</a:t>
            </a:r>
          </a:p>
        </p:txBody>
      </p:sp>
    </p:spTree>
    <p:extLst>
      <p:ext uri="{BB962C8B-B14F-4D97-AF65-F5344CB8AC3E}">
        <p14:creationId xmlns:p14="http://schemas.microsoft.com/office/powerpoint/2010/main" val="1782870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č.1</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311983BD-3689-4B47-B4E0-BE89A779FF6C}"/>
              </a:ext>
            </a:extLst>
          </p:cNvPr>
          <p:cNvPicPr>
            <a:picLocks noChangeAspect="1"/>
          </p:cNvPicPr>
          <p:nvPr/>
        </p:nvPicPr>
        <p:blipFill rotWithShape="1">
          <a:blip r:embed="rId3">
            <a:extLst>
              <a:ext uri="{28A0092B-C50C-407E-A947-70E740481C1C}">
                <a14:useLocalDpi xmlns:a14="http://schemas.microsoft.com/office/drawing/2010/main" val="0"/>
              </a:ext>
            </a:extLst>
          </a:blip>
          <a:srcRect l="8488" t="37846" r="63405" b="39054"/>
          <a:stretch/>
        </p:blipFill>
        <p:spPr>
          <a:xfrm>
            <a:off x="365121" y="2834584"/>
            <a:ext cx="1847088" cy="759006"/>
          </a:xfrm>
          <a:prstGeom prst="rect">
            <a:avLst/>
          </a:prstGeom>
        </p:spPr>
      </p:pic>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Život na dedine je lepší ako život v meste.</a:t>
            </a:r>
          </a:p>
        </p:txBody>
      </p:sp>
    </p:spTree>
    <p:extLst>
      <p:ext uri="{BB962C8B-B14F-4D97-AF65-F5344CB8AC3E}">
        <p14:creationId xmlns:p14="http://schemas.microsoft.com/office/powerpoint/2010/main" val="236536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argumentu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4912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Obdélník: se zakulacenými rohy 2">
            <a:extLst>
              <a:ext uri="{FF2B5EF4-FFF2-40B4-BE49-F238E27FC236}">
                <a16:creationId xmlns:a16="http://schemas.microsoft.com/office/drawing/2014/main" id="{1A546CE5-B162-445E-993E-BCF1F5171907}"/>
              </a:ext>
            </a:extLst>
          </p:cNvPr>
          <p:cNvSpPr/>
          <p:nvPr/>
        </p:nvSpPr>
        <p:spPr>
          <a:xfrm>
            <a:off x="457200" y="2266122"/>
            <a:ext cx="4094922" cy="4094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800" b="1" dirty="0">
                <a:solidFill>
                  <a:schemeClr val="bg2"/>
                </a:solidFill>
              </a:rPr>
              <a:t>Skákajúce vajíčko:</a:t>
            </a:r>
          </a:p>
          <a:p>
            <a:pPr marL="457200" indent="-457200">
              <a:buFont typeface="Arial" panose="020B0604020202020204" pitchFamily="34" charset="0"/>
              <a:buChar char="•"/>
            </a:pPr>
            <a:r>
              <a:rPr lang="sk-SK" sz="2800" dirty="0">
                <a:solidFill>
                  <a:schemeClr val="bg1"/>
                </a:solidFill>
              </a:rPr>
              <a:t>tvrdenie</a:t>
            </a:r>
          </a:p>
          <a:p>
            <a:pPr marL="457200" indent="-457200">
              <a:buFont typeface="Arial" panose="020B0604020202020204" pitchFamily="34" charset="0"/>
              <a:buChar char="•"/>
            </a:pPr>
            <a:r>
              <a:rPr lang="sk-SK" sz="2800" dirty="0">
                <a:solidFill>
                  <a:schemeClr val="bg1"/>
                </a:solidFill>
              </a:rPr>
              <a:t>vysvetlenie</a:t>
            </a:r>
          </a:p>
          <a:p>
            <a:pPr marL="457200" indent="-457200">
              <a:buFont typeface="Arial" panose="020B0604020202020204" pitchFamily="34" charset="0"/>
              <a:buChar char="•"/>
            </a:pPr>
            <a:endParaRPr lang="sk-SK" sz="2800" dirty="0">
              <a:solidFill>
                <a:schemeClr val="bg2"/>
              </a:solidFill>
            </a:endParaRPr>
          </a:p>
          <a:p>
            <a:pPr marL="457200" indent="-457200">
              <a:buFont typeface="Arial" panose="020B0604020202020204" pitchFamily="34" charset="0"/>
              <a:buChar char="•"/>
            </a:pPr>
            <a:endParaRPr lang="sk-SK" sz="2800" dirty="0">
              <a:solidFill>
                <a:schemeClr val="bg2"/>
              </a:solidFill>
            </a:endParaRPr>
          </a:p>
          <a:p>
            <a:endParaRPr lang="sk-SK" sz="2800" dirty="0">
              <a:solidFill>
                <a:schemeClr val="bg2"/>
              </a:solidFill>
            </a:endParaRPr>
          </a:p>
          <a:p>
            <a:r>
              <a:rPr lang="sk-SK" sz="2800" dirty="0">
                <a:solidFill>
                  <a:schemeClr val="bg2"/>
                </a:solidFill>
              </a:rPr>
              <a:t> </a:t>
            </a:r>
          </a:p>
        </p:txBody>
      </p:sp>
    </p:spTree>
    <p:extLst>
      <p:ext uri="{BB962C8B-B14F-4D97-AF65-F5344CB8AC3E}">
        <p14:creationId xmlns:p14="http://schemas.microsoft.com/office/powerpoint/2010/main" val="2806653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č.1</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311983BD-3689-4B47-B4E0-BE89A779FF6C}"/>
              </a:ext>
            </a:extLst>
          </p:cNvPr>
          <p:cNvPicPr>
            <a:picLocks noChangeAspect="1"/>
          </p:cNvPicPr>
          <p:nvPr/>
        </p:nvPicPr>
        <p:blipFill rotWithShape="1">
          <a:blip r:embed="rId3">
            <a:extLst>
              <a:ext uri="{28A0092B-C50C-407E-A947-70E740481C1C}">
                <a14:useLocalDpi xmlns:a14="http://schemas.microsoft.com/office/drawing/2010/main" val="0"/>
              </a:ext>
            </a:extLst>
          </a:blip>
          <a:srcRect l="8488" t="37846" r="63405" b="39054"/>
          <a:stretch/>
        </p:blipFill>
        <p:spPr>
          <a:xfrm>
            <a:off x="365121" y="2834584"/>
            <a:ext cx="1847088" cy="759006"/>
          </a:xfrm>
          <a:prstGeom prst="rect">
            <a:avLst/>
          </a:prstGeom>
        </p:spPr>
      </p:pic>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Život na dedine je lepší ako život v meste.</a:t>
            </a:r>
          </a:p>
        </p:txBody>
      </p:sp>
      <p:sp>
        <p:nvSpPr>
          <p:cNvPr id="13" name="TextovéPole 12">
            <a:extLst>
              <a:ext uri="{FF2B5EF4-FFF2-40B4-BE49-F238E27FC236}">
                <a16:creationId xmlns:a16="http://schemas.microsoft.com/office/drawing/2014/main" id="{393211E4-D7FA-489F-9713-D5026B124E23}"/>
              </a:ext>
            </a:extLst>
          </p:cNvPr>
          <p:cNvSpPr txBox="1"/>
          <p:nvPr/>
        </p:nvSpPr>
        <p:spPr>
          <a:xfrm>
            <a:off x="2437759" y="2926483"/>
            <a:ext cx="7382895" cy="369332"/>
          </a:xfrm>
          <a:prstGeom prst="rect">
            <a:avLst/>
          </a:prstGeom>
          <a:noFill/>
        </p:spPr>
        <p:txBody>
          <a:bodyPr wrap="square" rtlCol="0">
            <a:spAutoFit/>
          </a:bodyPr>
          <a:lstStyle/>
          <a:p>
            <a:r>
              <a:rPr lang="sk-SK" dirty="0"/>
              <a:t>Na dedine si ľudia viac pomáhajú a teda sa tam žije ľahšie.</a:t>
            </a:r>
          </a:p>
        </p:txBody>
      </p:sp>
    </p:spTree>
    <p:extLst>
      <p:ext uri="{BB962C8B-B14F-4D97-AF65-F5344CB8AC3E}">
        <p14:creationId xmlns:p14="http://schemas.microsoft.com/office/powerpoint/2010/main" val="117880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č.1</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311983BD-3689-4B47-B4E0-BE89A779FF6C}"/>
              </a:ext>
            </a:extLst>
          </p:cNvPr>
          <p:cNvPicPr>
            <a:picLocks noChangeAspect="1"/>
          </p:cNvPicPr>
          <p:nvPr/>
        </p:nvPicPr>
        <p:blipFill rotWithShape="1">
          <a:blip r:embed="rId3">
            <a:extLst>
              <a:ext uri="{28A0092B-C50C-407E-A947-70E740481C1C}">
                <a14:useLocalDpi xmlns:a14="http://schemas.microsoft.com/office/drawing/2010/main" val="0"/>
              </a:ext>
            </a:extLst>
          </a:blip>
          <a:srcRect l="8488" t="37846" r="63405" b="39054"/>
          <a:stretch/>
        </p:blipFill>
        <p:spPr>
          <a:xfrm>
            <a:off x="365121" y="2834584"/>
            <a:ext cx="1847088" cy="759006"/>
          </a:xfrm>
          <a:prstGeom prst="rect">
            <a:avLst/>
          </a:prstGeom>
        </p:spPr>
      </p:pic>
      <p:pic>
        <p:nvPicPr>
          <p:cNvPr id="11" name="Obrázek 10">
            <a:extLst>
              <a:ext uri="{FF2B5EF4-FFF2-40B4-BE49-F238E27FC236}">
                <a16:creationId xmlns:a16="http://schemas.microsoft.com/office/drawing/2014/main" id="{8F7FACD3-8C60-47DD-85AF-79EF70A69310}"/>
              </a:ext>
            </a:extLst>
          </p:cNvPr>
          <p:cNvPicPr>
            <a:picLocks noChangeAspect="1"/>
          </p:cNvPicPr>
          <p:nvPr/>
        </p:nvPicPr>
        <p:blipFill rotWithShape="1">
          <a:blip r:embed="rId3">
            <a:extLst>
              <a:ext uri="{28A0092B-C50C-407E-A947-70E740481C1C}">
                <a14:useLocalDpi xmlns:a14="http://schemas.microsoft.com/office/drawing/2010/main" val="0"/>
              </a:ext>
            </a:extLst>
          </a:blip>
          <a:srcRect l="37848" t="37570" r="34045" b="39330"/>
          <a:stretch/>
        </p:blipFill>
        <p:spPr>
          <a:xfrm>
            <a:off x="365121" y="4286324"/>
            <a:ext cx="1847088" cy="759006"/>
          </a:xfrm>
          <a:prstGeom prst="rect">
            <a:avLst/>
          </a:prstGeom>
        </p:spPr>
      </p:pic>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Život na dedine je lepší ako život v meste.</a:t>
            </a:r>
          </a:p>
        </p:txBody>
      </p:sp>
      <p:sp>
        <p:nvSpPr>
          <p:cNvPr id="13" name="TextovéPole 12">
            <a:extLst>
              <a:ext uri="{FF2B5EF4-FFF2-40B4-BE49-F238E27FC236}">
                <a16:creationId xmlns:a16="http://schemas.microsoft.com/office/drawing/2014/main" id="{393211E4-D7FA-489F-9713-D5026B124E23}"/>
              </a:ext>
            </a:extLst>
          </p:cNvPr>
          <p:cNvSpPr txBox="1"/>
          <p:nvPr/>
        </p:nvSpPr>
        <p:spPr>
          <a:xfrm>
            <a:off x="2437759" y="2926483"/>
            <a:ext cx="7382895" cy="369332"/>
          </a:xfrm>
          <a:prstGeom prst="rect">
            <a:avLst/>
          </a:prstGeom>
          <a:noFill/>
        </p:spPr>
        <p:txBody>
          <a:bodyPr wrap="square" rtlCol="0">
            <a:spAutoFit/>
          </a:bodyPr>
          <a:lstStyle/>
          <a:p>
            <a:r>
              <a:rPr lang="sk-SK" dirty="0"/>
              <a:t>Na dedine si ľudia viac pomáhajú a teda sa tam žije ľahšie.</a:t>
            </a:r>
          </a:p>
        </p:txBody>
      </p:sp>
    </p:spTree>
    <p:extLst>
      <p:ext uri="{BB962C8B-B14F-4D97-AF65-F5344CB8AC3E}">
        <p14:creationId xmlns:p14="http://schemas.microsoft.com/office/powerpoint/2010/main" val="3050097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č.1</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311983BD-3689-4B47-B4E0-BE89A779FF6C}"/>
              </a:ext>
            </a:extLst>
          </p:cNvPr>
          <p:cNvPicPr>
            <a:picLocks noChangeAspect="1"/>
          </p:cNvPicPr>
          <p:nvPr/>
        </p:nvPicPr>
        <p:blipFill rotWithShape="1">
          <a:blip r:embed="rId3">
            <a:extLst>
              <a:ext uri="{28A0092B-C50C-407E-A947-70E740481C1C}">
                <a14:useLocalDpi xmlns:a14="http://schemas.microsoft.com/office/drawing/2010/main" val="0"/>
              </a:ext>
            </a:extLst>
          </a:blip>
          <a:srcRect l="8488" t="37846" r="63405" b="39054"/>
          <a:stretch/>
        </p:blipFill>
        <p:spPr>
          <a:xfrm>
            <a:off x="365121" y="2834584"/>
            <a:ext cx="1847088" cy="759006"/>
          </a:xfrm>
          <a:prstGeom prst="rect">
            <a:avLst/>
          </a:prstGeom>
        </p:spPr>
      </p:pic>
      <p:pic>
        <p:nvPicPr>
          <p:cNvPr id="11" name="Obrázek 10">
            <a:extLst>
              <a:ext uri="{FF2B5EF4-FFF2-40B4-BE49-F238E27FC236}">
                <a16:creationId xmlns:a16="http://schemas.microsoft.com/office/drawing/2014/main" id="{8F7FACD3-8C60-47DD-85AF-79EF70A69310}"/>
              </a:ext>
            </a:extLst>
          </p:cNvPr>
          <p:cNvPicPr>
            <a:picLocks noChangeAspect="1"/>
          </p:cNvPicPr>
          <p:nvPr/>
        </p:nvPicPr>
        <p:blipFill rotWithShape="1">
          <a:blip r:embed="rId3">
            <a:extLst>
              <a:ext uri="{28A0092B-C50C-407E-A947-70E740481C1C}">
                <a14:useLocalDpi xmlns:a14="http://schemas.microsoft.com/office/drawing/2010/main" val="0"/>
              </a:ext>
            </a:extLst>
          </a:blip>
          <a:srcRect l="37848" t="37570" r="34045" b="39330"/>
          <a:stretch/>
        </p:blipFill>
        <p:spPr>
          <a:xfrm>
            <a:off x="365121" y="4286324"/>
            <a:ext cx="1847088" cy="759006"/>
          </a:xfrm>
          <a:prstGeom prst="rect">
            <a:avLst/>
          </a:prstGeom>
        </p:spPr>
      </p:pic>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Život na dedine je lepší ako život v meste.</a:t>
            </a:r>
          </a:p>
        </p:txBody>
      </p:sp>
      <p:sp>
        <p:nvSpPr>
          <p:cNvPr id="13" name="TextovéPole 12">
            <a:extLst>
              <a:ext uri="{FF2B5EF4-FFF2-40B4-BE49-F238E27FC236}">
                <a16:creationId xmlns:a16="http://schemas.microsoft.com/office/drawing/2014/main" id="{393211E4-D7FA-489F-9713-D5026B124E23}"/>
              </a:ext>
            </a:extLst>
          </p:cNvPr>
          <p:cNvSpPr txBox="1"/>
          <p:nvPr/>
        </p:nvSpPr>
        <p:spPr>
          <a:xfrm>
            <a:off x="2437759" y="2926483"/>
            <a:ext cx="7382895" cy="369332"/>
          </a:xfrm>
          <a:prstGeom prst="rect">
            <a:avLst/>
          </a:prstGeom>
          <a:noFill/>
        </p:spPr>
        <p:txBody>
          <a:bodyPr wrap="square" rtlCol="0">
            <a:spAutoFit/>
          </a:bodyPr>
          <a:lstStyle/>
          <a:p>
            <a:r>
              <a:rPr lang="sk-SK" dirty="0"/>
              <a:t>Na dedine si ľudia viac pomáhajú a teda sa tam žije ľahšie.</a:t>
            </a:r>
          </a:p>
        </p:txBody>
      </p:sp>
      <p:sp>
        <p:nvSpPr>
          <p:cNvPr id="7" name="TextovéPole 6">
            <a:extLst>
              <a:ext uri="{FF2B5EF4-FFF2-40B4-BE49-F238E27FC236}">
                <a16:creationId xmlns:a16="http://schemas.microsoft.com/office/drawing/2014/main" id="{B8CBD38E-4EC6-4C79-AE41-5E391EBFF9C1}"/>
              </a:ext>
            </a:extLst>
          </p:cNvPr>
          <p:cNvSpPr txBox="1"/>
          <p:nvPr/>
        </p:nvSpPr>
        <p:spPr>
          <a:xfrm>
            <a:off x="2437759" y="4065662"/>
            <a:ext cx="9461075" cy="1200329"/>
          </a:xfrm>
          <a:prstGeom prst="rect">
            <a:avLst/>
          </a:prstGeom>
          <a:noFill/>
        </p:spPr>
        <p:txBody>
          <a:bodyPr wrap="square" rtlCol="0">
            <a:spAutoFit/>
          </a:bodyPr>
          <a:lstStyle/>
          <a:p>
            <a:r>
              <a:rPr lang="sk-SK" dirty="0"/>
              <a:t>Ľudia na dedine sú si bližší – stretávajú sa na ulici a rozprávajú sa, poznajú sa, celá dedina sa stretne na trhoch alebo v kostole. Vďaka tomu, že je tam ľudí menej, dokážu sa všetci poznať. To, že niektoré služby nie sú dostupné (opravár je až v meste, elektrikár tiež), núti takýto kolektív držať spolu a vzájomne si vypomôcť.</a:t>
            </a:r>
          </a:p>
        </p:txBody>
      </p:sp>
    </p:spTree>
    <p:extLst>
      <p:ext uri="{BB962C8B-B14F-4D97-AF65-F5344CB8AC3E}">
        <p14:creationId xmlns:p14="http://schemas.microsoft.com/office/powerpoint/2010/main" val="3232631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č.1</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311983BD-3689-4B47-B4E0-BE89A779FF6C}"/>
              </a:ext>
            </a:extLst>
          </p:cNvPr>
          <p:cNvPicPr>
            <a:picLocks noChangeAspect="1"/>
          </p:cNvPicPr>
          <p:nvPr/>
        </p:nvPicPr>
        <p:blipFill rotWithShape="1">
          <a:blip r:embed="rId3">
            <a:extLst>
              <a:ext uri="{28A0092B-C50C-407E-A947-70E740481C1C}">
                <a14:useLocalDpi xmlns:a14="http://schemas.microsoft.com/office/drawing/2010/main" val="0"/>
              </a:ext>
            </a:extLst>
          </a:blip>
          <a:srcRect l="8488" t="37846" r="63405" b="39054"/>
          <a:stretch/>
        </p:blipFill>
        <p:spPr>
          <a:xfrm>
            <a:off x="365121" y="2834584"/>
            <a:ext cx="1847088" cy="759006"/>
          </a:xfrm>
          <a:prstGeom prst="rect">
            <a:avLst/>
          </a:prstGeom>
        </p:spPr>
      </p:pic>
      <p:pic>
        <p:nvPicPr>
          <p:cNvPr id="11" name="Obrázek 10">
            <a:extLst>
              <a:ext uri="{FF2B5EF4-FFF2-40B4-BE49-F238E27FC236}">
                <a16:creationId xmlns:a16="http://schemas.microsoft.com/office/drawing/2014/main" id="{8F7FACD3-8C60-47DD-85AF-79EF70A69310}"/>
              </a:ext>
            </a:extLst>
          </p:cNvPr>
          <p:cNvPicPr>
            <a:picLocks noChangeAspect="1"/>
          </p:cNvPicPr>
          <p:nvPr/>
        </p:nvPicPr>
        <p:blipFill rotWithShape="1">
          <a:blip r:embed="rId3">
            <a:extLst>
              <a:ext uri="{28A0092B-C50C-407E-A947-70E740481C1C}">
                <a14:useLocalDpi xmlns:a14="http://schemas.microsoft.com/office/drawing/2010/main" val="0"/>
              </a:ext>
            </a:extLst>
          </a:blip>
          <a:srcRect l="37848" t="37570" r="34045" b="39330"/>
          <a:stretch/>
        </p:blipFill>
        <p:spPr>
          <a:xfrm>
            <a:off x="365121" y="4286324"/>
            <a:ext cx="1847088" cy="759006"/>
          </a:xfrm>
          <a:prstGeom prst="rect">
            <a:avLst/>
          </a:prstGeom>
        </p:spPr>
      </p:pic>
      <p:pic>
        <p:nvPicPr>
          <p:cNvPr id="12" name="Obrázek 11">
            <a:extLst>
              <a:ext uri="{FF2B5EF4-FFF2-40B4-BE49-F238E27FC236}">
                <a16:creationId xmlns:a16="http://schemas.microsoft.com/office/drawing/2014/main" id="{9F6AAC93-B0B6-4059-A7EC-40473E16D6E4}"/>
              </a:ext>
            </a:extLst>
          </p:cNvPr>
          <p:cNvPicPr>
            <a:picLocks noChangeAspect="1"/>
          </p:cNvPicPr>
          <p:nvPr/>
        </p:nvPicPr>
        <p:blipFill rotWithShape="1">
          <a:blip r:embed="rId3">
            <a:extLst>
              <a:ext uri="{28A0092B-C50C-407E-A947-70E740481C1C}">
                <a14:useLocalDpi xmlns:a14="http://schemas.microsoft.com/office/drawing/2010/main" val="0"/>
              </a:ext>
            </a:extLst>
          </a:blip>
          <a:srcRect l="67067" t="36874" r="4826" b="40026"/>
          <a:stretch/>
        </p:blipFill>
        <p:spPr>
          <a:xfrm>
            <a:off x="365121" y="5738065"/>
            <a:ext cx="1847088" cy="759006"/>
          </a:xfrm>
          <a:prstGeom prst="rect">
            <a:avLst/>
          </a:prstGeom>
        </p:spPr>
      </p:pic>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Život na dedine je lepší ako život v meste.</a:t>
            </a:r>
          </a:p>
        </p:txBody>
      </p:sp>
      <p:sp>
        <p:nvSpPr>
          <p:cNvPr id="13" name="TextovéPole 12">
            <a:extLst>
              <a:ext uri="{FF2B5EF4-FFF2-40B4-BE49-F238E27FC236}">
                <a16:creationId xmlns:a16="http://schemas.microsoft.com/office/drawing/2014/main" id="{393211E4-D7FA-489F-9713-D5026B124E23}"/>
              </a:ext>
            </a:extLst>
          </p:cNvPr>
          <p:cNvSpPr txBox="1"/>
          <p:nvPr/>
        </p:nvSpPr>
        <p:spPr>
          <a:xfrm>
            <a:off x="2437759" y="2926483"/>
            <a:ext cx="7382895" cy="369332"/>
          </a:xfrm>
          <a:prstGeom prst="rect">
            <a:avLst/>
          </a:prstGeom>
          <a:noFill/>
        </p:spPr>
        <p:txBody>
          <a:bodyPr wrap="square" rtlCol="0">
            <a:spAutoFit/>
          </a:bodyPr>
          <a:lstStyle/>
          <a:p>
            <a:r>
              <a:rPr lang="sk-SK" dirty="0"/>
              <a:t>Na dedine si ľudia viac pomáhajú a teda sa tam žije ľahšie.</a:t>
            </a:r>
          </a:p>
        </p:txBody>
      </p:sp>
      <p:sp>
        <p:nvSpPr>
          <p:cNvPr id="7" name="TextovéPole 6">
            <a:extLst>
              <a:ext uri="{FF2B5EF4-FFF2-40B4-BE49-F238E27FC236}">
                <a16:creationId xmlns:a16="http://schemas.microsoft.com/office/drawing/2014/main" id="{B8CBD38E-4EC6-4C79-AE41-5E391EBFF9C1}"/>
              </a:ext>
            </a:extLst>
          </p:cNvPr>
          <p:cNvSpPr txBox="1"/>
          <p:nvPr/>
        </p:nvSpPr>
        <p:spPr>
          <a:xfrm>
            <a:off x="2437759" y="4065662"/>
            <a:ext cx="9461075" cy="1200329"/>
          </a:xfrm>
          <a:prstGeom prst="rect">
            <a:avLst/>
          </a:prstGeom>
          <a:noFill/>
        </p:spPr>
        <p:txBody>
          <a:bodyPr wrap="square" rtlCol="0">
            <a:spAutoFit/>
          </a:bodyPr>
          <a:lstStyle/>
          <a:p>
            <a:r>
              <a:rPr lang="sk-SK" dirty="0"/>
              <a:t>Ľudia na dedine sú si bližší – stretávajú sa na ulici a rozprávajú sa, poznajú sa, celá dedina sa stretne na trhoch alebo v kostole. Vďaka tomu, že je tam ľudí menej, dokážu sa všetci poznať. To, že niektoré služby nie sú dostupné (opravár je až v meste, elektrikár tiež), núti takýto kolektív držať spolu a vzájomne si vypomôcť.</a:t>
            </a:r>
          </a:p>
        </p:txBody>
      </p:sp>
    </p:spTree>
    <p:extLst>
      <p:ext uri="{BB962C8B-B14F-4D97-AF65-F5344CB8AC3E}">
        <p14:creationId xmlns:p14="http://schemas.microsoft.com/office/powerpoint/2010/main" val="3262307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č.1</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311983BD-3689-4B47-B4E0-BE89A779FF6C}"/>
              </a:ext>
            </a:extLst>
          </p:cNvPr>
          <p:cNvPicPr>
            <a:picLocks noChangeAspect="1"/>
          </p:cNvPicPr>
          <p:nvPr/>
        </p:nvPicPr>
        <p:blipFill rotWithShape="1">
          <a:blip r:embed="rId3">
            <a:extLst>
              <a:ext uri="{28A0092B-C50C-407E-A947-70E740481C1C}">
                <a14:useLocalDpi xmlns:a14="http://schemas.microsoft.com/office/drawing/2010/main" val="0"/>
              </a:ext>
            </a:extLst>
          </a:blip>
          <a:srcRect l="8488" t="37846" r="63405" b="39054"/>
          <a:stretch/>
        </p:blipFill>
        <p:spPr>
          <a:xfrm>
            <a:off x="365121" y="2834584"/>
            <a:ext cx="1847088" cy="759006"/>
          </a:xfrm>
          <a:prstGeom prst="rect">
            <a:avLst/>
          </a:prstGeom>
        </p:spPr>
      </p:pic>
      <p:pic>
        <p:nvPicPr>
          <p:cNvPr id="11" name="Obrázek 10">
            <a:extLst>
              <a:ext uri="{FF2B5EF4-FFF2-40B4-BE49-F238E27FC236}">
                <a16:creationId xmlns:a16="http://schemas.microsoft.com/office/drawing/2014/main" id="{8F7FACD3-8C60-47DD-85AF-79EF70A69310}"/>
              </a:ext>
            </a:extLst>
          </p:cNvPr>
          <p:cNvPicPr>
            <a:picLocks noChangeAspect="1"/>
          </p:cNvPicPr>
          <p:nvPr/>
        </p:nvPicPr>
        <p:blipFill rotWithShape="1">
          <a:blip r:embed="rId3">
            <a:extLst>
              <a:ext uri="{28A0092B-C50C-407E-A947-70E740481C1C}">
                <a14:useLocalDpi xmlns:a14="http://schemas.microsoft.com/office/drawing/2010/main" val="0"/>
              </a:ext>
            </a:extLst>
          </a:blip>
          <a:srcRect l="37848" t="37570" r="34045" b="39330"/>
          <a:stretch/>
        </p:blipFill>
        <p:spPr>
          <a:xfrm>
            <a:off x="365121" y="4286324"/>
            <a:ext cx="1847088" cy="759006"/>
          </a:xfrm>
          <a:prstGeom prst="rect">
            <a:avLst/>
          </a:prstGeom>
        </p:spPr>
      </p:pic>
      <p:pic>
        <p:nvPicPr>
          <p:cNvPr id="12" name="Obrázek 11">
            <a:extLst>
              <a:ext uri="{FF2B5EF4-FFF2-40B4-BE49-F238E27FC236}">
                <a16:creationId xmlns:a16="http://schemas.microsoft.com/office/drawing/2014/main" id="{9F6AAC93-B0B6-4059-A7EC-40473E16D6E4}"/>
              </a:ext>
            </a:extLst>
          </p:cNvPr>
          <p:cNvPicPr>
            <a:picLocks noChangeAspect="1"/>
          </p:cNvPicPr>
          <p:nvPr/>
        </p:nvPicPr>
        <p:blipFill rotWithShape="1">
          <a:blip r:embed="rId3">
            <a:extLst>
              <a:ext uri="{28A0092B-C50C-407E-A947-70E740481C1C}">
                <a14:useLocalDpi xmlns:a14="http://schemas.microsoft.com/office/drawing/2010/main" val="0"/>
              </a:ext>
            </a:extLst>
          </a:blip>
          <a:srcRect l="67067" t="36874" r="4826" b="40026"/>
          <a:stretch/>
        </p:blipFill>
        <p:spPr>
          <a:xfrm>
            <a:off x="365121" y="5738065"/>
            <a:ext cx="1847088" cy="759006"/>
          </a:xfrm>
          <a:prstGeom prst="rect">
            <a:avLst/>
          </a:prstGeom>
        </p:spPr>
      </p:pic>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Život na dedine je lepší ako život v meste.</a:t>
            </a:r>
          </a:p>
        </p:txBody>
      </p:sp>
      <p:sp>
        <p:nvSpPr>
          <p:cNvPr id="13" name="TextovéPole 12">
            <a:extLst>
              <a:ext uri="{FF2B5EF4-FFF2-40B4-BE49-F238E27FC236}">
                <a16:creationId xmlns:a16="http://schemas.microsoft.com/office/drawing/2014/main" id="{393211E4-D7FA-489F-9713-D5026B124E23}"/>
              </a:ext>
            </a:extLst>
          </p:cNvPr>
          <p:cNvSpPr txBox="1"/>
          <p:nvPr/>
        </p:nvSpPr>
        <p:spPr>
          <a:xfrm>
            <a:off x="2437759" y="2926483"/>
            <a:ext cx="7382895" cy="369332"/>
          </a:xfrm>
          <a:prstGeom prst="rect">
            <a:avLst/>
          </a:prstGeom>
          <a:noFill/>
        </p:spPr>
        <p:txBody>
          <a:bodyPr wrap="square" rtlCol="0">
            <a:spAutoFit/>
          </a:bodyPr>
          <a:lstStyle/>
          <a:p>
            <a:r>
              <a:rPr lang="sk-SK" dirty="0"/>
              <a:t>Na dedine si ľudia viac pomáhajú a teda sa tam žije ľahšie.</a:t>
            </a:r>
          </a:p>
        </p:txBody>
      </p:sp>
      <p:sp>
        <p:nvSpPr>
          <p:cNvPr id="7" name="TextovéPole 6">
            <a:extLst>
              <a:ext uri="{FF2B5EF4-FFF2-40B4-BE49-F238E27FC236}">
                <a16:creationId xmlns:a16="http://schemas.microsoft.com/office/drawing/2014/main" id="{B8CBD38E-4EC6-4C79-AE41-5E391EBFF9C1}"/>
              </a:ext>
            </a:extLst>
          </p:cNvPr>
          <p:cNvSpPr txBox="1"/>
          <p:nvPr/>
        </p:nvSpPr>
        <p:spPr>
          <a:xfrm>
            <a:off x="2437759" y="4065662"/>
            <a:ext cx="9461075" cy="1200329"/>
          </a:xfrm>
          <a:prstGeom prst="rect">
            <a:avLst/>
          </a:prstGeom>
          <a:noFill/>
        </p:spPr>
        <p:txBody>
          <a:bodyPr wrap="square" rtlCol="0">
            <a:spAutoFit/>
          </a:bodyPr>
          <a:lstStyle/>
          <a:p>
            <a:r>
              <a:rPr lang="sk-SK" dirty="0"/>
              <a:t>Ľudia na dedine sú si bližší – stretávajú sa na ulici a rozprávajú sa, poznajú sa, celá dedina sa stretne na trhoch alebo v kostole. Vďaka tomu, že je tam ľudí menej, dokážu sa všetci poznať. To, že niektoré služby nie sú dostupné (opravár je až v meste, elektrikár tiež), núti takýto kolektív držať spolu a vzájomne si vypomôcť.</a:t>
            </a:r>
          </a:p>
        </p:txBody>
      </p:sp>
      <p:sp>
        <p:nvSpPr>
          <p:cNvPr id="14" name="TextovéPole 13">
            <a:extLst>
              <a:ext uri="{FF2B5EF4-FFF2-40B4-BE49-F238E27FC236}">
                <a16:creationId xmlns:a16="http://schemas.microsoft.com/office/drawing/2014/main" id="{F8F0E2F6-75E3-4D6A-B35C-2E991037B8B6}"/>
              </a:ext>
            </a:extLst>
          </p:cNvPr>
          <p:cNvSpPr txBox="1"/>
          <p:nvPr/>
        </p:nvSpPr>
        <p:spPr>
          <a:xfrm>
            <a:off x="2437759" y="5691650"/>
            <a:ext cx="9461075" cy="923330"/>
          </a:xfrm>
          <a:prstGeom prst="rect">
            <a:avLst/>
          </a:prstGeom>
          <a:noFill/>
        </p:spPr>
        <p:txBody>
          <a:bodyPr wrap="square" rtlCol="0">
            <a:spAutoFit/>
          </a:bodyPr>
          <a:lstStyle/>
          <a:p>
            <a:r>
              <a:rPr lang="sk-SK" dirty="0"/>
              <a:t>U nás na dedine je vzájomná pomoc bežná – deti staršej pani naťahajú vodu zo studne, mamka dá susede narcisy, tá jej na oplátku podá domáce vajíčka a tak podobne. To ľudia v meste, ktoré je veľké a neosobné, nerobia.</a:t>
            </a:r>
          </a:p>
        </p:txBody>
      </p:sp>
    </p:spTree>
    <p:extLst>
      <p:ext uri="{BB962C8B-B14F-4D97-AF65-F5344CB8AC3E}">
        <p14:creationId xmlns:p14="http://schemas.microsoft.com/office/powerpoint/2010/main" val="2776241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1477328"/>
          </a:xfrm>
          <a:prstGeom prst="rect">
            <a:avLst/>
          </a:prstGeom>
          <a:noFill/>
        </p:spPr>
        <p:txBody>
          <a:bodyPr wrap="square" rtlCol="0">
            <a:spAutoFit/>
          </a:bodyPr>
          <a:lstStyle/>
          <a:p>
            <a:endParaRPr lang="sk-SK" dirty="0"/>
          </a:p>
          <a:p>
            <a:endParaRPr lang="sk-SK" b="1" dirty="0">
              <a:solidFill>
                <a:schemeClr val="bg1"/>
              </a:solidFill>
            </a:endParaRPr>
          </a:p>
          <a:p>
            <a:endParaRPr lang="sk-SK" dirty="0"/>
          </a:p>
          <a:p>
            <a:endParaRPr lang="sk-SK" dirty="0"/>
          </a:p>
          <a:p>
            <a:endParaRPr lang="sk-SK" b="1" dirty="0">
              <a:solidFill>
                <a:schemeClr val="bg1"/>
              </a:solidFill>
            </a:endParaRPr>
          </a:p>
        </p:txBody>
      </p:sp>
    </p:spTree>
    <p:extLst>
      <p:ext uri="{BB962C8B-B14F-4D97-AF65-F5344CB8AC3E}">
        <p14:creationId xmlns:p14="http://schemas.microsoft.com/office/powerpoint/2010/main" val="3628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2308324"/>
          </a:xfrm>
          <a:prstGeom prst="rect">
            <a:avLst/>
          </a:prstGeom>
          <a:noFill/>
        </p:spPr>
        <p:txBody>
          <a:bodyPr wrap="square" rtlCol="0">
            <a:spAutoFit/>
          </a:bodyPr>
          <a:lstStyle/>
          <a:p>
            <a:endParaRPr lang="sk-SK" b="1" dirty="0">
              <a:solidFill>
                <a:schemeClr val="bg1"/>
              </a:solidFill>
            </a:endParaRP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endParaRPr lang="sk-SK" b="1" dirty="0">
              <a:solidFill>
                <a:schemeClr val="bg1"/>
              </a:solidFill>
            </a:endParaRPr>
          </a:p>
          <a:p>
            <a:endParaRPr lang="sk-SK" dirty="0"/>
          </a:p>
          <a:p>
            <a:endParaRPr lang="sk-SK" dirty="0"/>
          </a:p>
          <a:p>
            <a:endParaRPr lang="sk-SK" b="1" dirty="0">
              <a:solidFill>
                <a:schemeClr val="bg1"/>
              </a:solidFill>
            </a:endParaRP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633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2308324"/>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endParaRPr lang="sk-SK" b="1" dirty="0">
              <a:solidFill>
                <a:schemeClr val="bg1"/>
              </a:solidFill>
            </a:endParaRPr>
          </a:p>
          <a:p>
            <a:endParaRPr lang="sk-SK" dirty="0"/>
          </a:p>
          <a:p>
            <a:endParaRPr lang="sk-SK" dirty="0"/>
          </a:p>
          <a:p>
            <a:endParaRPr lang="sk-SK" b="1" dirty="0">
              <a:solidFill>
                <a:schemeClr val="bg1"/>
              </a:solidFill>
            </a:endParaRP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64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2585323"/>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endParaRPr lang="sk-SK" b="1" dirty="0">
              <a:solidFill>
                <a:schemeClr val="bg1"/>
              </a:solidFill>
            </a:endParaRPr>
          </a:p>
          <a:p>
            <a:pPr marL="285750" indent="-285750">
              <a:buClr>
                <a:schemeClr val="bg1"/>
              </a:buClr>
              <a:buFont typeface="Epilogue" pitchFamily="2" charset="-18"/>
              <a:buChar char="→"/>
            </a:pPr>
            <a:r>
              <a:rPr lang="sk-SK" dirty="0"/>
              <a:t>Len niektorí ľudia na dedine sú takto milí, nie všetci – aj tam vedia byť introverti alebo sebci.</a:t>
            </a:r>
          </a:p>
          <a:p>
            <a:endParaRPr lang="sk-SK" dirty="0"/>
          </a:p>
          <a:p>
            <a:endParaRPr lang="sk-SK" dirty="0"/>
          </a:p>
          <a:p>
            <a:endParaRPr lang="sk-SK" b="1" dirty="0">
              <a:solidFill>
                <a:schemeClr val="bg1"/>
              </a:solidFill>
            </a:endParaRP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69112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354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3139321"/>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endParaRPr lang="sk-SK" b="1" dirty="0">
              <a:solidFill>
                <a:schemeClr val="bg1"/>
              </a:solidFill>
            </a:endParaRPr>
          </a:p>
          <a:p>
            <a:pPr marL="285750" indent="-285750">
              <a:buClr>
                <a:schemeClr val="bg1"/>
              </a:buClr>
              <a:buFont typeface="Epilogue" pitchFamily="2" charset="-18"/>
              <a:buChar char="→"/>
            </a:pPr>
            <a:r>
              <a:rPr lang="sk-SK" dirty="0"/>
              <a:t>Len niektorí ľudia na dedine sú takto milí, nie všetci – aj tam vedia byť introverti alebo sebci.</a:t>
            </a:r>
          </a:p>
          <a:p>
            <a:pPr marL="285750" indent="-285750">
              <a:buClr>
                <a:schemeClr val="bg1"/>
              </a:buClr>
              <a:buFont typeface="Epilogue" pitchFamily="2" charset="-18"/>
              <a:buChar char="→"/>
            </a:pPr>
            <a:r>
              <a:rPr lang="sk-SK" dirty="0"/>
              <a:t>Niektorí ľudia v meste sú rovnakí – v rámci paneláku tiež funguje komunita, ľudia sa tiež poznajú; rovnako zájdeme staršej susede na nákup a ona nám dá kus doma upečeného koláča.</a:t>
            </a:r>
          </a:p>
          <a:p>
            <a:endParaRPr lang="sk-SK" dirty="0"/>
          </a:p>
          <a:p>
            <a:endParaRPr lang="sk-SK" dirty="0"/>
          </a:p>
          <a:p>
            <a:endParaRPr lang="sk-SK" b="1" dirty="0">
              <a:solidFill>
                <a:schemeClr val="bg1"/>
              </a:solidFill>
            </a:endParaRP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69112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29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argumentu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4912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Obdélník: se zakulacenými rohy 2">
            <a:extLst>
              <a:ext uri="{FF2B5EF4-FFF2-40B4-BE49-F238E27FC236}">
                <a16:creationId xmlns:a16="http://schemas.microsoft.com/office/drawing/2014/main" id="{1A546CE5-B162-445E-993E-BCF1F5171907}"/>
              </a:ext>
            </a:extLst>
          </p:cNvPr>
          <p:cNvSpPr/>
          <p:nvPr/>
        </p:nvSpPr>
        <p:spPr>
          <a:xfrm>
            <a:off x="457200" y="2266122"/>
            <a:ext cx="4094922" cy="4094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800" b="1" dirty="0">
                <a:solidFill>
                  <a:schemeClr val="bg2"/>
                </a:solidFill>
              </a:rPr>
              <a:t>Skákajúce vajíčko:</a:t>
            </a:r>
          </a:p>
          <a:p>
            <a:pPr marL="457200" indent="-457200">
              <a:buFont typeface="Arial" panose="020B0604020202020204" pitchFamily="34" charset="0"/>
              <a:buChar char="•"/>
            </a:pPr>
            <a:r>
              <a:rPr lang="sk-SK" sz="2800" dirty="0">
                <a:solidFill>
                  <a:schemeClr val="bg2"/>
                </a:solidFill>
              </a:rPr>
              <a:t>tvrdenie</a:t>
            </a:r>
          </a:p>
          <a:p>
            <a:pPr marL="457200" indent="-457200">
              <a:buFont typeface="Arial" panose="020B0604020202020204" pitchFamily="34" charset="0"/>
              <a:buChar char="•"/>
            </a:pPr>
            <a:r>
              <a:rPr lang="sk-SK" sz="2800" dirty="0">
                <a:solidFill>
                  <a:schemeClr val="bg1"/>
                </a:solidFill>
              </a:rPr>
              <a:t>vysvetlenie</a:t>
            </a:r>
          </a:p>
          <a:p>
            <a:pPr marL="457200" indent="-457200">
              <a:buFont typeface="Arial" panose="020B0604020202020204" pitchFamily="34" charset="0"/>
              <a:buChar char="•"/>
            </a:pPr>
            <a:endParaRPr lang="sk-SK" sz="2800" dirty="0">
              <a:solidFill>
                <a:schemeClr val="bg2"/>
              </a:solidFill>
            </a:endParaRPr>
          </a:p>
          <a:p>
            <a:pPr marL="457200" indent="-457200">
              <a:buFont typeface="Arial" panose="020B0604020202020204" pitchFamily="34" charset="0"/>
              <a:buChar char="•"/>
            </a:pPr>
            <a:endParaRPr lang="sk-SK" sz="2800" dirty="0">
              <a:solidFill>
                <a:schemeClr val="bg2"/>
              </a:solidFill>
            </a:endParaRPr>
          </a:p>
          <a:p>
            <a:endParaRPr lang="sk-SK" sz="2800" dirty="0">
              <a:solidFill>
                <a:schemeClr val="bg2"/>
              </a:solidFill>
            </a:endParaRPr>
          </a:p>
          <a:p>
            <a:r>
              <a:rPr lang="sk-SK" sz="2800" dirty="0">
                <a:solidFill>
                  <a:schemeClr val="bg2"/>
                </a:solidFill>
              </a:rPr>
              <a:t> </a:t>
            </a:r>
          </a:p>
        </p:txBody>
      </p:sp>
    </p:spTree>
    <p:extLst>
      <p:ext uri="{BB962C8B-B14F-4D97-AF65-F5344CB8AC3E}">
        <p14:creationId xmlns:p14="http://schemas.microsoft.com/office/powerpoint/2010/main" val="2600487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3139321"/>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Len niektorí ľudia na dedine sú takto milí, nie všetci – aj tam vedia byť introverti alebo sebci.</a:t>
            </a:r>
          </a:p>
          <a:p>
            <a:pPr marL="285750" indent="-285750">
              <a:buClr>
                <a:schemeClr val="bg1"/>
              </a:buClr>
              <a:buFont typeface="Epilogue" pitchFamily="2" charset="-18"/>
              <a:buChar char="→"/>
            </a:pPr>
            <a:r>
              <a:rPr lang="sk-SK" dirty="0"/>
              <a:t>Niektorí ľudia v meste sú rovnakí – v rámci paneláku tiež funguje komunita, ľudia sa tiež poznajú; rovnako zájdeme staršej susede na nákup a ona nám dá kus doma upečeného koláča.</a:t>
            </a:r>
          </a:p>
          <a:p>
            <a:endParaRPr lang="sk-SK" dirty="0"/>
          </a:p>
          <a:p>
            <a:endParaRPr lang="sk-SK" dirty="0"/>
          </a:p>
          <a:p>
            <a:endParaRPr lang="sk-SK" b="1" dirty="0">
              <a:solidFill>
                <a:schemeClr val="bg1"/>
              </a:solidFill>
            </a:endParaRP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69112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589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4247317"/>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Len niektorí ľudia na dedine sú takto milí, nie všetci – aj tam vedia byť introverti alebo sebci.</a:t>
            </a:r>
          </a:p>
          <a:p>
            <a:pPr marL="285750" indent="-285750">
              <a:buClr>
                <a:schemeClr val="bg1"/>
              </a:buClr>
              <a:buFont typeface="Epilogue" pitchFamily="2" charset="-18"/>
              <a:buChar char="→"/>
            </a:pPr>
            <a:r>
              <a:rPr lang="sk-SK" dirty="0"/>
              <a:t>Niektorí ľudia v meste sú rovnakí – v rámci paneláku tiež funguje komunita, ľudia sa tiež poznajú; rovnako zájdeme staršej susede na nákup a ona nám dá kus doma upečeného koláča.</a:t>
            </a:r>
          </a:p>
          <a:p>
            <a:endParaRPr lang="sk-SK" dirty="0"/>
          </a:p>
          <a:p>
            <a:endParaRPr lang="sk-SK" b="1" dirty="0">
              <a:solidFill>
                <a:schemeClr val="bg1"/>
              </a:solidFill>
            </a:endParaRPr>
          </a:p>
          <a:p>
            <a:pPr marL="285750" indent="-285750">
              <a:buClr>
                <a:schemeClr val="bg1"/>
              </a:buClr>
              <a:buFont typeface="Epilogue" pitchFamily="2" charset="-18"/>
              <a:buChar char="→"/>
            </a:pPr>
            <a:r>
              <a:rPr lang="sk-SK" dirty="0"/>
              <a:t>Toto už dnes nie je pravda, to je obraz dediny spred pár desiatok rokov. Dnes ľudia už nezdieľajú svoje životy a nedelia sa o všetko. Chodia do práce a po práci sa musia starať ešte o dom a pozemok. Neostáva im energia na takéto veci.</a:t>
            </a:r>
          </a:p>
          <a:p>
            <a:endParaRPr lang="sk-SK" dirty="0"/>
          </a:p>
          <a:p>
            <a:endParaRPr lang="sk-SK" b="1" dirty="0">
              <a:solidFill>
                <a:schemeClr val="bg1"/>
              </a:solidFill>
            </a:endParaRP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69112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9798685-67CD-4D9F-9ACE-D7746B832EDF}"/>
              </a:ext>
            </a:extLst>
          </p:cNvPr>
          <p:cNvCxnSpPr/>
          <p:nvPr/>
        </p:nvCxnSpPr>
        <p:spPr>
          <a:xfrm>
            <a:off x="394716" y="5053584"/>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889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4247317"/>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Len niektorí ľudia na dedine sú takto milí, nie všetci – aj tam vedia byť introverti alebo sebci.</a:t>
            </a:r>
          </a:p>
          <a:p>
            <a:pPr marL="285750" indent="-285750">
              <a:buClr>
                <a:schemeClr val="bg1"/>
              </a:buClr>
              <a:buFont typeface="Epilogue" pitchFamily="2" charset="-18"/>
              <a:buChar char="→"/>
            </a:pPr>
            <a:r>
              <a:rPr lang="sk-SK" dirty="0"/>
              <a:t>Niektorí ľudia v meste sú rovnakí – v rámci paneláku tiež funguje komunita, ľudia sa tiež poznajú; rovnako zájdeme staršej susede na nákup a ona nám dá kus doma upečeného koláča.</a:t>
            </a:r>
          </a:p>
          <a:p>
            <a:endParaRPr lang="sk-SK" dirty="0"/>
          </a:p>
          <a:p>
            <a:r>
              <a:rPr lang="sk-SK" b="1" dirty="0">
                <a:solidFill>
                  <a:schemeClr val="bg1"/>
                </a:solidFill>
              </a:rPr>
              <a:t>ODSTRÁNENIE</a:t>
            </a:r>
          </a:p>
          <a:p>
            <a:pPr marL="285750" indent="-285750">
              <a:buClr>
                <a:schemeClr val="bg1"/>
              </a:buClr>
              <a:buFont typeface="Epilogue" pitchFamily="2" charset="-18"/>
              <a:buChar char="→"/>
            </a:pPr>
            <a:r>
              <a:rPr lang="sk-SK" dirty="0"/>
              <a:t>Toto už dnes nie je pravda, to je obraz dediny spred pár desiatok rokov. Dnes ľudia už nezdieľajú svoje životy a nedelia sa o všetko. Chodia do práce a po práci sa musia starať ešte o dom a pozemok. Neostáva im energia na takéto veci.</a:t>
            </a:r>
          </a:p>
          <a:p>
            <a:endParaRPr lang="sk-SK" dirty="0"/>
          </a:p>
          <a:p>
            <a:endParaRPr lang="sk-SK" b="1" dirty="0">
              <a:solidFill>
                <a:schemeClr val="bg1"/>
              </a:solidFill>
            </a:endParaRP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69112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9798685-67CD-4D9F-9ACE-D7746B832EDF}"/>
              </a:ext>
            </a:extLst>
          </p:cNvPr>
          <p:cNvCxnSpPr/>
          <p:nvPr/>
        </p:nvCxnSpPr>
        <p:spPr>
          <a:xfrm>
            <a:off x="394716" y="5053584"/>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001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4524315"/>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Len niektorí ľudia na dedine sú takto milí, nie všetci – aj tam vedia byť introverti alebo sebci.</a:t>
            </a:r>
          </a:p>
          <a:p>
            <a:pPr marL="285750" indent="-285750">
              <a:buClr>
                <a:schemeClr val="bg1"/>
              </a:buClr>
              <a:buFont typeface="Epilogue" pitchFamily="2" charset="-18"/>
              <a:buChar char="→"/>
            </a:pPr>
            <a:r>
              <a:rPr lang="sk-SK" dirty="0"/>
              <a:t>Niektorí ľudia v meste sú rovnakí – v rámci paneláku tiež funguje komunita, ľudia sa tiež poznajú; rovnako zájdeme staršej susede na nákup a ona nám dá kus doma upečeného koláča.</a:t>
            </a:r>
          </a:p>
          <a:p>
            <a:endParaRPr lang="sk-SK" dirty="0"/>
          </a:p>
          <a:p>
            <a:r>
              <a:rPr lang="sk-SK" b="1" dirty="0">
                <a:solidFill>
                  <a:schemeClr val="bg1"/>
                </a:solidFill>
              </a:rPr>
              <a:t>ODSTRÁNENIE</a:t>
            </a:r>
          </a:p>
          <a:p>
            <a:pPr marL="285750" indent="-285750">
              <a:buClr>
                <a:schemeClr val="bg1"/>
              </a:buClr>
              <a:buFont typeface="Epilogue" pitchFamily="2" charset="-18"/>
              <a:buChar char="→"/>
            </a:pPr>
            <a:r>
              <a:rPr lang="sk-SK" dirty="0"/>
              <a:t>Toto už dnes nie je pravda, to je obraz dediny spred pár desiatok rokov. Dnes ľudia už nezdieľajú svoje životy a nedelia sa o všetko. Chodia do práce a po práci sa musia starať ešte o dom a pozemok. Neostáva im energia na takéto veci.</a:t>
            </a:r>
          </a:p>
          <a:p>
            <a:endParaRPr lang="sk-SK" dirty="0"/>
          </a:p>
          <a:p>
            <a:endParaRPr lang="sk-SK" b="1" dirty="0">
              <a:solidFill>
                <a:schemeClr val="bg1"/>
              </a:solidFill>
            </a:endParaRPr>
          </a:p>
          <a:p>
            <a:pPr marL="285750" indent="-285750">
              <a:buClr>
                <a:schemeClr val="bg1"/>
              </a:buClr>
              <a:buFont typeface="Epilogue" pitchFamily="2" charset="-18"/>
              <a:buChar char="→"/>
            </a:pPr>
            <a:r>
              <a:rPr lang="sk-SK" dirty="0"/>
              <a:t>Dobre, beriem váš predpoklad, že na dedine je málo ľudí, všetci o sebe všetko vedia...a to je zlé.</a:t>
            </a: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69112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9798685-67CD-4D9F-9ACE-D7746B832EDF}"/>
              </a:ext>
            </a:extLst>
          </p:cNvPr>
          <p:cNvCxnSpPr/>
          <p:nvPr/>
        </p:nvCxnSpPr>
        <p:spPr>
          <a:xfrm>
            <a:off x="394716" y="5053584"/>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468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4801314"/>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Len niektorí ľudia na dedine sú takto milí, nie všetci – aj tam vedia byť introverti alebo sebci.</a:t>
            </a:r>
          </a:p>
          <a:p>
            <a:pPr marL="285750" indent="-285750">
              <a:buClr>
                <a:schemeClr val="bg1"/>
              </a:buClr>
              <a:buFont typeface="Epilogue" pitchFamily="2" charset="-18"/>
              <a:buChar char="→"/>
            </a:pPr>
            <a:r>
              <a:rPr lang="sk-SK" dirty="0"/>
              <a:t>Niektorí ľudia v meste sú rovnakí – v rámci paneláku tiež funguje komunita, ľudia sa tiež poznajú; rovnako zájdeme staršej susede na nákup a ona nám dá kus doma upečeného koláča.</a:t>
            </a:r>
          </a:p>
          <a:p>
            <a:endParaRPr lang="sk-SK" dirty="0"/>
          </a:p>
          <a:p>
            <a:r>
              <a:rPr lang="sk-SK" b="1" dirty="0">
                <a:solidFill>
                  <a:schemeClr val="bg1"/>
                </a:solidFill>
              </a:rPr>
              <a:t>ODSTRÁNENIE</a:t>
            </a:r>
          </a:p>
          <a:p>
            <a:pPr marL="285750" indent="-285750">
              <a:buClr>
                <a:schemeClr val="bg1"/>
              </a:buClr>
              <a:buFont typeface="Epilogue" pitchFamily="2" charset="-18"/>
              <a:buChar char="→"/>
            </a:pPr>
            <a:r>
              <a:rPr lang="sk-SK" dirty="0"/>
              <a:t>Toto už dnes nie je pravda, to je obraz dediny spred pár desiatok rokov. Dnes ľudia už nezdieľajú svoje životy a nedelia sa o všetko. Chodia do práce a po práci sa musia starať ešte o dom a pozemok. Neostáva im energia na takéto veci.</a:t>
            </a:r>
          </a:p>
          <a:p>
            <a:endParaRPr lang="sk-SK" dirty="0"/>
          </a:p>
          <a:p>
            <a:endParaRPr lang="sk-SK" b="1" dirty="0">
              <a:solidFill>
                <a:schemeClr val="bg1"/>
              </a:solidFill>
            </a:endParaRPr>
          </a:p>
          <a:p>
            <a:pPr marL="285750" indent="-285750">
              <a:buClr>
                <a:schemeClr val="bg1"/>
              </a:buClr>
              <a:buFont typeface="Epilogue" pitchFamily="2" charset="-18"/>
              <a:buChar char="→"/>
            </a:pPr>
            <a:r>
              <a:rPr lang="sk-SK" dirty="0"/>
              <a:t>Dobre, beriem váš predpoklad, že na dedine je málo ľudí, všetci o sebe všetko vedia...a to je zlé.</a:t>
            </a:r>
          </a:p>
          <a:p>
            <a:pPr marL="285750" indent="-285750">
              <a:buClr>
                <a:schemeClr val="bg1"/>
              </a:buClr>
              <a:buFont typeface="Epilogue" pitchFamily="2" charset="-18"/>
              <a:buChar char="→"/>
            </a:pPr>
            <a:r>
              <a:rPr lang="sk-SK" dirty="0"/>
              <a:t>Ľudia nemajú žiadne súkromie a žije sa im zle, všetci neustále riešia ich životy.</a:t>
            </a: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69112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9798685-67CD-4D9F-9ACE-D7746B832EDF}"/>
              </a:ext>
            </a:extLst>
          </p:cNvPr>
          <p:cNvCxnSpPr/>
          <p:nvPr/>
        </p:nvCxnSpPr>
        <p:spPr>
          <a:xfrm>
            <a:off x="394716" y="5053584"/>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385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5355312"/>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Len niektorí ľudia na dedine sú takto milí, nie všetci – aj tam vedia byť introverti alebo sebci.</a:t>
            </a:r>
          </a:p>
          <a:p>
            <a:pPr marL="285750" indent="-285750">
              <a:buClr>
                <a:schemeClr val="bg1"/>
              </a:buClr>
              <a:buFont typeface="Epilogue" pitchFamily="2" charset="-18"/>
              <a:buChar char="→"/>
            </a:pPr>
            <a:r>
              <a:rPr lang="sk-SK" dirty="0"/>
              <a:t>Niektorí ľudia v meste sú rovnakí – v rámci paneláku tiež funguje komunita, ľudia sa tiež poznajú; rovnako zájdeme staršej susede na nákup a ona nám dá kus doma upečeného koláča.</a:t>
            </a:r>
          </a:p>
          <a:p>
            <a:endParaRPr lang="sk-SK" dirty="0"/>
          </a:p>
          <a:p>
            <a:r>
              <a:rPr lang="sk-SK" b="1" dirty="0">
                <a:solidFill>
                  <a:schemeClr val="bg1"/>
                </a:solidFill>
              </a:rPr>
              <a:t>ODSTRÁNENIE</a:t>
            </a:r>
          </a:p>
          <a:p>
            <a:pPr marL="285750" indent="-285750">
              <a:buClr>
                <a:schemeClr val="bg1"/>
              </a:buClr>
              <a:buFont typeface="Epilogue" pitchFamily="2" charset="-18"/>
              <a:buChar char="→"/>
            </a:pPr>
            <a:r>
              <a:rPr lang="sk-SK" dirty="0"/>
              <a:t>Toto už dnes nie je pravda, to je obraz dediny spred pár desiatok rokov. Dnes ľudia už nezdieľajú svoje životy a nedelia sa o všetko. Chodia do práce a po práci sa musia starať ešte o dom a pozemok. Neostáva im energia na takéto veci.</a:t>
            </a:r>
          </a:p>
          <a:p>
            <a:endParaRPr lang="sk-SK" dirty="0"/>
          </a:p>
          <a:p>
            <a:endParaRPr lang="sk-SK" b="1" dirty="0">
              <a:solidFill>
                <a:schemeClr val="bg1"/>
              </a:solidFill>
            </a:endParaRPr>
          </a:p>
          <a:p>
            <a:pPr marL="285750" indent="-285750">
              <a:buClr>
                <a:schemeClr val="bg1"/>
              </a:buClr>
              <a:buFont typeface="Epilogue" pitchFamily="2" charset="-18"/>
              <a:buChar char="→"/>
            </a:pPr>
            <a:r>
              <a:rPr lang="sk-SK" dirty="0"/>
              <a:t>Dobre, beriem váš predpoklad, že na dedine je málo ľudí, všetci o sebe všetko vedia...a to je zlé.</a:t>
            </a:r>
          </a:p>
          <a:p>
            <a:pPr marL="285750" indent="-285750">
              <a:buClr>
                <a:schemeClr val="bg1"/>
              </a:buClr>
              <a:buFont typeface="Epilogue" pitchFamily="2" charset="-18"/>
              <a:buChar char="→"/>
            </a:pPr>
            <a:r>
              <a:rPr lang="sk-SK" dirty="0"/>
              <a:t>Ľudia nemajú žiadne súkromie a žije sa im zle, všetci neustále riešia ich životy.</a:t>
            </a:r>
          </a:p>
          <a:p>
            <a:pPr marL="285750" indent="-285750">
              <a:buClr>
                <a:schemeClr val="bg1"/>
              </a:buClr>
              <a:buFont typeface="Epilogue" pitchFamily="2" charset="-18"/>
              <a:buChar char="→"/>
            </a:pPr>
            <a:r>
              <a:rPr lang="sk-SK" dirty="0"/>
              <a:t>Špecificky zlé to je pre ľudí, ktorí vybočujú z predpokladov „vzorného človeka“ (sú rozvedení, vyhodili ich z práce, dieťa sa nedostalo na školu...).</a:t>
            </a: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69112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9798685-67CD-4D9F-9ACE-D7746B832EDF}"/>
              </a:ext>
            </a:extLst>
          </p:cNvPr>
          <p:cNvCxnSpPr/>
          <p:nvPr/>
        </p:nvCxnSpPr>
        <p:spPr>
          <a:xfrm>
            <a:off x="394716" y="5053584"/>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530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a:solidFill>
                  <a:schemeClr val="bg1"/>
                </a:solidFill>
              </a:rPr>
              <a:t>Typy </a:t>
            </a:r>
            <a:r>
              <a:rPr lang="sk-SK" sz="4000" dirty="0" err="1">
                <a:solidFill>
                  <a:schemeClr val="bg1"/>
                </a:solidFill>
              </a:rPr>
              <a:t>refutácie</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5355312"/>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Dobre, možno si ľudia na dedine viac pomáhajú, ale v meste je zas viac možností, čo robiť vo voľnom čase (krúžky, kultúrne podujatia, športoviská, obchodné domy a tak ďalej).</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Len niektorí ľudia na dedine sú takto milí, nie všetci – aj tam vedia byť introverti alebo sebci.</a:t>
            </a:r>
          </a:p>
          <a:p>
            <a:pPr marL="285750" indent="-285750">
              <a:buClr>
                <a:schemeClr val="bg1"/>
              </a:buClr>
              <a:buFont typeface="Epilogue" pitchFamily="2" charset="-18"/>
              <a:buChar char="→"/>
            </a:pPr>
            <a:r>
              <a:rPr lang="sk-SK" dirty="0"/>
              <a:t>Niektorí ľudia v meste sú rovnakí – v rámci paneláku tiež funguje komunita, ľudia sa tiež poznajú; rovnako zájdeme staršej susede na nákup a ona nám dá kus doma upečeného koláča.</a:t>
            </a:r>
          </a:p>
          <a:p>
            <a:endParaRPr lang="sk-SK" dirty="0"/>
          </a:p>
          <a:p>
            <a:r>
              <a:rPr lang="sk-SK" b="1" dirty="0">
                <a:solidFill>
                  <a:schemeClr val="bg1"/>
                </a:solidFill>
              </a:rPr>
              <a:t>ODSTRÁNENIE</a:t>
            </a:r>
          </a:p>
          <a:p>
            <a:pPr marL="285750" indent="-285750">
              <a:buClr>
                <a:schemeClr val="bg1"/>
              </a:buClr>
              <a:buFont typeface="Epilogue" pitchFamily="2" charset="-18"/>
              <a:buChar char="→"/>
            </a:pPr>
            <a:r>
              <a:rPr lang="sk-SK" dirty="0"/>
              <a:t>Toto už dnes nie je pravda, to je obraz dediny spred pár desiatok rokov. Dnes ľudia už nezdieľajú svoje životy a nedelia sa o všetko. Chodia do práce a po práci sa musia starať ešte o dom a pozemok. Neostáva im energia na takéto veci.</a:t>
            </a:r>
          </a:p>
          <a:p>
            <a:endParaRPr lang="sk-SK" dirty="0"/>
          </a:p>
          <a:p>
            <a:r>
              <a:rPr lang="sk-SK" b="1" dirty="0">
                <a:solidFill>
                  <a:schemeClr val="bg1"/>
                </a:solidFill>
              </a:rPr>
              <a:t>OBRÁTENIE</a:t>
            </a:r>
          </a:p>
          <a:p>
            <a:pPr marL="285750" indent="-285750">
              <a:buClr>
                <a:schemeClr val="bg1"/>
              </a:buClr>
              <a:buFont typeface="Epilogue" pitchFamily="2" charset="-18"/>
              <a:buChar char="→"/>
            </a:pPr>
            <a:r>
              <a:rPr lang="sk-SK" dirty="0"/>
              <a:t>Dobre, beriem váš predpoklad, že na dedine je málo ľudí, všetci o sebe všetko vedia...a to je zlé.</a:t>
            </a:r>
          </a:p>
          <a:p>
            <a:pPr marL="285750" indent="-285750">
              <a:buClr>
                <a:schemeClr val="bg1"/>
              </a:buClr>
              <a:buFont typeface="Epilogue" pitchFamily="2" charset="-18"/>
              <a:buChar char="→"/>
            </a:pPr>
            <a:r>
              <a:rPr lang="sk-SK" dirty="0"/>
              <a:t>Ľudia nemajú žiadne súkromie a žije sa im zle, všetci neustále riešia ich životy.</a:t>
            </a:r>
          </a:p>
          <a:p>
            <a:pPr marL="285750" indent="-285750">
              <a:buClr>
                <a:schemeClr val="bg1"/>
              </a:buClr>
              <a:buFont typeface="Epilogue" pitchFamily="2" charset="-18"/>
              <a:buChar char="→"/>
            </a:pPr>
            <a:r>
              <a:rPr lang="sk-SK" dirty="0"/>
              <a:t>Špecificky zlé to je pre ľudí, ktorí vybočujú z predpokladov „vzorného človeka“ (sú rozvedení, vyhodili ich z práce, dieťa sa nedostalo na školu...).</a:t>
            </a: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69112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9798685-67CD-4D9F-9ACE-D7746B832EDF}"/>
              </a:ext>
            </a:extLst>
          </p:cNvPr>
          <p:cNvCxnSpPr/>
          <p:nvPr/>
        </p:nvCxnSpPr>
        <p:spPr>
          <a:xfrm>
            <a:off x="394716" y="4845037"/>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826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 name="Obdélník: se zakulacenými rohy 7">
            <a:extLst>
              <a:ext uri="{FF2B5EF4-FFF2-40B4-BE49-F238E27FC236}">
                <a16:creationId xmlns:a16="http://schemas.microsoft.com/office/drawing/2014/main" id="{211480CB-A631-D927-31D4-C9A88EADB4D8}"/>
              </a:ext>
            </a:extLst>
          </p:cNvPr>
          <p:cNvSpPr/>
          <p:nvPr/>
        </p:nvSpPr>
        <p:spPr>
          <a:xfrm>
            <a:off x="636104" y="1369980"/>
            <a:ext cx="2922095" cy="616226"/>
          </a:xfrm>
          <a:prstGeom prst="roundRect">
            <a:avLst/>
          </a:prstGeom>
          <a:solidFill>
            <a:srgbClr val="E81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b="1" dirty="0">
                <a:solidFill>
                  <a:schemeClr val="bg2"/>
                </a:solidFill>
              </a:rPr>
              <a:t>PREVRÁTENIE</a:t>
            </a:r>
            <a:br>
              <a:rPr lang="sk-SK" sz="1200" dirty="0">
                <a:solidFill>
                  <a:schemeClr val="bg2"/>
                </a:solidFill>
              </a:rPr>
            </a:br>
            <a:r>
              <a:rPr lang="sk-SK" sz="1200" dirty="0">
                <a:solidFill>
                  <a:schemeClr val="bg2"/>
                </a:solidFill>
              </a:rPr>
              <a:t>(áno, máš pravdu, ale to hovorí v môj prospech)</a:t>
            </a:r>
          </a:p>
        </p:txBody>
      </p:sp>
      <p:sp>
        <p:nvSpPr>
          <p:cNvPr id="3" name="Obdélník: se zakulacenými rohy 10">
            <a:extLst>
              <a:ext uri="{FF2B5EF4-FFF2-40B4-BE49-F238E27FC236}">
                <a16:creationId xmlns:a16="http://schemas.microsoft.com/office/drawing/2014/main" id="{A3469B6F-7B5B-71BF-3B57-F8A930F686BE}"/>
              </a:ext>
            </a:extLst>
          </p:cNvPr>
          <p:cNvSpPr/>
          <p:nvPr/>
        </p:nvSpPr>
        <p:spPr>
          <a:xfrm>
            <a:off x="636104" y="2126497"/>
            <a:ext cx="2922095" cy="61622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b="1" dirty="0">
                <a:solidFill>
                  <a:schemeClr val="bg2"/>
                </a:solidFill>
              </a:rPr>
              <a:t>ODSTRÁNENIE</a:t>
            </a:r>
            <a:br>
              <a:rPr lang="sk-SK" sz="1200" b="1" dirty="0">
                <a:solidFill>
                  <a:schemeClr val="bg2"/>
                </a:solidFill>
              </a:rPr>
            </a:br>
            <a:r>
              <a:rPr lang="sk-SK" sz="1200" dirty="0">
                <a:solidFill>
                  <a:schemeClr val="bg2"/>
                </a:solidFill>
              </a:rPr>
              <a:t>(nie, nemáš pravdu, urobil si niekde v argumente chybu)</a:t>
            </a:r>
          </a:p>
        </p:txBody>
      </p:sp>
      <p:sp>
        <p:nvSpPr>
          <p:cNvPr id="4" name="Obdélník: se zakulacenými rohy 13">
            <a:extLst>
              <a:ext uri="{FF2B5EF4-FFF2-40B4-BE49-F238E27FC236}">
                <a16:creationId xmlns:a16="http://schemas.microsoft.com/office/drawing/2014/main" id="{16A994AE-9F63-1D96-DBE8-5F1AD97CB53C}"/>
              </a:ext>
            </a:extLst>
          </p:cNvPr>
          <p:cNvSpPr/>
          <p:nvPr/>
        </p:nvSpPr>
        <p:spPr>
          <a:xfrm>
            <a:off x="636103" y="2861910"/>
            <a:ext cx="2922095" cy="61622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bg2"/>
                </a:solidFill>
              </a:rPr>
              <a:t>OSLABENIE</a:t>
            </a:r>
            <a:br>
              <a:rPr lang="pl-PL" sz="1200" b="1" dirty="0">
                <a:solidFill>
                  <a:schemeClr val="bg2"/>
                </a:solidFill>
              </a:rPr>
            </a:br>
            <a:r>
              <a:rPr lang="pl-PL" sz="1200" dirty="0">
                <a:solidFill>
                  <a:schemeClr val="bg2"/>
                </a:solidFill>
              </a:rPr>
              <a:t>(áno, v niečom máš pravdu, ale nie tak celkom)</a:t>
            </a:r>
            <a:endParaRPr lang="sk-SK" sz="1200" dirty="0">
              <a:solidFill>
                <a:schemeClr val="bg2"/>
              </a:solidFill>
            </a:endParaRPr>
          </a:p>
        </p:txBody>
      </p:sp>
      <p:sp>
        <p:nvSpPr>
          <p:cNvPr id="7" name="Obdélník: se zakulacenými rohy 14">
            <a:extLst>
              <a:ext uri="{FF2B5EF4-FFF2-40B4-BE49-F238E27FC236}">
                <a16:creationId xmlns:a16="http://schemas.microsoft.com/office/drawing/2014/main" id="{DB70AA6F-0D9D-1A69-8633-C4B5A1455AAF}"/>
              </a:ext>
            </a:extLst>
          </p:cNvPr>
          <p:cNvSpPr/>
          <p:nvPr/>
        </p:nvSpPr>
        <p:spPr>
          <a:xfrm>
            <a:off x="636102" y="3597323"/>
            <a:ext cx="2922095" cy="616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bg2"/>
                </a:solidFill>
              </a:rPr>
              <a:t>VYVÁŽENIE</a:t>
            </a:r>
            <a:br>
              <a:rPr lang="pl-PL" sz="1200" b="1" dirty="0">
                <a:solidFill>
                  <a:schemeClr val="bg2"/>
                </a:solidFill>
              </a:rPr>
            </a:br>
            <a:r>
              <a:rPr lang="pl-PL" sz="1200" dirty="0">
                <a:solidFill>
                  <a:schemeClr val="bg2"/>
                </a:solidFill>
              </a:rPr>
              <a:t>(áno, máš pravdu, ale je tu iný dôležitý argument)</a:t>
            </a:r>
            <a:endParaRPr lang="sk-SK" sz="1200" dirty="0">
              <a:solidFill>
                <a:schemeClr val="bg2"/>
              </a:solidFill>
            </a:endParaRPr>
          </a:p>
        </p:txBody>
      </p:sp>
      <p:cxnSp>
        <p:nvCxnSpPr>
          <p:cNvPr id="8" name="Přímá spojnice se šipkou 16">
            <a:extLst>
              <a:ext uri="{FF2B5EF4-FFF2-40B4-BE49-F238E27FC236}">
                <a16:creationId xmlns:a16="http://schemas.microsoft.com/office/drawing/2014/main" id="{5751F6B9-4AC2-C721-9206-7437DF58F3F8}"/>
              </a:ext>
            </a:extLst>
          </p:cNvPr>
          <p:cNvCxnSpPr>
            <a:cxnSpLocks/>
          </p:cNvCxnSpPr>
          <p:nvPr/>
        </p:nvCxnSpPr>
        <p:spPr>
          <a:xfrm flipV="1">
            <a:off x="3865924" y="1330490"/>
            <a:ext cx="0" cy="2794249"/>
          </a:xfrm>
          <a:prstGeom prst="straightConnector1">
            <a:avLst/>
          </a:prstGeom>
          <a:ln w="76200">
            <a:solidFill>
              <a:srgbClr val="E81525"/>
            </a:solidFill>
            <a:tailEnd type="triangle"/>
          </a:ln>
        </p:spPr>
        <p:style>
          <a:lnRef idx="1">
            <a:schemeClr val="accent1"/>
          </a:lnRef>
          <a:fillRef idx="0">
            <a:schemeClr val="accent1"/>
          </a:fillRef>
          <a:effectRef idx="0">
            <a:schemeClr val="accent1"/>
          </a:effectRef>
          <a:fontRef idx="minor">
            <a:schemeClr val="tx1"/>
          </a:fontRef>
        </p:style>
      </p:cxnSp>
      <p:sp>
        <p:nvSpPr>
          <p:cNvPr id="11" name="Obdélník: se zakulacenými rohy 7">
            <a:extLst>
              <a:ext uri="{FF2B5EF4-FFF2-40B4-BE49-F238E27FC236}">
                <a16:creationId xmlns:a16="http://schemas.microsoft.com/office/drawing/2014/main" id="{BE6AE517-28C0-9987-6979-EAEB9C936BE8}"/>
              </a:ext>
            </a:extLst>
          </p:cNvPr>
          <p:cNvSpPr/>
          <p:nvPr/>
        </p:nvSpPr>
        <p:spPr>
          <a:xfrm>
            <a:off x="4396406" y="4372099"/>
            <a:ext cx="2922095" cy="616226"/>
          </a:xfrm>
          <a:prstGeom prst="roundRect">
            <a:avLst/>
          </a:prstGeom>
          <a:solidFill>
            <a:srgbClr val="E81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b="1" dirty="0">
                <a:solidFill>
                  <a:schemeClr val="bg2"/>
                </a:solidFill>
              </a:rPr>
              <a:t>PREVRÁTENIE</a:t>
            </a:r>
            <a:br>
              <a:rPr lang="sk-SK" sz="1200" dirty="0">
                <a:solidFill>
                  <a:schemeClr val="bg2"/>
                </a:solidFill>
              </a:rPr>
            </a:br>
            <a:r>
              <a:rPr lang="sk-SK" sz="1200" dirty="0">
                <a:solidFill>
                  <a:schemeClr val="bg2"/>
                </a:solidFill>
              </a:rPr>
              <a:t>(áno, máš pravdu, ale to hovorí v môj prospech)</a:t>
            </a:r>
          </a:p>
        </p:txBody>
      </p:sp>
      <p:sp>
        <p:nvSpPr>
          <p:cNvPr id="12" name="Obdélník: se zakulacenými rohy 10">
            <a:extLst>
              <a:ext uri="{FF2B5EF4-FFF2-40B4-BE49-F238E27FC236}">
                <a16:creationId xmlns:a16="http://schemas.microsoft.com/office/drawing/2014/main" id="{BDB3F8FD-EBAA-E8DF-ADD0-BEBDD0923FA5}"/>
              </a:ext>
            </a:extLst>
          </p:cNvPr>
          <p:cNvSpPr/>
          <p:nvPr/>
        </p:nvSpPr>
        <p:spPr>
          <a:xfrm>
            <a:off x="4396405" y="3656005"/>
            <a:ext cx="2922095" cy="61622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b="1" dirty="0">
                <a:solidFill>
                  <a:schemeClr val="bg2"/>
                </a:solidFill>
              </a:rPr>
              <a:t>ODSTRÁNENIE</a:t>
            </a:r>
            <a:br>
              <a:rPr lang="sk-SK" sz="1200" b="1" dirty="0">
                <a:solidFill>
                  <a:schemeClr val="bg2"/>
                </a:solidFill>
              </a:rPr>
            </a:br>
            <a:r>
              <a:rPr lang="sk-SK" sz="1200" dirty="0">
                <a:solidFill>
                  <a:schemeClr val="bg2"/>
                </a:solidFill>
              </a:rPr>
              <a:t>(nie, nemáš pravdu, urobil si niekde v argumente chybu)</a:t>
            </a:r>
          </a:p>
        </p:txBody>
      </p:sp>
      <p:sp>
        <p:nvSpPr>
          <p:cNvPr id="13" name="Obdélník: se zakulacenými rohy 13">
            <a:extLst>
              <a:ext uri="{FF2B5EF4-FFF2-40B4-BE49-F238E27FC236}">
                <a16:creationId xmlns:a16="http://schemas.microsoft.com/office/drawing/2014/main" id="{41657EE8-E750-B0A4-773B-AAFD05E03E19}"/>
              </a:ext>
            </a:extLst>
          </p:cNvPr>
          <p:cNvSpPr/>
          <p:nvPr/>
        </p:nvSpPr>
        <p:spPr>
          <a:xfrm>
            <a:off x="4396407" y="5107511"/>
            <a:ext cx="2922095" cy="61622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bg2"/>
                </a:solidFill>
              </a:rPr>
              <a:t>OSLABENIE</a:t>
            </a:r>
            <a:br>
              <a:rPr lang="pl-PL" sz="1200" b="1" dirty="0">
                <a:solidFill>
                  <a:schemeClr val="bg2"/>
                </a:solidFill>
              </a:rPr>
            </a:br>
            <a:r>
              <a:rPr lang="pl-PL" sz="1200" dirty="0">
                <a:solidFill>
                  <a:schemeClr val="bg2"/>
                </a:solidFill>
              </a:rPr>
              <a:t>(áno, v niečom máš pravdu, ale nie tak celkom)</a:t>
            </a:r>
            <a:endParaRPr lang="sk-SK" sz="1200" dirty="0">
              <a:solidFill>
                <a:schemeClr val="bg2"/>
              </a:solidFill>
            </a:endParaRPr>
          </a:p>
        </p:txBody>
      </p:sp>
      <p:sp>
        <p:nvSpPr>
          <p:cNvPr id="14" name="Obdélník: se zakulacenými rohy 14">
            <a:extLst>
              <a:ext uri="{FF2B5EF4-FFF2-40B4-BE49-F238E27FC236}">
                <a16:creationId xmlns:a16="http://schemas.microsoft.com/office/drawing/2014/main" id="{1C4B4F81-EFA6-AEE7-58F2-A28E38169B22}"/>
              </a:ext>
            </a:extLst>
          </p:cNvPr>
          <p:cNvSpPr/>
          <p:nvPr/>
        </p:nvSpPr>
        <p:spPr>
          <a:xfrm>
            <a:off x="4396406" y="5842924"/>
            <a:ext cx="2922095" cy="616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bg2"/>
                </a:solidFill>
              </a:rPr>
              <a:t>VYVÁŽENIE</a:t>
            </a:r>
            <a:br>
              <a:rPr lang="pl-PL" sz="1200" b="1" dirty="0">
                <a:solidFill>
                  <a:schemeClr val="bg2"/>
                </a:solidFill>
              </a:rPr>
            </a:br>
            <a:r>
              <a:rPr lang="pl-PL" sz="1200" dirty="0">
                <a:solidFill>
                  <a:schemeClr val="bg2"/>
                </a:solidFill>
              </a:rPr>
              <a:t>(áno, máš pravdu, ale je tu iný dôležitý argument)</a:t>
            </a:r>
            <a:endParaRPr lang="sk-SK" sz="1200" dirty="0">
              <a:solidFill>
                <a:schemeClr val="bg2"/>
              </a:solidFill>
            </a:endParaRPr>
          </a:p>
        </p:txBody>
      </p:sp>
      <p:cxnSp>
        <p:nvCxnSpPr>
          <p:cNvPr id="15" name="Přímá spojnice se šipkou 16">
            <a:extLst>
              <a:ext uri="{FF2B5EF4-FFF2-40B4-BE49-F238E27FC236}">
                <a16:creationId xmlns:a16="http://schemas.microsoft.com/office/drawing/2014/main" id="{A19EBF2A-BEC9-E803-1982-63F1D2380EB1}"/>
              </a:ext>
            </a:extLst>
          </p:cNvPr>
          <p:cNvCxnSpPr>
            <a:cxnSpLocks/>
          </p:cNvCxnSpPr>
          <p:nvPr/>
        </p:nvCxnSpPr>
        <p:spPr>
          <a:xfrm flipV="1">
            <a:off x="7626228" y="3576091"/>
            <a:ext cx="0" cy="2794249"/>
          </a:xfrm>
          <a:prstGeom prst="straightConnector1">
            <a:avLst/>
          </a:prstGeom>
          <a:ln w="76200">
            <a:solidFill>
              <a:srgbClr val="E81525"/>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se zakulacenými rohy 7">
            <a:extLst>
              <a:ext uri="{FF2B5EF4-FFF2-40B4-BE49-F238E27FC236}">
                <a16:creationId xmlns:a16="http://schemas.microsoft.com/office/drawing/2014/main" id="{67BE6FFE-97E0-A23F-2AA8-9893FD9D60FD}"/>
              </a:ext>
            </a:extLst>
          </p:cNvPr>
          <p:cNvSpPr/>
          <p:nvPr/>
        </p:nvSpPr>
        <p:spPr>
          <a:xfrm>
            <a:off x="8156710" y="1330490"/>
            <a:ext cx="2922095" cy="616226"/>
          </a:xfrm>
          <a:prstGeom prst="roundRect">
            <a:avLst/>
          </a:prstGeom>
          <a:solidFill>
            <a:srgbClr val="E81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b="1" dirty="0">
                <a:solidFill>
                  <a:schemeClr val="bg2"/>
                </a:solidFill>
              </a:rPr>
              <a:t>PREVRÁTENIE</a:t>
            </a:r>
            <a:br>
              <a:rPr lang="sk-SK" sz="1200" dirty="0">
                <a:solidFill>
                  <a:schemeClr val="bg2"/>
                </a:solidFill>
              </a:rPr>
            </a:br>
            <a:r>
              <a:rPr lang="sk-SK" sz="1200" dirty="0">
                <a:solidFill>
                  <a:schemeClr val="bg2"/>
                </a:solidFill>
              </a:rPr>
              <a:t>(áno, máš pravdu, ale to hovorí v môj prospech)</a:t>
            </a:r>
          </a:p>
        </p:txBody>
      </p:sp>
      <p:sp>
        <p:nvSpPr>
          <p:cNvPr id="17" name="Obdélník: se zakulacenými rohy 10">
            <a:extLst>
              <a:ext uri="{FF2B5EF4-FFF2-40B4-BE49-F238E27FC236}">
                <a16:creationId xmlns:a16="http://schemas.microsoft.com/office/drawing/2014/main" id="{52C29C8F-180C-0A38-D9DC-611621A364BC}"/>
              </a:ext>
            </a:extLst>
          </p:cNvPr>
          <p:cNvSpPr/>
          <p:nvPr/>
        </p:nvSpPr>
        <p:spPr>
          <a:xfrm>
            <a:off x="8156710" y="2087007"/>
            <a:ext cx="2922095" cy="61622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b="1" dirty="0">
                <a:solidFill>
                  <a:schemeClr val="bg2"/>
                </a:solidFill>
              </a:rPr>
              <a:t>ODSTRÁNENIE</a:t>
            </a:r>
            <a:br>
              <a:rPr lang="sk-SK" sz="1200" b="1" dirty="0">
                <a:solidFill>
                  <a:schemeClr val="bg2"/>
                </a:solidFill>
              </a:rPr>
            </a:br>
            <a:r>
              <a:rPr lang="sk-SK" sz="1200" dirty="0">
                <a:solidFill>
                  <a:schemeClr val="bg2"/>
                </a:solidFill>
              </a:rPr>
              <a:t>(nie, nemáš pravdu, urobil si niekde v argumente chybu)</a:t>
            </a:r>
          </a:p>
        </p:txBody>
      </p:sp>
      <p:sp>
        <p:nvSpPr>
          <p:cNvPr id="18" name="Obdélník: se zakulacenými rohy 13">
            <a:extLst>
              <a:ext uri="{FF2B5EF4-FFF2-40B4-BE49-F238E27FC236}">
                <a16:creationId xmlns:a16="http://schemas.microsoft.com/office/drawing/2014/main" id="{CF2C1A9E-D5B4-C5A9-815B-D6F0E01F38DC}"/>
              </a:ext>
            </a:extLst>
          </p:cNvPr>
          <p:cNvSpPr/>
          <p:nvPr/>
        </p:nvSpPr>
        <p:spPr>
          <a:xfrm>
            <a:off x="8156706" y="3566388"/>
            <a:ext cx="2922095" cy="61622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bg2"/>
                </a:solidFill>
              </a:rPr>
              <a:t>OSLABENIE</a:t>
            </a:r>
            <a:br>
              <a:rPr lang="pl-PL" sz="1200" b="1" dirty="0">
                <a:solidFill>
                  <a:schemeClr val="bg2"/>
                </a:solidFill>
              </a:rPr>
            </a:br>
            <a:r>
              <a:rPr lang="pl-PL" sz="1200" dirty="0">
                <a:solidFill>
                  <a:schemeClr val="bg2"/>
                </a:solidFill>
              </a:rPr>
              <a:t>(áno, v niečom máš pravdu, ale nie tak celkom)</a:t>
            </a:r>
            <a:endParaRPr lang="sk-SK" sz="1200" dirty="0">
              <a:solidFill>
                <a:schemeClr val="bg2"/>
              </a:solidFill>
            </a:endParaRPr>
          </a:p>
        </p:txBody>
      </p:sp>
      <p:sp>
        <p:nvSpPr>
          <p:cNvPr id="19" name="Obdélník: se zakulacenými rohy 14">
            <a:extLst>
              <a:ext uri="{FF2B5EF4-FFF2-40B4-BE49-F238E27FC236}">
                <a16:creationId xmlns:a16="http://schemas.microsoft.com/office/drawing/2014/main" id="{E0ACCC5C-0DE1-6240-D31D-4B428235B36A}"/>
              </a:ext>
            </a:extLst>
          </p:cNvPr>
          <p:cNvSpPr/>
          <p:nvPr/>
        </p:nvSpPr>
        <p:spPr>
          <a:xfrm>
            <a:off x="8156708" y="2843525"/>
            <a:ext cx="2922095" cy="616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solidFill>
                  <a:schemeClr val="bg2"/>
                </a:solidFill>
              </a:rPr>
              <a:t>VYVÁŽENIE</a:t>
            </a:r>
            <a:br>
              <a:rPr lang="pl-PL" sz="1200" b="1" dirty="0">
                <a:solidFill>
                  <a:schemeClr val="bg2"/>
                </a:solidFill>
              </a:rPr>
            </a:br>
            <a:r>
              <a:rPr lang="pl-PL" sz="1200" dirty="0">
                <a:solidFill>
                  <a:schemeClr val="bg2"/>
                </a:solidFill>
              </a:rPr>
              <a:t>(áno, máš pravdu, ale je tu iný dôležitý argument)</a:t>
            </a:r>
            <a:endParaRPr lang="sk-SK" sz="1200" dirty="0">
              <a:solidFill>
                <a:schemeClr val="bg2"/>
              </a:solidFill>
            </a:endParaRPr>
          </a:p>
        </p:txBody>
      </p:sp>
      <p:cxnSp>
        <p:nvCxnSpPr>
          <p:cNvPr id="20" name="Přímá spojnice se šipkou 16">
            <a:extLst>
              <a:ext uri="{FF2B5EF4-FFF2-40B4-BE49-F238E27FC236}">
                <a16:creationId xmlns:a16="http://schemas.microsoft.com/office/drawing/2014/main" id="{3ACDDD70-0B7B-624D-0B42-B3A5C307348D}"/>
              </a:ext>
            </a:extLst>
          </p:cNvPr>
          <p:cNvCxnSpPr>
            <a:cxnSpLocks/>
          </p:cNvCxnSpPr>
          <p:nvPr/>
        </p:nvCxnSpPr>
        <p:spPr>
          <a:xfrm flipV="1">
            <a:off x="11386530" y="1291000"/>
            <a:ext cx="0" cy="2794249"/>
          </a:xfrm>
          <a:prstGeom prst="straightConnector1">
            <a:avLst/>
          </a:prstGeom>
          <a:ln w="76200">
            <a:solidFill>
              <a:srgbClr val="E81525"/>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96AEDA-0137-30F1-4B05-AEB541C3C6B8}"/>
              </a:ext>
            </a:extLst>
          </p:cNvPr>
          <p:cNvSpPr txBox="1"/>
          <p:nvPr/>
        </p:nvSpPr>
        <p:spPr>
          <a:xfrm>
            <a:off x="1926082" y="901001"/>
            <a:ext cx="340158" cy="461665"/>
          </a:xfrm>
          <a:prstGeom prst="rect">
            <a:avLst/>
          </a:prstGeom>
          <a:noFill/>
        </p:spPr>
        <p:txBody>
          <a:bodyPr wrap="none" rtlCol="0">
            <a:spAutoFit/>
          </a:bodyPr>
          <a:lstStyle/>
          <a:p>
            <a:r>
              <a:rPr lang="en-US" sz="2400" b="1" dirty="0"/>
              <a:t>1</a:t>
            </a:r>
          </a:p>
        </p:txBody>
      </p:sp>
      <p:sp>
        <p:nvSpPr>
          <p:cNvPr id="22" name="TextBox 21">
            <a:extLst>
              <a:ext uri="{FF2B5EF4-FFF2-40B4-BE49-F238E27FC236}">
                <a16:creationId xmlns:a16="http://schemas.microsoft.com/office/drawing/2014/main" id="{FF1F42AD-1E65-C24E-F197-F60B08F71CB4}"/>
              </a:ext>
            </a:extLst>
          </p:cNvPr>
          <p:cNvSpPr txBox="1"/>
          <p:nvPr/>
        </p:nvSpPr>
        <p:spPr>
          <a:xfrm>
            <a:off x="5792051" y="3175322"/>
            <a:ext cx="367408" cy="523220"/>
          </a:xfrm>
          <a:prstGeom prst="rect">
            <a:avLst/>
          </a:prstGeom>
          <a:noFill/>
        </p:spPr>
        <p:txBody>
          <a:bodyPr wrap="none" rtlCol="0">
            <a:spAutoFit/>
          </a:bodyPr>
          <a:lstStyle/>
          <a:p>
            <a:r>
              <a:rPr lang="en-US" sz="2800" b="1" dirty="0"/>
              <a:t>2</a:t>
            </a:r>
          </a:p>
        </p:txBody>
      </p:sp>
      <p:sp>
        <p:nvSpPr>
          <p:cNvPr id="23" name="TextBox 22">
            <a:extLst>
              <a:ext uri="{FF2B5EF4-FFF2-40B4-BE49-F238E27FC236}">
                <a16:creationId xmlns:a16="http://schemas.microsoft.com/office/drawing/2014/main" id="{D53C382A-0ACF-11F1-F5FD-904D006F5EC9}"/>
              </a:ext>
            </a:extLst>
          </p:cNvPr>
          <p:cNvSpPr txBox="1"/>
          <p:nvPr/>
        </p:nvSpPr>
        <p:spPr>
          <a:xfrm>
            <a:off x="9466910" y="891364"/>
            <a:ext cx="340158" cy="461665"/>
          </a:xfrm>
          <a:prstGeom prst="rect">
            <a:avLst/>
          </a:prstGeom>
          <a:noFill/>
        </p:spPr>
        <p:txBody>
          <a:bodyPr wrap="none" rtlCol="0">
            <a:spAutoFit/>
          </a:bodyPr>
          <a:lstStyle/>
          <a:p>
            <a:r>
              <a:rPr lang="en-US" sz="2400" b="1" dirty="0"/>
              <a:t>3</a:t>
            </a:r>
          </a:p>
        </p:txBody>
      </p:sp>
      <p:sp>
        <p:nvSpPr>
          <p:cNvPr id="9" name="TextBox 8">
            <a:extLst>
              <a:ext uri="{FF2B5EF4-FFF2-40B4-BE49-F238E27FC236}">
                <a16:creationId xmlns:a16="http://schemas.microsoft.com/office/drawing/2014/main" id="{6D1AFFF6-4E92-9C6C-79AA-EAA2B084D927}"/>
              </a:ext>
            </a:extLst>
          </p:cNvPr>
          <p:cNvSpPr txBox="1"/>
          <p:nvPr/>
        </p:nvSpPr>
        <p:spPr>
          <a:xfrm>
            <a:off x="4113740" y="762501"/>
            <a:ext cx="4042966" cy="369332"/>
          </a:xfrm>
          <a:prstGeom prst="rect">
            <a:avLst/>
          </a:prstGeom>
          <a:noFill/>
        </p:spPr>
        <p:txBody>
          <a:bodyPr wrap="none" rtlCol="0">
            <a:spAutoFit/>
          </a:bodyPr>
          <a:lstStyle/>
          <a:p>
            <a:r>
              <a:rPr lang="en-US" dirty="0" err="1"/>
              <a:t>Ktoré</a:t>
            </a:r>
            <a:r>
              <a:rPr lang="en-US" dirty="0"/>
              <a:t> </a:t>
            </a:r>
            <a:r>
              <a:rPr lang="en-US" dirty="0" err="1"/>
              <a:t>zoradenie</a:t>
            </a:r>
            <a:r>
              <a:rPr lang="en-US" dirty="0"/>
              <a:t> </a:t>
            </a:r>
            <a:r>
              <a:rPr lang="en-US" dirty="0" err="1"/>
              <a:t>sily</a:t>
            </a:r>
            <a:r>
              <a:rPr lang="en-US" dirty="0"/>
              <a:t> </a:t>
            </a:r>
            <a:r>
              <a:rPr lang="en-US" dirty="0" err="1"/>
              <a:t>reakcií</a:t>
            </a:r>
            <a:r>
              <a:rPr lang="en-US" dirty="0"/>
              <a:t> je to </a:t>
            </a:r>
            <a:r>
              <a:rPr lang="en-US" dirty="0" err="1"/>
              <a:t>správne</a:t>
            </a:r>
            <a:r>
              <a:rPr lang="en-US" dirty="0"/>
              <a:t>?</a:t>
            </a:r>
          </a:p>
        </p:txBody>
      </p:sp>
    </p:spTree>
    <p:extLst>
      <p:ext uri="{BB962C8B-B14F-4D97-AF65-F5344CB8AC3E}">
        <p14:creationId xmlns:p14="http://schemas.microsoft.com/office/powerpoint/2010/main" val="274735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5" name="Obdélník: se zakulacenými rohy 14">
            <a:extLst>
              <a:ext uri="{FF2B5EF4-FFF2-40B4-BE49-F238E27FC236}">
                <a16:creationId xmlns:a16="http://schemas.microsoft.com/office/drawing/2014/main" id="{66540AE1-5A68-4AA1-BB03-B6B4847F7B0C}"/>
              </a:ext>
            </a:extLst>
          </p:cNvPr>
          <p:cNvSpPr/>
          <p:nvPr/>
        </p:nvSpPr>
        <p:spPr>
          <a:xfrm>
            <a:off x="2008632" y="5028005"/>
            <a:ext cx="3950208" cy="1174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2"/>
                </a:solidFill>
              </a:rPr>
              <a:t>VYVÁŽENIE</a:t>
            </a:r>
            <a:br>
              <a:rPr lang="pl-PL" b="1" dirty="0">
                <a:solidFill>
                  <a:schemeClr val="bg2"/>
                </a:solidFill>
              </a:rPr>
            </a:br>
            <a:r>
              <a:rPr lang="pl-PL" dirty="0">
                <a:solidFill>
                  <a:schemeClr val="bg2"/>
                </a:solidFill>
              </a:rPr>
              <a:t>(áno, máš pravdu, ale je tu iný dôležitý argument)</a:t>
            </a:r>
            <a:endParaRPr lang="sk-SK" dirty="0">
              <a:solidFill>
                <a:schemeClr val="bg2"/>
              </a:solidFill>
            </a:endParaRPr>
          </a:p>
        </p:txBody>
      </p:sp>
    </p:spTree>
    <p:extLst>
      <p:ext uri="{BB962C8B-B14F-4D97-AF65-F5344CB8AC3E}">
        <p14:creationId xmlns:p14="http://schemas.microsoft.com/office/powerpoint/2010/main" val="1683585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4" name="Obdélník: se zakulacenými rohy 13">
            <a:extLst>
              <a:ext uri="{FF2B5EF4-FFF2-40B4-BE49-F238E27FC236}">
                <a16:creationId xmlns:a16="http://schemas.microsoft.com/office/drawing/2014/main" id="{43603A4A-A05C-4014-844A-3181C4EE0450}"/>
              </a:ext>
            </a:extLst>
          </p:cNvPr>
          <p:cNvSpPr/>
          <p:nvPr/>
        </p:nvSpPr>
        <p:spPr>
          <a:xfrm>
            <a:off x="2008632" y="3732605"/>
            <a:ext cx="3950208" cy="11745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2"/>
                </a:solidFill>
              </a:rPr>
              <a:t>OSLABENIE</a:t>
            </a:r>
            <a:br>
              <a:rPr lang="pl-PL" b="1" dirty="0">
                <a:solidFill>
                  <a:schemeClr val="bg2"/>
                </a:solidFill>
              </a:rPr>
            </a:br>
            <a:r>
              <a:rPr lang="pl-PL" dirty="0">
                <a:solidFill>
                  <a:schemeClr val="bg2"/>
                </a:solidFill>
              </a:rPr>
              <a:t>(áno, v niečom máš pravdu, ale nie tak celkom)</a:t>
            </a:r>
            <a:endParaRPr lang="sk-SK" dirty="0">
              <a:solidFill>
                <a:schemeClr val="bg2"/>
              </a:solidFill>
            </a:endParaRPr>
          </a:p>
        </p:txBody>
      </p:sp>
      <p:sp>
        <p:nvSpPr>
          <p:cNvPr id="15" name="Obdélník: se zakulacenými rohy 14">
            <a:extLst>
              <a:ext uri="{FF2B5EF4-FFF2-40B4-BE49-F238E27FC236}">
                <a16:creationId xmlns:a16="http://schemas.microsoft.com/office/drawing/2014/main" id="{66540AE1-5A68-4AA1-BB03-B6B4847F7B0C}"/>
              </a:ext>
            </a:extLst>
          </p:cNvPr>
          <p:cNvSpPr/>
          <p:nvPr/>
        </p:nvSpPr>
        <p:spPr>
          <a:xfrm>
            <a:off x="2008632" y="5028005"/>
            <a:ext cx="3950208" cy="1174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2"/>
                </a:solidFill>
              </a:rPr>
              <a:t>VYVÁŽENIE</a:t>
            </a:r>
            <a:br>
              <a:rPr lang="pl-PL" b="1" dirty="0">
                <a:solidFill>
                  <a:schemeClr val="bg2"/>
                </a:solidFill>
              </a:rPr>
            </a:br>
            <a:r>
              <a:rPr lang="pl-PL" dirty="0">
                <a:solidFill>
                  <a:schemeClr val="bg2"/>
                </a:solidFill>
              </a:rPr>
              <a:t>(áno, máš pravdu, ale je tu iný dôležitý argument)</a:t>
            </a:r>
            <a:endParaRPr lang="sk-SK" dirty="0">
              <a:solidFill>
                <a:schemeClr val="bg2"/>
              </a:solidFill>
            </a:endParaRPr>
          </a:p>
        </p:txBody>
      </p:sp>
    </p:spTree>
    <p:extLst>
      <p:ext uri="{BB962C8B-B14F-4D97-AF65-F5344CB8AC3E}">
        <p14:creationId xmlns:p14="http://schemas.microsoft.com/office/powerpoint/2010/main" val="389850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argumentu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4912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Obdélník: se zakulacenými rohy 2">
            <a:extLst>
              <a:ext uri="{FF2B5EF4-FFF2-40B4-BE49-F238E27FC236}">
                <a16:creationId xmlns:a16="http://schemas.microsoft.com/office/drawing/2014/main" id="{1A546CE5-B162-445E-993E-BCF1F5171907}"/>
              </a:ext>
            </a:extLst>
          </p:cNvPr>
          <p:cNvSpPr/>
          <p:nvPr/>
        </p:nvSpPr>
        <p:spPr>
          <a:xfrm>
            <a:off x="457200" y="2266122"/>
            <a:ext cx="4094922" cy="4094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800" b="1" dirty="0">
                <a:solidFill>
                  <a:schemeClr val="bg2"/>
                </a:solidFill>
              </a:rPr>
              <a:t>Skákajúce vajíčko:</a:t>
            </a:r>
          </a:p>
          <a:p>
            <a:pPr marL="457200" indent="-457200">
              <a:buFont typeface="Arial" panose="020B0604020202020204" pitchFamily="34" charset="0"/>
              <a:buChar char="•"/>
            </a:pPr>
            <a:r>
              <a:rPr lang="sk-SK" sz="2800" dirty="0">
                <a:solidFill>
                  <a:schemeClr val="bg2"/>
                </a:solidFill>
              </a:rPr>
              <a:t>tvrdenie</a:t>
            </a:r>
          </a:p>
          <a:p>
            <a:pPr marL="457200" indent="-457200">
              <a:buFont typeface="Arial" panose="020B0604020202020204" pitchFamily="34" charset="0"/>
              <a:buChar char="•"/>
            </a:pPr>
            <a:r>
              <a:rPr lang="sk-SK" sz="2800" dirty="0">
                <a:solidFill>
                  <a:schemeClr val="bg2"/>
                </a:solidFill>
              </a:rPr>
              <a:t>vysvetlenie</a:t>
            </a:r>
          </a:p>
          <a:p>
            <a:pPr marL="457200" indent="-457200">
              <a:buFont typeface="Arial" panose="020B0604020202020204" pitchFamily="34" charset="0"/>
              <a:buChar char="•"/>
            </a:pPr>
            <a:endParaRPr lang="sk-SK" sz="2800" dirty="0">
              <a:solidFill>
                <a:schemeClr val="bg2"/>
              </a:solidFill>
            </a:endParaRPr>
          </a:p>
          <a:p>
            <a:pPr marL="457200" indent="-457200">
              <a:buFont typeface="Arial" panose="020B0604020202020204" pitchFamily="34" charset="0"/>
              <a:buChar char="•"/>
            </a:pPr>
            <a:endParaRPr lang="sk-SK" sz="2800" dirty="0">
              <a:solidFill>
                <a:schemeClr val="bg2"/>
              </a:solidFill>
            </a:endParaRPr>
          </a:p>
          <a:p>
            <a:endParaRPr lang="sk-SK" sz="2800" dirty="0">
              <a:solidFill>
                <a:schemeClr val="bg2"/>
              </a:solidFill>
            </a:endParaRPr>
          </a:p>
          <a:p>
            <a:r>
              <a:rPr lang="sk-SK" sz="2800" dirty="0">
                <a:solidFill>
                  <a:schemeClr val="bg2"/>
                </a:solidFill>
              </a:rPr>
              <a:t> </a:t>
            </a:r>
          </a:p>
        </p:txBody>
      </p:sp>
    </p:spTree>
    <p:extLst>
      <p:ext uri="{BB962C8B-B14F-4D97-AF65-F5344CB8AC3E}">
        <p14:creationId xmlns:p14="http://schemas.microsoft.com/office/powerpoint/2010/main" val="545740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1" name="Obdélník: se zakulacenými rohy 10">
            <a:extLst>
              <a:ext uri="{FF2B5EF4-FFF2-40B4-BE49-F238E27FC236}">
                <a16:creationId xmlns:a16="http://schemas.microsoft.com/office/drawing/2014/main" id="{CFAD3960-08CE-49BD-890C-64DB85519F24}"/>
              </a:ext>
            </a:extLst>
          </p:cNvPr>
          <p:cNvSpPr/>
          <p:nvPr/>
        </p:nvSpPr>
        <p:spPr>
          <a:xfrm>
            <a:off x="2008632" y="2437205"/>
            <a:ext cx="3950208" cy="117451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ODSTRÁNENIE</a:t>
            </a:r>
            <a:br>
              <a:rPr lang="sk-SK" b="1" dirty="0">
                <a:solidFill>
                  <a:schemeClr val="bg2"/>
                </a:solidFill>
              </a:rPr>
            </a:br>
            <a:r>
              <a:rPr lang="sk-SK" dirty="0">
                <a:solidFill>
                  <a:schemeClr val="bg2"/>
                </a:solidFill>
              </a:rPr>
              <a:t>(nie, nemáš pravdu, urobil si niekde v argumente chybu)</a:t>
            </a:r>
          </a:p>
        </p:txBody>
      </p:sp>
      <p:sp>
        <p:nvSpPr>
          <p:cNvPr id="14" name="Obdélník: se zakulacenými rohy 13">
            <a:extLst>
              <a:ext uri="{FF2B5EF4-FFF2-40B4-BE49-F238E27FC236}">
                <a16:creationId xmlns:a16="http://schemas.microsoft.com/office/drawing/2014/main" id="{43603A4A-A05C-4014-844A-3181C4EE0450}"/>
              </a:ext>
            </a:extLst>
          </p:cNvPr>
          <p:cNvSpPr/>
          <p:nvPr/>
        </p:nvSpPr>
        <p:spPr>
          <a:xfrm>
            <a:off x="2008632" y="3732605"/>
            <a:ext cx="3950208" cy="11745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2"/>
                </a:solidFill>
              </a:rPr>
              <a:t>OSLABENIE</a:t>
            </a:r>
            <a:br>
              <a:rPr lang="pl-PL" b="1" dirty="0">
                <a:solidFill>
                  <a:schemeClr val="bg2"/>
                </a:solidFill>
              </a:rPr>
            </a:br>
            <a:r>
              <a:rPr lang="pl-PL" dirty="0">
                <a:solidFill>
                  <a:schemeClr val="bg2"/>
                </a:solidFill>
              </a:rPr>
              <a:t>(áno, v niečom máš pravdu, ale nie tak celkom)</a:t>
            </a:r>
            <a:endParaRPr lang="sk-SK" dirty="0">
              <a:solidFill>
                <a:schemeClr val="bg2"/>
              </a:solidFill>
            </a:endParaRPr>
          </a:p>
        </p:txBody>
      </p:sp>
      <p:sp>
        <p:nvSpPr>
          <p:cNvPr id="15" name="Obdélník: se zakulacenými rohy 14">
            <a:extLst>
              <a:ext uri="{FF2B5EF4-FFF2-40B4-BE49-F238E27FC236}">
                <a16:creationId xmlns:a16="http://schemas.microsoft.com/office/drawing/2014/main" id="{66540AE1-5A68-4AA1-BB03-B6B4847F7B0C}"/>
              </a:ext>
            </a:extLst>
          </p:cNvPr>
          <p:cNvSpPr/>
          <p:nvPr/>
        </p:nvSpPr>
        <p:spPr>
          <a:xfrm>
            <a:off x="2008632" y="5028005"/>
            <a:ext cx="3950208" cy="1174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2"/>
                </a:solidFill>
              </a:rPr>
              <a:t>VYVÁŽENIE</a:t>
            </a:r>
            <a:br>
              <a:rPr lang="pl-PL" b="1" dirty="0">
                <a:solidFill>
                  <a:schemeClr val="bg2"/>
                </a:solidFill>
              </a:rPr>
            </a:br>
            <a:r>
              <a:rPr lang="pl-PL" dirty="0">
                <a:solidFill>
                  <a:schemeClr val="bg2"/>
                </a:solidFill>
              </a:rPr>
              <a:t>(áno, máš pravdu, ale je tu iný dôležitý argument)</a:t>
            </a:r>
            <a:endParaRPr lang="sk-SK" dirty="0">
              <a:solidFill>
                <a:schemeClr val="bg2"/>
              </a:solidFill>
            </a:endParaRPr>
          </a:p>
        </p:txBody>
      </p:sp>
    </p:spTree>
    <p:extLst>
      <p:ext uri="{BB962C8B-B14F-4D97-AF65-F5344CB8AC3E}">
        <p14:creationId xmlns:p14="http://schemas.microsoft.com/office/powerpoint/2010/main" val="121010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8" name="Obdélník: se zakulacenými rohy 7">
            <a:extLst>
              <a:ext uri="{FF2B5EF4-FFF2-40B4-BE49-F238E27FC236}">
                <a16:creationId xmlns:a16="http://schemas.microsoft.com/office/drawing/2014/main" id="{E733C6D9-2743-4A95-A966-DA8D18BA40F0}"/>
              </a:ext>
            </a:extLst>
          </p:cNvPr>
          <p:cNvSpPr/>
          <p:nvPr/>
        </p:nvSpPr>
        <p:spPr>
          <a:xfrm>
            <a:off x="2008632" y="1141805"/>
            <a:ext cx="3950208" cy="1174518"/>
          </a:xfrm>
          <a:prstGeom prst="roundRect">
            <a:avLst/>
          </a:prstGeom>
          <a:solidFill>
            <a:srgbClr val="E81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PREVRÁTENIE</a:t>
            </a:r>
            <a:br>
              <a:rPr lang="sk-SK" dirty="0">
                <a:solidFill>
                  <a:schemeClr val="bg2"/>
                </a:solidFill>
              </a:rPr>
            </a:br>
            <a:r>
              <a:rPr lang="sk-SK" dirty="0">
                <a:solidFill>
                  <a:schemeClr val="bg2"/>
                </a:solidFill>
              </a:rPr>
              <a:t>(áno, máš pravdu, ale to hovorí v môj prospech)</a:t>
            </a:r>
          </a:p>
        </p:txBody>
      </p:sp>
      <p:sp>
        <p:nvSpPr>
          <p:cNvPr id="11" name="Obdélník: se zakulacenými rohy 10">
            <a:extLst>
              <a:ext uri="{FF2B5EF4-FFF2-40B4-BE49-F238E27FC236}">
                <a16:creationId xmlns:a16="http://schemas.microsoft.com/office/drawing/2014/main" id="{CFAD3960-08CE-49BD-890C-64DB85519F24}"/>
              </a:ext>
            </a:extLst>
          </p:cNvPr>
          <p:cNvSpPr/>
          <p:nvPr/>
        </p:nvSpPr>
        <p:spPr>
          <a:xfrm>
            <a:off x="2008632" y="2437205"/>
            <a:ext cx="3950208" cy="117451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ODSTRÁNENIE</a:t>
            </a:r>
            <a:br>
              <a:rPr lang="sk-SK" b="1" dirty="0">
                <a:solidFill>
                  <a:schemeClr val="bg2"/>
                </a:solidFill>
              </a:rPr>
            </a:br>
            <a:r>
              <a:rPr lang="sk-SK" dirty="0">
                <a:solidFill>
                  <a:schemeClr val="bg2"/>
                </a:solidFill>
              </a:rPr>
              <a:t>(nie, nemáš pravdu, urobil si niekde v argumente chybu)</a:t>
            </a:r>
          </a:p>
        </p:txBody>
      </p:sp>
      <p:sp>
        <p:nvSpPr>
          <p:cNvPr id="14" name="Obdélník: se zakulacenými rohy 13">
            <a:extLst>
              <a:ext uri="{FF2B5EF4-FFF2-40B4-BE49-F238E27FC236}">
                <a16:creationId xmlns:a16="http://schemas.microsoft.com/office/drawing/2014/main" id="{43603A4A-A05C-4014-844A-3181C4EE0450}"/>
              </a:ext>
            </a:extLst>
          </p:cNvPr>
          <p:cNvSpPr/>
          <p:nvPr/>
        </p:nvSpPr>
        <p:spPr>
          <a:xfrm>
            <a:off x="2008632" y="3732605"/>
            <a:ext cx="3950208" cy="11745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2"/>
                </a:solidFill>
              </a:rPr>
              <a:t>OSLABENIE</a:t>
            </a:r>
            <a:br>
              <a:rPr lang="pl-PL" b="1" dirty="0">
                <a:solidFill>
                  <a:schemeClr val="bg2"/>
                </a:solidFill>
              </a:rPr>
            </a:br>
            <a:r>
              <a:rPr lang="pl-PL" dirty="0">
                <a:solidFill>
                  <a:schemeClr val="bg2"/>
                </a:solidFill>
              </a:rPr>
              <a:t>(áno, v niečom máš pravdu, ale nie tak celkom)</a:t>
            </a:r>
            <a:endParaRPr lang="sk-SK" dirty="0">
              <a:solidFill>
                <a:schemeClr val="bg2"/>
              </a:solidFill>
            </a:endParaRPr>
          </a:p>
        </p:txBody>
      </p:sp>
      <p:sp>
        <p:nvSpPr>
          <p:cNvPr id="15" name="Obdélník: se zakulacenými rohy 14">
            <a:extLst>
              <a:ext uri="{FF2B5EF4-FFF2-40B4-BE49-F238E27FC236}">
                <a16:creationId xmlns:a16="http://schemas.microsoft.com/office/drawing/2014/main" id="{66540AE1-5A68-4AA1-BB03-B6B4847F7B0C}"/>
              </a:ext>
            </a:extLst>
          </p:cNvPr>
          <p:cNvSpPr/>
          <p:nvPr/>
        </p:nvSpPr>
        <p:spPr>
          <a:xfrm>
            <a:off x="2008632" y="5028005"/>
            <a:ext cx="3950208" cy="1174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2"/>
                </a:solidFill>
              </a:rPr>
              <a:t>VYVÁŽENIE</a:t>
            </a:r>
            <a:br>
              <a:rPr lang="pl-PL" b="1" dirty="0">
                <a:solidFill>
                  <a:schemeClr val="bg2"/>
                </a:solidFill>
              </a:rPr>
            </a:br>
            <a:r>
              <a:rPr lang="pl-PL" dirty="0">
                <a:solidFill>
                  <a:schemeClr val="bg2"/>
                </a:solidFill>
              </a:rPr>
              <a:t>(áno, máš pravdu, ale je tu iný dôležitý argument)</a:t>
            </a:r>
            <a:endParaRPr lang="sk-SK" dirty="0">
              <a:solidFill>
                <a:schemeClr val="bg2"/>
              </a:solidFill>
            </a:endParaRPr>
          </a:p>
        </p:txBody>
      </p:sp>
    </p:spTree>
    <p:extLst>
      <p:ext uri="{BB962C8B-B14F-4D97-AF65-F5344CB8AC3E}">
        <p14:creationId xmlns:p14="http://schemas.microsoft.com/office/powerpoint/2010/main" val="767352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8" name="Obdélník: se zakulacenými rohy 7">
            <a:extLst>
              <a:ext uri="{FF2B5EF4-FFF2-40B4-BE49-F238E27FC236}">
                <a16:creationId xmlns:a16="http://schemas.microsoft.com/office/drawing/2014/main" id="{E733C6D9-2743-4A95-A966-DA8D18BA40F0}"/>
              </a:ext>
            </a:extLst>
          </p:cNvPr>
          <p:cNvSpPr/>
          <p:nvPr/>
        </p:nvSpPr>
        <p:spPr>
          <a:xfrm>
            <a:off x="2008632" y="1141805"/>
            <a:ext cx="3950208" cy="1174518"/>
          </a:xfrm>
          <a:prstGeom prst="roundRect">
            <a:avLst/>
          </a:prstGeom>
          <a:solidFill>
            <a:srgbClr val="E81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PREVRÁTENIE</a:t>
            </a:r>
            <a:br>
              <a:rPr lang="sk-SK" dirty="0">
                <a:solidFill>
                  <a:schemeClr val="bg2"/>
                </a:solidFill>
              </a:rPr>
            </a:br>
            <a:r>
              <a:rPr lang="sk-SK" dirty="0">
                <a:solidFill>
                  <a:schemeClr val="bg2"/>
                </a:solidFill>
              </a:rPr>
              <a:t>(áno, máš pravdu, ale to hovorí v môj prospech)</a:t>
            </a:r>
          </a:p>
        </p:txBody>
      </p:sp>
      <p:sp>
        <p:nvSpPr>
          <p:cNvPr id="11" name="Obdélník: se zakulacenými rohy 10">
            <a:extLst>
              <a:ext uri="{FF2B5EF4-FFF2-40B4-BE49-F238E27FC236}">
                <a16:creationId xmlns:a16="http://schemas.microsoft.com/office/drawing/2014/main" id="{CFAD3960-08CE-49BD-890C-64DB85519F24}"/>
              </a:ext>
            </a:extLst>
          </p:cNvPr>
          <p:cNvSpPr/>
          <p:nvPr/>
        </p:nvSpPr>
        <p:spPr>
          <a:xfrm>
            <a:off x="2008632" y="2437205"/>
            <a:ext cx="3950208" cy="117451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ODSTRÁNENIE</a:t>
            </a:r>
            <a:br>
              <a:rPr lang="sk-SK" b="1" dirty="0">
                <a:solidFill>
                  <a:schemeClr val="bg2"/>
                </a:solidFill>
              </a:rPr>
            </a:br>
            <a:r>
              <a:rPr lang="sk-SK" dirty="0">
                <a:solidFill>
                  <a:schemeClr val="bg2"/>
                </a:solidFill>
              </a:rPr>
              <a:t>(nie, nemáš pravdu, urobil si niekde v argumente chybu)</a:t>
            </a:r>
          </a:p>
        </p:txBody>
      </p:sp>
      <p:sp>
        <p:nvSpPr>
          <p:cNvPr id="14" name="Obdélník: se zakulacenými rohy 13">
            <a:extLst>
              <a:ext uri="{FF2B5EF4-FFF2-40B4-BE49-F238E27FC236}">
                <a16:creationId xmlns:a16="http://schemas.microsoft.com/office/drawing/2014/main" id="{43603A4A-A05C-4014-844A-3181C4EE0450}"/>
              </a:ext>
            </a:extLst>
          </p:cNvPr>
          <p:cNvSpPr/>
          <p:nvPr/>
        </p:nvSpPr>
        <p:spPr>
          <a:xfrm>
            <a:off x="2008632" y="3732605"/>
            <a:ext cx="3950208" cy="11745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2"/>
                </a:solidFill>
              </a:rPr>
              <a:t>OSLABENIE</a:t>
            </a:r>
            <a:br>
              <a:rPr lang="pl-PL" b="1" dirty="0">
                <a:solidFill>
                  <a:schemeClr val="bg2"/>
                </a:solidFill>
              </a:rPr>
            </a:br>
            <a:r>
              <a:rPr lang="pl-PL" dirty="0">
                <a:solidFill>
                  <a:schemeClr val="bg2"/>
                </a:solidFill>
              </a:rPr>
              <a:t>(áno, v niečom máš pravdu, ale nie tak celkom)</a:t>
            </a:r>
            <a:endParaRPr lang="sk-SK" dirty="0">
              <a:solidFill>
                <a:schemeClr val="bg2"/>
              </a:solidFill>
            </a:endParaRPr>
          </a:p>
        </p:txBody>
      </p:sp>
      <p:sp>
        <p:nvSpPr>
          <p:cNvPr id="15" name="Obdélník: se zakulacenými rohy 14">
            <a:extLst>
              <a:ext uri="{FF2B5EF4-FFF2-40B4-BE49-F238E27FC236}">
                <a16:creationId xmlns:a16="http://schemas.microsoft.com/office/drawing/2014/main" id="{66540AE1-5A68-4AA1-BB03-B6B4847F7B0C}"/>
              </a:ext>
            </a:extLst>
          </p:cNvPr>
          <p:cNvSpPr/>
          <p:nvPr/>
        </p:nvSpPr>
        <p:spPr>
          <a:xfrm>
            <a:off x="2008632" y="5028005"/>
            <a:ext cx="3950208" cy="11745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2"/>
                </a:solidFill>
              </a:rPr>
              <a:t>VYVÁŽENIE</a:t>
            </a:r>
            <a:br>
              <a:rPr lang="pl-PL" b="1" dirty="0">
                <a:solidFill>
                  <a:schemeClr val="bg2"/>
                </a:solidFill>
              </a:rPr>
            </a:br>
            <a:r>
              <a:rPr lang="pl-PL" dirty="0">
                <a:solidFill>
                  <a:schemeClr val="bg2"/>
                </a:solidFill>
              </a:rPr>
              <a:t>(áno, máš pravdu, ale je tu iný dôležitý argument)</a:t>
            </a:r>
            <a:endParaRPr lang="sk-SK" dirty="0">
              <a:solidFill>
                <a:schemeClr val="bg2"/>
              </a:solidFill>
            </a:endParaRPr>
          </a:p>
        </p:txBody>
      </p:sp>
      <p:cxnSp>
        <p:nvCxnSpPr>
          <p:cNvPr id="17" name="Přímá spojnice se šipkou 16">
            <a:extLst>
              <a:ext uri="{FF2B5EF4-FFF2-40B4-BE49-F238E27FC236}">
                <a16:creationId xmlns:a16="http://schemas.microsoft.com/office/drawing/2014/main" id="{3541F63C-DD59-4E6A-A528-8A4B89528799}"/>
              </a:ext>
            </a:extLst>
          </p:cNvPr>
          <p:cNvCxnSpPr/>
          <p:nvPr/>
        </p:nvCxnSpPr>
        <p:spPr>
          <a:xfrm flipV="1">
            <a:off x="6976872" y="1492325"/>
            <a:ext cx="0" cy="4480560"/>
          </a:xfrm>
          <a:prstGeom prst="straightConnector1">
            <a:avLst/>
          </a:prstGeom>
          <a:ln w="76200">
            <a:solidFill>
              <a:srgbClr val="E81525"/>
            </a:solidFill>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F8508455-4A59-4581-8F8D-AC0A6ACC9073}"/>
              </a:ext>
            </a:extLst>
          </p:cNvPr>
          <p:cNvSpPr txBox="1"/>
          <p:nvPr/>
        </p:nvSpPr>
        <p:spPr>
          <a:xfrm>
            <a:off x="7247516" y="3319335"/>
            <a:ext cx="3703320" cy="584775"/>
          </a:xfrm>
          <a:prstGeom prst="rect">
            <a:avLst/>
          </a:prstGeom>
          <a:noFill/>
        </p:spPr>
        <p:txBody>
          <a:bodyPr wrap="square" rtlCol="0">
            <a:spAutoFit/>
          </a:bodyPr>
          <a:lstStyle/>
          <a:p>
            <a:r>
              <a:rPr lang="sk-SK" sz="3200" b="1" dirty="0">
                <a:solidFill>
                  <a:srgbClr val="E81525"/>
                </a:solidFill>
              </a:rPr>
              <a:t>SILA REAKCIE</a:t>
            </a:r>
          </a:p>
        </p:txBody>
      </p:sp>
    </p:spTree>
    <p:extLst>
      <p:ext uri="{BB962C8B-B14F-4D97-AF65-F5344CB8AC3E}">
        <p14:creationId xmlns:p14="http://schemas.microsoft.com/office/powerpoint/2010/main" val="1226293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č.2</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434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č.2</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Štát by mal mať právo mučiť teroristov.</a:t>
            </a:r>
          </a:p>
        </p:txBody>
      </p:sp>
    </p:spTree>
    <p:extLst>
      <p:ext uri="{BB962C8B-B14F-4D97-AF65-F5344CB8AC3E}">
        <p14:creationId xmlns:p14="http://schemas.microsoft.com/office/powerpoint/2010/main" val="3053468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č.2</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311983BD-3689-4B47-B4E0-BE89A779FF6C}"/>
              </a:ext>
            </a:extLst>
          </p:cNvPr>
          <p:cNvPicPr>
            <a:picLocks noChangeAspect="1"/>
          </p:cNvPicPr>
          <p:nvPr/>
        </p:nvPicPr>
        <p:blipFill rotWithShape="1">
          <a:blip r:embed="rId3">
            <a:extLst>
              <a:ext uri="{28A0092B-C50C-407E-A947-70E740481C1C}">
                <a14:useLocalDpi xmlns:a14="http://schemas.microsoft.com/office/drawing/2010/main" val="0"/>
              </a:ext>
            </a:extLst>
          </a:blip>
          <a:srcRect l="8488" t="37846" r="63405" b="39054"/>
          <a:stretch/>
        </p:blipFill>
        <p:spPr>
          <a:xfrm>
            <a:off x="365121" y="2834584"/>
            <a:ext cx="1847088" cy="759006"/>
          </a:xfrm>
          <a:prstGeom prst="rect">
            <a:avLst/>
          </a:prstGeom>
        </p:spPr>
      </p:pic>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Štát by mal mať právo mučiť teroristov.</a:t>
            </a:r>
          </a:p>
        </p:txBody>
      </p:sp>
      <p:sp>
        <p:nvSpPr>
          <p:cNvPr id="13" name="TextovéPole 12">
            <a:extLst>
              <a:ext uri="{FF2B5EF4-FFF2-40B4-BE49-F238E27FC236}">
                <a16:creationId xmlns:a16="http://schemas.microsoft.com/office/drawing/2014/main" id="{393211E4-D7FA-489F-9713-D5026B124E23}"/>
              </a:ext>
            </a:extLst>
          </p:cNvPr>
          <p:cNvSpPr txBox="1"/>
          <p:nvPr/>
        </p:nvSpPr>
        <p:spPr>
          <a:xfrm>
            <a:off x="2437760" y="2834584"/>
            <a:ext cx="9461074" cy="646331"/>
          </a:xfrm>
          <a:prstGeom prst="rect">
            <a:avLst/>
          </a:prstGeom>
          <a:noFill/>
        </p:spPr>
        <p:txBody>
          <a:bodyPr wrap="square" rtlCol="0">
            <a:spAutoFit/>
          </a:bodyPr>
          <a:lstStyle/>
          <a:p>
            <a:r>
              <a:rPr lang="sk-SK" dirty="0"/>
              <a:t>Vďaka mučeniu môžeme získať informácie, ktoré pomôžu zabrániť teroristickým útokom.</a:t>
            </a:r>
          </a:p>
        </p:txBody>
      </p:sp>
    </p:spTree>
    <p:extLst>
      <p:ext uri="{BB962C8B-B14F-4D97-AF65-F5344CB8AC3E}">
        <p14:creationId xmlns:p14="http://schemas.microsoft.com/office/powerpoint/2010/main" val="2436995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č.2</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311983BD-3689-4B47-B4E0-BE89A779FF6C}"/>
              </a:ext>
            </a:extLst>
          </p:cNvPr>
          <p:cNvPicPr>
            <a:picLocks noChangeAspect="1"/>
          </p:cNvPicPr>
          <p:nvPr/>
        </p:nvPicPr>
        <p:blipFill rotWithShape="1">
          <a:blip r:embed="rId3">
            <a:extLst>
              <a:ext uri="{28A0092B-C50C-407E-A947-70E740481C1C}">
                <a14:useLocalDpi xmlns:a14="http://schemas.microsoft.com/office/drawing/2010/main" val="0"/>
              </a:ext>
            </a:extLst>
          </a:blip>
          <a:srcRect l="8488" t="37846" r="63405" b="39054"/>
          <a:stretch/>
        </p:blipFill>
        <p:spPr>
          <a:xfrm>
            <a:off x="365121" y="2834584"/>
            <a:ext cx="1847088" cy="759006"/>
          </a:xfrm>
          <a:prstGeom prst="rect">
            <a:avLst/>
          </a:prstGeom>
        </p:spPr>
      </p:pic>
      <p:pic>
        <p:nvPicPr>
          <p:cNvPr id="11" name="Obrázek 10">
            <a:extLst>
              <a:ext uri="{FF2B5EF4-FFF2-40B4-BE49-F238E27FC236}">
                <a16:creationId xmlns:a16="http://schemas.microsoft.com/office/drawing/2014/main" id="{8F7FACD3-8C60-47DD-85AF-79EF70A69310}"/>
              </a:ext>
            </a:extLst>
          </p:cNvPr>
          <p:cNvPicPr>
            <a:picLocks noChangeAspect="1"/>
          </p:cNvPicPr>
          <p:nvPr/>
        </p:nvPicPr>
        <p:blipFill rotWithShape="1">
          <a:blip r:embed="rId3">
            <a:extLst>
              <a:ext uri="{28A0092B-C50C-407E-A947-70E740481C1C}">
                <a14:useLocalDpi xmlns:a14="http://schemas.microsoft.com/office/drawing/2010/main" val="0"/>
              </a:ext>
            </a:extLst>
          </a:blip>
          <a:srcRect l="37848" t="37570" r="34045" b="39330"/>
          <a:stretch/>
        </p:blipFill>
        <p:spPr>
          <a:xfrm>
            <a:off x="365121" y="4286324"/>
            <a:ext cx="1847088" cy="759006"/>
          </a:xfrm>
          <a:prstGeom prst="rect">
            <a:avLst/>
          </a:prstGeom>
        </p:spPr>
      </p:pic>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Štát by mal mať právo mučiť teroristov.</a:t>
            </a:r>
          </a:p>
        </p:txBody>
      </p:sp>
      <p:sp>
        <p:nvSpPr>
          <p:cNvPr id="13" name="TextovéPole 12">
            <a:extLst>
              <a:ext uri="{FF2B5EF4-FFF2-40B4-BE49-F238E27FC236}">
                <a16:creationId xmlns:a16="http://schemas.microsoft.com/office/drawing/2014/main" id="{393211E4-D7FA-489F-9713-D5026B124E23}"/>
              </a:ext>
            </a:extLst>
          </p:cNvPr>
          <p:cNvSpPr txBox="1"/>
          <p:nvPr/>
        </p:nvSpPr>
        <p:spPr>
          <a:xfrm>
            <a:off x="2437760" y="2834584"/>
            <a:ext cx="9461074" cy="646331"/>
          </a:xfrm>
          <a:prstGeom prst="rect">
            <a:avLst/>
          </a:prstGeom>
          <a:noFill/>
        </p:spPr>
        <p:txBody>
          <a:bodyPr wrap="square" rtlCol="0">
            <a:spAutoFit/>
          </a:bodyPr>
          <a:lstStyle/>
          <a:p>
            <a:r>
              <a:rPr lang="sk-SK" dirty="0"/>
              <a:t>Vďaka mučeniu môžeme získať informácie, ktoré pomôžu zabrániť teroristickým útokom.</a:t>
            </a:r>
          </a:p>
        </p:txBody>
      </p:sp>
      <p:sp>
        <p:nvSpPr>
          <p:cNvPr id="7" name="TextovéPole 6">
            <a:extLst>
              <a:ext uri="{FF2B5EF4-FFF2-40B4-BE49-F238E27FC236}">
                <a16:creationId xmlns:a16="http://schemas.microsoft.com/office/drawing/2014/main" id="{B8CBD38E-4EC6-4C79-AE41-5E391EBFF9C1}"/>
              </a:ext>
            </a:extLst>
          </p:cNvPr>
          <p:cNvSpPr txBox="1"/>
          <p:nvPr/>
        </p:nvSpPr>
        <p:spPr>
          <a:xfrm>
            <a:off x="2437759" y="3927152"/>
            <a:ext cx="9461075" cy="1477328"/>
          </a:xfrm>
          <a:prstGeom prst="rect">
            <a:avLst/>
          </a:prstGeom>
          <a:noFill/>
        </p:spPr>
        <p:txBody>
          <a:bodyPr wrap="square" rtlCol="0">
            <a:spAutoFit/>
          </a:bodyPr>
          <a:lstStyle/>
          <a:p>
            <a:r>
              <a:rPr lang="sk-SK" dirty="0"/>
              <a:t>Teroristi sú tiež len ľudia a snažia sa predísť bolesti. Pri mučení by im bolo spôsobované také množstvo bolesti, že by sa mu za každú cenu chceli vyhnúť. Preto by sa zo strachu rozhodli radšej prezradiť informácie, vďaka ktorým by sme vedeli rozobrať teroristické organizácie a tým by sme predišli ďalším teroristickým útokom.</a:t>
            </a:r>
          </a:p>
        </p:txBody>
      </p:sp>
    </p:spTree>
    <p:extLst>
      <p:ext uri="{BB962C8B-B14F-4D97-AF65-F5344CB8AC3E}">
        <p14:creationId xmlns:p14="http://schemas.microsoft.com/office/powerpoint/2010/main" val="391198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č.2</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2679831"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311983BD-3689-4B47-B4E0-BE89A779FF6C}"/>
              </a:ext>
            </a:extLst>
          </p:cNvPr>
          <p:cNvPicPr>
            <a:picLocks noChangeAspect="1"/>
          </p:cNvPicPr>
          <p:nvPr/>
        </p:nvPicPr>
        <p:blipFill rotWithShape="1">
          <a:blip r:embed="rId3">
            <a:extLst>
              <a:ext uri="{28A0092B-C50C-407E-A947-70E740481C1C}">
                <a14:useLocalDpi xmlns:a14="http://schemas.microsoft.com/office/drawing/2010/main" val="0"/>
              </a:ext>
            </a:extLst>
          </a:blip>
          <a:srcRect l="8488" t="37846" r="63405" b="39054"/>
          <a:stretch/>
        </p:blipFill>
        <p:spPr>
          <a:xfrm>
            <a:off x="365121" y="2834584"/>
            <a:ext cx="1847088" cy="759006"/>
          </a:xfrm>
          <a:prstGeom prst="rect">
            <a:avLst/>
          </a:prstGeom>
        </p:spPr>
      </p:pic>
      <p:pic>
        <p:nvPicPr>
          <p:cNvPr id="11" name="Obrázek 10">
            <a:extLst>
              <a:ext uri="{FF2B5EF4-FFF2-40B4-BE49-F238E27FC236}">
                <a16:creationId xmlns:a16="http://schemas.microsoft.com/office/drawing/2014/main" id="{8F7FACD3-8C60-47DD-85AF-79EF70A69310}"/>
              </a:ext>
            </a:extLst>
          </p:cNvPr>
          <p:cNvPicPr>
            <a:picLocks noChangeAspect="1"/>
          </p:cNvPicPr>
          <p:nvPr/>
        </p:nvPicPr>
        <p:blipFill rotWithShape="1">
          <a:blip r:embed="rId3">
            <a:extLst>
              <a:ext uri="{28A0092B-C50C-407E-A947-70E740481C1C}">
                <a14:useLocalDpi xmlns:a14="http://schemas.microsoft.com/office/drawing/2010/main" val="0"/>
              </a:ext>
            </a:extLst>
          </a:blip>
          <a:srcRect l="37848" t="37570" r="34045" b="39330"/>
          <a:stretch/>
        </p:blipFill>
        <p:spPr>
          <a:xfrm>
            <a:off x="365121" y="4286324"/>
            <a:ext cx="1847088" cy="759006"/>
          </a:xfrm>
          <a:prstGeom prst="rect">
            <a:avLst/>
          </a:prstGeom>
        </p:spPr>
      </p:pic>
      <p:pic>
        <p:nvPicPr>
          <p:cNvPr id="12" name="Obrázek 11">
            <a:extLst>
              <a:ext uri="{FF2B5EF4-FFF2-40B4-BE49-F238E27FC236}">
                <a16:creationId xmlns:a16="http://schemas.microsoft.com/office/drawing/2014/main" id="{9F6AAC93-B0B6-4059-A7EC-40473E16D6E4}"/>
              </a:ext>
            </a:extLst>
          </p:cNvPr>
          <p:cNvPicPr>
            <a:picLocks noChangeAspect="1"/>
          </p:cNvPicPr>
          <p:nvPr/>
        </p:nvPicPr>
        <p:blipFill rotWithShape="1">
          <a:blip r:embed="rId3">
            <a:extLst>
              <a:ext uri="{28A0092B-C50C-407E-A947-70E740481C1C}">
                <a14:useLocalDpi xmlns:a14="http://schemas.microsoft.com/office/drawing/2010/main" val="0"/>
              </a:ext>
            </a:extLst>
          </a:blip>
          <a:srcRect l="67067" t="36874" r="4826" b="40026"/>
          <a:stretch/>
        </p:blipFill>
        <p:spPr>
          <a:xfrm>
            <a:off x="365121" y="5738065"/>
            <a:ext cx="1847088" cy="759006"/>
          </a:xfrm>
          <a:prstGeom prst="rect">
            <a:avLst/>
          </a:prstGeom>
        </p:spPr>
      </p:pic>
      <p:sp>
        <p:nvSpPr>
          <p:cNvPr id="4" name="TextovéPole 3">
            <a:extLst>
              <a:ext uri="{FF2B5EF4-FFF2-40B4-BE49-F238E27FC236}">
                <a16:creationId xmlns:a16="http://schemas.microsoft.com/office/drawing/2014/main" id="{63559CD8-4067-4A37-8ED8-D6FB7D77855D}"/>
              </a:ext>
            </a:extLst>
          </p:cNvPr>
          <p:cNvSpPr txBox="1"/>
          <p:nvPr/>
        </p:nvSpPr>
        <p:spPr>
          <a:xfrm>
            <a:off x="365121" y="2085749"/>
            <a:ext cx="5687568" cy="369332"/>
          </a:xfrm>
          <a:prstGeom prst="rect">
            <a:avLst/>
          </a:prstGeom>
          <a:noFill/>
        </p:spPr>
        <p:txBody>
          <a:bodyPr wrap="square" rtlCol="0">
            <a:spAutoFit/>
          </a:bodyPr>
          <a:lstStyle/>
          <a:p>
            <a:r>
              <a:rPr lang="sk-SK" dirty="0"/>
              <a:t>Téza: </a:t>
            </a:r>
            <a:r>
              <a:rPr lang="sk-SK" b="1" dirty="0"/>
              <a:t>Štát by mal mať právo mučiť teroristov.</a:t>
            </a:r>
          </a:p>
        </p:txBody>
      </p:sp>
      <p:sp>
        <p:nvSpPr>
          <p:cNvPr id="13" name="TextovéPole 12">
            <a:extLst>
              <a:ext uri="{FF2B5EF4-FFF2-40B4-BE49-F238E27FC236}">
                <a16:creationId xmlns:a16="http://schemas.microsoft.com/office/drawing/2014/main" id="{393211E4-D7FA-489F-9713-D5026B124E23}"/>
              </a:ext>
            </a:extLst>
          </p:cNvPr>
          <p:cNvSpPr txBox="1"/>
          <p:nvPr/>
        </p:nvSpPr>
        <p:spPr>
          <a:xfrm>
            <a:off x="2437760" y="2834584"/>
            <a:ext cx="9461074" cy="646331"/>
          </a:xfrm>
          <a:prstGeom prst="rect">
            <a:avLst/>
          </a:prstGeom>
          <a:noFill/>
        </p:spPr>
        <p:txBody>
          <a:bodyPr wrap="square" rtlCol="0">
            <a:spAutoFit/>
          </a:bodyPr>
          <a:lstStyle/>
          <a:p>
            <a:r>
              <a:rPr lang="sk-SK" dirty="0"/>
              <a:t>Vďaka mučeniu môžeme získať informácie, ktoré pomôžu zabrániť teroristickým útokom.</a:t>
            </a:r>
          </a:p>
        </p:txBody>
      </p:sp>
      <p:sp>
        <p:nvSpPr>
          <p:cNvPr id="7" name="TextovéPole 6">
            <a:extLst>
              <a:ext uri="{FF2B5EF4-FFF2-40B4-BE49-F238E27FC236}">
                <a16:creationId xmlns:a16="http://schemas.microsoft.com/office/drawing/2014/main" id="{B8CBD38E-4EC6-4C79-AE41-5E391EBFF9C1}"/>
              </a:ext>
            </a:extLst>
          </p:cNvPr>
          <p:cNvSpPr txBox="1"/>
          <p:nvPr/>
        </p:nvSpPr>
        <p:spPr>
          <a:xfrm>
            <a:off x="2437759" y="3927152"/>
            <a:ext cx="9461075" cy="1477328"/>
          </a:xfrm>
          <a:prstGeom prst="rect">
            <a:avLst/>
          </a:prstGeom>
          <a:noFill/>
        </p:spPr>
        <p:txBody>
          <a:bodyPr wrap="square" rtlCol="0">
            <a:spAutoFit/>
          </a:bodyPr>
          <a:lstStyle/>
          <a:p>
            <a:r>
              <a:rPr lang="sk-SK" dirty="0"/>
              <a:t>Teroristi sú tiež len ľudia a snažia sa predísť bolesti. Pri mučení by im bolo spôsobované také množstvo bolesti, že by sa mu za každú cenu chceli vyhnúť. Preto by sa zo strachu rozhodli radšej prezradiť informácie, vďaka ktorým by sme vedeli rozobrať teroristické organizácie a tým by sme predišli ďalším teroristickým útokom.</a:t>
            </a:r>
          </a:p>
        </p:txBody>
      </p:sp>
      <p:sp>
        <p:nvSpPr>
          <p:cNvPr id="14" name="TextovéPole 13">
            <a:extLst>
              <a:ext uri="{FF2B5EF4-FFF2-40B4-BE49-F238E27FC236}">
                <a16:creationId xmlns:a16="http://schemas.microsoft.com/office/drawing/2014/main" id="{F8F0E2F6-75E3-4D6A-B35C-2E991037B8B6}"/>
              </a:ext>
            </a:extLst>
          </p:cNvPr>
          <p:cNvSpPr txBox="1"/>
          <p:nvPr/>
        </p:nvSpPr>
        <p:spPr>
          <a:xfrm>
            <a:off x="2437758" y="5794402"/>
            <a:ext cx="9461075" cy="646331"/>
          </a:xfrm>
          <a:prstGeom prst="rect">
            <a:avLst/>
          </a:prstGeom>
          <a:noFill/>
        </p:spPr>
        <p:txBody>
          <a:bodyPr wrap="square" rtlCol="0">
            <a:spAutoFit/>
          </a:bodyPr>
          <a:lstStyle/>
          <a:p>
            <a:r>
              <a:rPr lang="sk-SK" dirty="0"/>
              <a:t>V Číne je napríklad mučenie väzňov bežnou praxou a s terorizmom tam nemajú takmer žiadne problémy. </a:t>
            </a:r>
          </a:p>
        </p:txBody>
      </p:sp>
    </p:spTree>
    <p:extLst>
      <p:ext uri="{BB962C8B-B14F-4D97-AF65-F5344CB8AC3E}">
        <p14:creationId xmlns:p14="http://schemas.microsoft.com/office/powerpoint/2010/main" val="2084908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err="1">
                <a:solidFill>
                  <a:schemeClr val="bg1"/>
                </a:solidFill>
              </a:rPr>
              <a:t>Refutácia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646331"/>
          </a:xfrm>
          <a:prstGeom prst="rect">
            <a:avLst/>
          </a:prstGeom>
          <a:noFill/>
        </p:spPr>
        <p:txBody>
          <a:bodyPr wrap="square" rtlCol="0">
            <a:spAutoFit/>
          </a:bodyPr>
          <a:lstStyle/>
          <a:p>
            <a:endParaRPr lang="sk-SK" dirty="0"/>
          </a:p>
          <a:p>
            <a:endParaRPr lang="sk-SK" dirty="0"/>
          </a:p>
        </p:txBody>
      </p:sp>
    </p:spTree>
    <p:extLst>
      <p:ext uri="{BB962C8B-B14F-4D97-AF65-F5344CB8AC3E}">
        <p14:creationId xmlns:p14="http://schemas.microsoft.com/office/powerpoint/2010/main" val="1288379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err="1">
                <a:solidFill>
                  <a:schemeClr val="bg1"/>
                </a:solidFill>
              </a:rPr>
              <a:t>Refutácia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1477328"/>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Mučenie je nemorálne a akékoľvek malé benefity plynúce z mučenia teroristov sú marginálne oproti škode, ktorú napáchame na svedomí našej krajiny.</a:t>
            </a:r>
          </a:p>
          <a:p>
            <a:endParaRPr lang="sk-SK" dirty="0"/>
          </a:p>
          <a:p>
            <a:endParaRPr lang="sk-SK" dirty="0"/>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98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Príklad argumentu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491255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Obdélník: se zakulacenými rohy 2">
            <a:extLst>
              <a:ext uri="{FF2B5EF4-FFF2-40B4-BE49-F238E27FC236}">
                <a16:creationId xmlns:a16="http://schemas.microsoft.com/office/drawing/2014/main" id="{1A546CE5-B162-445E-993E-BCF1F5171907}"/>
              </a:ext>
            </a:extLst>
          </p:cNvPr>
          <p:cNvSpPr/>
          <p:nvPr/>
        </p:nvSpPr>
        <p:spPr>
          <a:xfrm>
            <a:off x="457200" y="2266122"/>
            <a:ext cx="4094922" cy="4094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800" b="1" dirty="0">
                <a:solidFill>
                  <a:schemeClr val="bg2"/>
                </a:solidFill>
              </a:rPr>
              <a:t>Skákajúce vajíčko:</a:t>
            </a:r>
          </a:p>
          <a:p>
            <a:pPr marL="457200" indent="-457200">
              <a:buFont typeface="Arial" panose="020B0604020202020204" pitchFamily="34" charset="0"/>
              <a:buChar char="•"/>
            </a:pPr>
            <a:r>
              <a:rPr lang="sk-SK" sz="2800" dirty="0">
                <a:solidFill>
                  <a:schemeClr val="bg2"/>
                </a:solidFill>
              </a:rPr>
              <a:t>tvrdenie</a:t>
            </a:r>
          </a:p>
          <a:p>
            <a:pPr marL="457200" indent="-457200">
              <a:buFont typeface="Arial" panose="020B0604020202020204" pitchFamily="34" charset="0"/>
              <a:buChar char="•"/>
            </a:pPr>
            <a:r>
              <a:rPr lang="sk-SK" sz="2800" dirty="0">
                <a:solidFill>
                  <a:schemeClr val="bg2"/>
                </a:solidFill>
              </a:rPr>
              <a:t>vysvetlenie</a:t>
            </a:r>
          </a:p>
          <a:p>
            <a:pPr marL="457200" indent="-457200">
              <a:buFont typeface="Arial" panose="020B0604020202020204" pitchFamily="34" charset="0"/>
              <a:buChar char="•"/>
            </a:pPr>
            <a:r>
              <a:rPr lang="sk-SK" sz="2800" dirty="0">
                <a:solidFill>
                  <a:schemeClr val="bg2"/>
                </a:solidFill>
              </a:rPr>
              <a:t>dôkaz</a:t>
            </a:r>
          </a:p>
          <a:p>
            <a:pPr marL="457200" indent="-457200">
              <a:buFont typeface="Arial" panose="020B0604020202020204" pitchFamily="34" charset="0"/>
              <a:buChar char="•"/>
            </a:pPr>
            <a:endParaRPr lang="sk-SK" sz="2800" dirty="0">
              <a:solidFill>
                <a:schemeClr val="bg2"/>
              </a:solidFill>
            </a:endParaRPr>
          </a:p>
          <a:p>
            <a:pPr marL="457200" indent="-457200">
              <a:buFont typeface="Arial" panose="020B0604020202020204" pitchFamily="34" charset="0"/>
              <a:buChar char="•"/>
            </a:pPr>
            <a:endParaRPr lang="sk-SK" sz="2800" dirty="0">
              <a:solidFill>
                <a:schemeClr val="bg2"/>
              </a:solidFill>
            </a:endParaRPr>
          </a:p>
          <a:p>
            <a:endParaRPr lang="sk-SK" sz="2800" dirty="0">
              <a:solidFill>
                <a:schemeClr val="bg2"/>
              </a:solidFill>
            </a:endParaRPr>
          </a:p>
          <a:p>
            <a:r>
              <a:rPr lang="sk-SK" sz="2800" dirty="0">
                <a:solidFill>
                  <a:schemeClr val="bg2"/>
                </a:solidFill>
              </a:rPr>
              <a:t> </a:t>
            </a:r>
          </a:p>
        </p:txBody>
      </p:sp>
      <p:pic>
        <p:nvPicPr>
          <p:cNvPr id="8" name="Picture 2" descr="Rubber Bouncy Egg: The Egg In Vinegar Science Experiment For Kids - YouTube">
            <a:extLst>
              <a:ext uri="{FF2B5EF4-FFF2-40B4-BE49-F238E27FC236}">
                <a16:creationId xmlns:a16="http://schemas.microsoft.com/office/drawing/2014/main" id="{19B42F8F-FBED-41CE-BD48-DD343AE490CF}"/>
              </a:ext>
            </a:extLst>
          </p:cNvPr>
          <p:cNvPicPr>
            <a:picLocks noChangeAspect="1" noChangeArrowheads="1"/>
          </p:cNvPicPr>
          <p:nvPr/>
        </p:nvPicPr>
        <p:blipFill>
          <a:blip r:embed="rId3"/>
          <a:srcRect/>
          <a:stretch>
            <a:fillRect/>
          </a:stretch>
        </p:blipFill>
        <p:spPr bwMode="auto">
          <a:xfrm>
            <a:off x="5277678" y="2580385"/>
            <a:ext cx="6162480" cy="3466395"/>
          </a:xfrm>
          <a:prstGeom prst="rect">
            <a:avLst/>
          </a:prstGeom>
          <a:noFill/>
        </p:spPr>
      </p:pic>
    </p:spTree>
    <p:extLst>
      <p:ext uri="{BB962C8B-B14F-4D97-AF65-F5344CB8AC3E}">
        <p14:creationId xmlns:p14="http://schemas.microsoft.com/office/powerpoint/2010/main" val="1875495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err="1">
                <a:solidFill>
                  <a:schemeClr val="bg1"/>
                </a:solidFill>
              </a:rPr>
              <a:t>Refutácia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2308324"/>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Mučenie je nemorálne a akékoľvek malé benefity plynúce z mučenia teroristov sú marginálne oproti škode, ktorú napáchame na svedomí našej krajiny.</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Niektorí teroristi sú fanatici a radšej budú trpieť.</a:t>
            </a:r>
          </a:p>
          <a:p>
            <a:pPr marL="285750" indent="-285750">
              <a:buClr>
                <a:schemeClr val="bg1"/>
              </a:buClr>
              <a:buFont typeface="Epilogue" pitchFamily="2" charset="-18"/>
              <a:buChar char="→"/>
            </a:pPr>
            <a:r>
              <a:rPr lang="sk-SK" dirty="0"/>
              <a:t>Sú trénovaní na to, aby vydržali mučenie.</a:t>
            </a:r>
          </a:p>
          <a:p>
            <a:endParaRPr lang="sk-SK" dirty="0"/>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398520"/>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780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err="1">
                <a:solidFill>
                  <a:schemeClr val="bg1"/>
                </a:solidFill>
              </a:rPr>
              <a:t>Refutácia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3139321"/>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Mučenie je nemorálne a akékoľvek malé benefity plynúce z mučenia teroristov sú marginálne oproti škode, ktorú napáchame na svedomí našej krajiny.</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Niektorí teroristi sú fanatici a radšej budú trpieť.</a:t>
            </a:r>
          </a:p>
          <a:p>
            <a:pPr marL="285750" indent="-285750">
              <a:buClr>
                <a:schemeClr val="bg1"/>
              </a:buClr>
              <a:buFont typeface="Epilogue" pitchFamily="2" charset="-18"/>
              <a:buChar char="→"/>
            </a:pPr>
            <a:r>
              <a:rPr lang="sk-SK" dirty="0"/>
              <a:t>Sú trénovaní na to, aby vydržali mučenie.</a:t>
            </a:r>
          </a:p>
          <a:p>
            <a:endParaRPr lang="sk-SK" dirty="0"/>
          </a:p>
          <a:p>
            <a:r>
              <a:rPr lang="sk-SK" b="1" dirty="0">
                <a:solidFill>
                  <a:schemeClr val="bg1"/>
                </a:solidFill>
              </a:rPr>
              <a:t>ODSTRÁNENIE</a:t>
            </a:r>
          </a:p>
          <a:p>
            <a:pPr marL="285750" indent="-285750">
              <a:buClr>
                <a:schemeClr val="bg1"/>
              </a:buClr>
              <a:buFont typeface="Epilogue" pitchFamily="2" charset="-18"/>
              <a:buChar char="→"/>
            </a:pPr>
            <a:r>
              <a:rPr lang="sk-SK" dirty="0"/>
              <a:t>Teroristické organizácie pracujú decentralizovane a to presne preto, aby ich mučením nemohli donútiť niečo prezradiť. Oni proste tie informácie, ktoré by nám pomohli, nemajú.</a:t>
            </a: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398520"/>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9798685-67CD-4D9F-9ACE-D7746B832EDF}"/>
              </a:ext>
            </a:extLst>
          </p:cNvPr>
          <p:cNvCxnSpPr/>
          <p:nvPr/>
        </p:nvCxnSpPr>
        <p:spPr>
          <a:xfrm>
            <a:off x="394716" y="451408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402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err="1">
                <a:solidFill>
                  <a:schemeClr val="bg1"/>
                </a:solidFill>
              </a:rPr>
              <a:t>Refutácia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4524315"/>
          </a:xfrm>
          <a:prstGeom prst="rect">
            <a:avLst/>
          </a:prstGeom>
          <a:noFill/>
        </p:spPr>
        <p:txBody>
          <a:bodyPr wrap="square" rtlCol="0">
            <a:spAutoFit/>
          </a:bodyPr>
          <a:lstStyle/>
          <a:p>
            <a:r>
              <a:rPr lang="sk-SK" b="1" dirty="0">
                <a:solidFill>
                  <a:schemeClr val="bg1"/>
                </a:solidFill>
              </a:rPr>
              <a:t>VYVÁŽENIE</a:t>
            </a:r>
          </a:p>
          <a:p>
            <a:pPr marL="285750" indent="-285750">
              <a:buClr>
                <a:schemeClr val="bg1"/>
              </a:buClr>
              <a:buFont typeface="Epilogue" pitchFamily="2" charset="-18"/>
              <a:buChar char="→"/>
            </a:pPr>
            <a:r>
              <a:rPr lang="sk-SK" dirty="0"/>
              <a:t>Mučenie je nemorálne a akékoľvek malé benefity plynúce z mučenia teroristov sú marginálne oproti škode, ktorú napáchame na svedomí našej krajiny.</a:t>
            </a:r>
          </a:p>
          <a:p>
            <a:endParaRPr lang="sk-SK" dirty="0"/>
          </a:p>
          <a:p>
            <a:r>
              <a:rPr lang="sk-SK" b="1" dirty="0">
                <a:solidFill>
                  <a:schemeClr val="bg1"/>
                </a:solidFill>
              </a:rPr>
              <a:t>OSLABENIE</a:t>
            </a:r>
          </a:p>
          <a:p>
            <a:pPr marL="285750" indent="-285750">
              <a:buClr>
                <a:schemeClr val="bg1"/>
              </a:buClr>
              <a:buFont typeface="Epilogue" pitchFamily="2" charset="-18"/>
              <a:buChar char="→"/>
            </a:pPr>
            <a:r>
              <a:rPr lang="sk-SK" dirty="0"/>
              <a:t>Niektorí teroristi sú fanatici a radšej budú trpieť.</a:t>
            </a:r>
          </a:p>
          <a:p>
            <a:pPr marL="285750" indent="-285750">
              <a:buClr>
                <a:schemeClr val="bg1"/>
              </a:buClr>
              <a:buFont typeface="Epilogue" pitchFamily="2" charset="-18"/>
              <a:buChar char="→"/>
            </a:pPr>
            <a:r>
              <a:rPr lang="sk-SK" dirty="0"/>
              <a:t>Sú trénovaní na to, aby vydržali mučenie.</a:t>
            </a:r>
          </a:p>
          <a:p>
            <a:endParaRPr lang="sk-SK" dirty="0"/>
          </a:p>
          <a:p>
            <a:r>
              <a:rPr lang="sk-SK" b="1" dirty="0">
                <a:solidFill>
                  <a:schemeClr val="bg1"/>
                </a:solidFill>
              </a:rPr>
              <a:t>ODSTRÁNENIE</a:t>
            </a:r>
          </a:p>
          <a:p>
            <a:pPr marL="285750" indent="-285750">
              <a:buClr>
                <a:schemeClr val="bg1"/>
              </a:buClr>
              <a:buFont typeface="Epilogue" pitchFamily="2" charset="-18"/>
              <a:buChar char="→"/>
            </a:pPr>
            <a:r>
              <a:rPr lang="sk-SK" dirty="0"/>
              <a:t>Teroristické organizácie pracujú decentralizovane a to presne preto, aby ich mučením nemohli donútiť niečo prezradiť. Oni proste tie informácie, ktoré by nám pomohli, nemajú.</a:t>
            </a:r>
          </a:p>
          <a:p>
            <a:endParaRPr lang="sk-SK" dirty="0"/>
          </a:p>
          <a:p>
            <a:r>
              <a:rPr lang="sk-SK" b="1" dirty="0">
                <a:solidFill>
                  <a:schemeClr val="bg1"/>
                </a:solidFill>
              </a:rPr>
              <a:t>OBRÁTENIE</a:t>
            </a:r>
          </a:p>
          <a:p>
            <a:pPr marL="285750" indent="-285750">
              <a:buClr>
                <a:schemeClr val="bg1"/>
              </a:buClr>
              <a:buFont typeface="Epilogue" pitchFamily="2" charset="-18"/>
              <a:buChar char="→"/>
            </a:pPr>
            <a:r>
              <a:rPr lang="sk-SK" dirty="0"/>
              <a:t>Teroristi sa budú mučenia báť a prezradia nám aj to čo nie je pravda. Naše zdroje sa budú venovať falošným stopám a reálne nám teroristi újdu.</a:t>
            </a:r>
          </a:p>
          <a:p>
            <a:pPr marL="285750" indent="-285750">
              <a:buClr>
                <a:schemeClr val="bg1"/>
              </a:buClr>
              <a:buFont typeface="Epilogue" pitchFamily="2" charset="-18"/>
              <a:buChar char="→"/>
            </a:pPr>
            <a:r>
              <a:rPr lang="sk-SK" dirty="0"/>
              <a:t>Mučenie podporí verbovanie ďalších radikálov.</a:t>
            </a: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398520"/>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9798685-67CD-4D9F-9ACE-D7746B832EDF}"/>
              </a:ext>
            </a:extLst>
          </p:cNvPr>
          <p:cNvCxnSpPr/>
          <p:nvPr/>
        </p:nvCxnSpPr>
        <p:spPr>
          <a:xfrm>
            <a:off x="394716" y="451408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864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err="1">
                <a:solidFill>
                  <a:schemeClr val="bg1"/>
                </a:solidFill>
              </a:rPr>
              <a:t>Refutácia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3416320"/>
          </a:xfrm>
          <a:prstGeom prst="rect">
            <a:avLst/>
          </a:prstGeom>
          <a:noFill/>
        </p:spPr>
        <p:txBody>
          <a:bodyPr wrap="square" rtlCol="0">
            <a:spAutoFit/>
          </a:bodyPr>
          <a:lstStyle/>
          <a:p>
            <a:r>
              <a:rPr lang="sk-SK" b="1" dirty="0">
                <a:solidFill>
                  <a:schemeClr val="bg1"/>
                </a:solidFill>
              </a:rPr>
              <a:t>ŠTRUKTÚRA REFUTU</a:t>
            </a:r>
          </a:p>
          <a:p>
            <a:pPr algn="just" rtl="0" fontAlgn="base">
              <a:spcBef>
                <a:spcPts val="0"/>
              </a:spcBef>
              <a:spcAft>
                <a:spcPts val="0"/>
              </a:spcAft>
            </a:pPr>
            <a:br>
              <a:rPr lang="en-US" b="0" dirty="0">
                <a:effectLst/>
              </a:rPr>
            </a:br>
            <a:r>
              <a:rPr lang="en-US" b="1" dirty="0">
                <a:effectLst/>
              </a:rPr>
              <a:t>1. </a:t>
            </a:r>
            <a:r>
              <a:rPr lang="en-US" sz="1800" b="0" i="0" u="none" strike="noStrike" dirty="0" err="1">
                <a:solidFill>
                  <a:schemeClr val="bg1"/>
                </a:solidFill>
                <a:effectLst/>
                <a:latin typeface="Calibri" panose="020F0502020204030204" pitchFamily="34" charset="0"/>
              </a:rPr>
              <a:t>Odkaz</a:t>
            </a:r>
            <a:r>
              <a:rPr lang="en-US" sz="1800" b="0" i="0" u="none" strike="noStrike" dirty="0">
                <a:solidFill>
                  <a:schemeClr val="bg1"/>
                </a:solidFill>
                <a:effectLst/>
                <a:latin typeface="Calibri" panose="020F0502020204030204" pitchFamily="34" charset="0"/>
              </a:rPr>
              <a:t> </a:t>
            </a:r>
            <a:r>
              <a:rPr lang="en-US" sz="1800" b="0" i="0" u="none" strike="noStrike" dirty="0" err="1">
                <a:solidFill>
                  <a:schemeClr val="bg1"/>
                </a:solidFill>
                <a:effectLst/>
                <a:latin typeface="Calibri" panose="020F0502020204030204" pitchFamily="34" charset="0"/>
              </a:rPr>
              <a:t>na</a:t>
            </a:r>
            <a:r>
              <a:rPr lang="en-US" sz="1800" b="0" i="0" u="none" strike="noStrike" dirty="0">
                <a:solidFill>
                  <a:schemeClr val="bg1"/>
                </a:solidFill>
                <a:effectLst/>
                <a:latin typeface="Calibri" panose="020F0502020204030204" pitchFamily="34" charset="0"/>
              </a:rPr>
              <a:t> </a:t>
            </a:r>
            <a:r>
              <a:rPr lang="en-US" sz="1800" b="0" i="0" u="none" strike="noStrike" dirty="0" err="1">
                <a:solidFill>
                  <a:schemeClr val="bg1"/>
                </a:solidFill>
                <a:effectLst/>
                <a:latin typeface="Calibri" panose="020F0502020204030204" pitchFamily="34" charset="0"/>
              </a:rPr>
              <a:t>časť</a:t>
            </a:r>
            <a:r>
              <a:rPr lang="en-US" sz="1800" b="0" i="0" u="none" strike="noStrike" dirty="0">
                <a:solidFill>
                  <a:schemeClr val="bg1"/>
                </a:solidFill>
                <a:effectLst/>
                <a:latin typeface="Calibri" panose="020F0502020204030204" pitchFamily="34" charset="0"/>
              </a:rPr>
              <a:t>, </a:t>
            </a:r>
            <a:r>
              <a:rPr lang="en-US" sz="1800" b="0" i="0" u="none" strike="noStrike" dirty="0" err="1">
                <a:solidFill>
                  <a:schemeClr val="bg1"/>
                </a:solidFill>
                <a:effectLst/>
                <a:latin typeface="Calibri" panose="020F0502020204030204" pitchFamily="34" charset="0"/>
              </a:rPr>
              <a:t>ktorá</a:t>
            </a:r>
            <a:r>
              <a:rPr lang="en-US" sz="1800" b="0" i="0" u="none" strike="noStrike" dirty="0">
                <a:solidFill>
                  <a:schemeClr val="bg1"/>
                </a:solidFill>
                <a:effectLst/>
                <a:latin typeface="Calibri" panose="020F0502020204030204" pitchFamily="34" charset="0"/>
              </a:rPr>
              <a:t> </a:t>
            </a:r>
            <a:r>
              <a:rPr lang="en-US" sz="1800" b="0" i="0" u="none" strike="noStrike" dirty="0" err="1">
                <a:solidFill>
                  <a:schemeClr val="bg1"/>
                </a:solidFill>
                <a:effectLst/>
                <a:latin typeface="Calibri" panose="020F0502020204030204" pitchFamily="34" charset="0"/>
              </a:rPr>
              <a:t>bude</a:t>
            </a:r>
            <a:r>
              <a:rPr lang="en-US" sz="1800" b="0" i="0" u="none" strike="noStrike" dirty="0">
                <a:solidFill>
                  <a:schemeClr val="bg1"/>
                </a:solidFill>
                <a:effectLst/>
                <a:latin typeface="Calibri" panose="020F0502020204030204" pitchFamily="34" charset="0"/>
              </a:rPr>
              <a:t> refutovaná </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Naši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oponenti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tvrdia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že</a:t>
            </a:r>
            <a:r>
              <a:rPr lang="en-US" sz="1800" b="0" i="0" u="none" strike="noStrike" dirty="0">
                <a:solidFill>
                  <a:srgbClr val="000000"/>
                </a:solidFill>
                <a:effectLst/>
                <a:latin typeface="Calibri" panose="020F0502020204030204" pitchFamily="34" charset="0"/>
              </a:rPr>
              <a:t>...“</a:t>
            </a:r>
          </a:p>
          <a:p>
            <a:pPr algn="just" rtl="0" fontAlgn="base">
              <a:spcBef>
                <a:spcPts val="0"/>
              </a:spcBef>
              <a:spcAft>
                <a:spcPts val="0"/>
              </a:spcAft>
            </a:pPr>
            <a:endParaRPr lang="en-US" sz="1800" b="1" i="0" u="none" strike="noStrike" dirty="0">
              <a:solidFill>
                <a:srgbClr val="000000"/>
              </a:solidFill>
              <a:effectLst/>
              <a:latin typeface="Calibri" panose="020F0502020204030204" pitchFamily="34" charset="0"/>
            </a:endParaRPr>
          </a:p>
          <a:p>
            <a:pPr algn="just" rtl="0" fontAlgn="base">
              <a:spcBef>
                <a:spcPts val="0"/>
              </a:spcBef>
              <a:spcAft>
                <a:spcPts val="0"/>
              </a:spcAft>
            </a:pPr>
            <a:r>
              <a:rPr lang="en-US" sz="1800" b="1" i="0" u="none" strike="noStrike" dirty="0">
                <a:solidFill>
                  <a:srgbClr val="000000"/>
                </a:solidFill>
                <a:effectLst/>
                <a:latin typeface="Calibri" panose="020F0502020204030204" pitchFamily="34" charset="0"/>
              </a:rPr>
              <a:t>2. </a:t>
            </a:r>
            <a:r>
              <a:rPr lang="en-US" sz="1800" b="0" i="0" u="none" strike="noStrike" dirty="0" err="1">
                <a:solidFill>
                  <a:schemeClr val="bg1"/>
                </a:solidFill>
                <a:effectLst/>
                <a:latin typeface="Calibri" panose="020F0502020204030204" pitchFamily="34" charset="0"/>
              </a:rPr>
              <a:t>Tvrdenie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Nesúhlasíme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pretože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kde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uvádzate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tézu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tvrdenie</a:t>
            </a: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hlavnú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myšlienku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svojho</a:t>
            </a:r>
            <a:r>
              <a:rPr lang="en-US" sz="1800" b="0" i="0" u="none" strike="noStrike" dirty="0">
                <a:solidFill>
                  <a:srgbClr val="000000"/>
                </a:solidFill>
                <a:effectLst/>
                <a:latin typeface="Calibri" panose="020F0502020204030204" pitchFamily="34" charset="0"/>
              </a:rPr>
              <a:t> refutu.</a:t>
            </a:r>
          </a:p>
          <a:p>
            <a:pPr algn="just" rtl="0" fontAlgn="base">
              <a:spcBef>
                <a:spcPts val="0"/>
              </a:spcBef>
              <a:spcAft>
                <a:spcPts val="0"/>
              </a:spcAft>
            </a:pPr>
            <a:r>
              <a:rPr lang="en-US" sz="1800" b="0" i="0" u="none" strike="noStrike" dirty="0">
                <a:solidFill>
                  <a:srgbClr val="000000"/>
                </a:solidFill>
                <a:effectLst/>
                <a:latin typeface="Calibri" panose="020F0502020204030204" pitchFamily="34" charset="0"/>
              </a:rPr>
              <a:t> </a:t>
            </a:r>
            <a:endParaRPr lang="en-US" sz="1800" b="1" i="0" u="none" strike="noStrike" dirty="0">
              <a:solidFill>
                <a:srgbClr val="000000"/>
              </a:solidFill>
              <a:effectLst/>
              <a:latin typeface="Calibri" panose="020F0502020204030204" pitchFamily="34" charset="0"/>
            </a:endParaRPr>
          </a:p>
          <a:p>
            <a:pPr algn="just" rtl="0" fontAlgn="base">
              <a:spcBef>
                <a:spcPts val="0"/>
              </a:spcBef>
              <a:spcAft>
                <a:spcPts val="0"/>
              </a:spcAft>
            </a:pPr>
            <a:r>
              <a:rPr lang="en-US" sz="1800" b="1" i="0" u="none" strike="noStrike" dirty="0">
                <a:solidFill>
                  <a:srgbClr val="000000"/>
                </a:solidFill>
                <a:effectLst/>
                <a:latin typeface="Calibri" panose="020F0502020204030204" pitchFamily="34" charset="0"/>
              </a:rPr>
              <a:t>3.</a:t>
            </a:r>
            <a:r>
              <a:rPr lang="en-US" sz="1800" b="1" i="0" u="none" strike="noStrike" dirty="0">
                <a:solidFill>
                  <a:schemeClr val="bg1"/>
                </a:solidFill>
                <a:effectLst/>
                <a:latin typeface="Calibri" panose="020F0502020204030204" pitchFamily="34" charset="0"/>
              </a:rPr>
              <a:t> </a:t>
            </a:r>
            <a:r>
              <a:rPr lang="en-US" sz="1800" b="0" i="0" u="none" strike="noStrike" dirty="0" err="1">
                <a:solidFill>
                  <a:schemeClr val="bg1"/>
                </a:solidFill>
                <a:effectLst/>
                <a:latin typeface="Calibri" panose="020F0502020204030204" pitchFamily="34" charset="0"/>
              </a:rPr>
              <a:t>Vysvetlenie</a:t>
            </a:r>
            <a:r>
              <a:rPr lang="en-US" sz="1800" b="0" i="0" u="none" strike="noStrike" dirty="0">
                <a:solidFill>
                  <a:schemeClr val="bg1"/>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vysvetlenie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prečo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tvrdenie</a:t>
            </a:r>
            <a:r>
              <a:rPr lang="en-US" sz="1800" b="0" i="0" u="none" strike="noStrike" dirty="0">
                <a:solidFill>
                  <a:srgbClr val="000000"/>
                </a:solidFill>
                <a:effectLst/>
                <a:latin typeface="Calibri" panose="020F0502020204030204" pitchFamily="34" charset="0"/>
              </a:rPr>
              <a:t> z refutu </a:t>
            </a:r>
            <a:r>
              <a:rPr lang="en-US" sz="1800" b="0" i="0" u="none" strike="noStrike" dirty="0" err="1">
                <a:solidFill>
                  <a:srgbClr val="000000"/>
                </a:solidFill>
                <a:effectLst/>
                <a:latin typeface="Calibri" panose="020F0502020204030204" pitchFamily="34" charset="0"/>
              </a:rPr>
              <a:t>stojí</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Dá</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to </a:t>
            </a:r>
            <a:r>
              <a:rPr lang="en-US" sz="1800" b="0" i="0" u="none" strike="noStrike" dirty="0" err="1">
                <a:solidFill>
                  <a:srgbClr val="000000"/>
                </a:solidFill>
                <a:effectLst/>
                <a:latin typeface="Calibri" panose="020F0502020204030204" pitchFamily="34" charset="0"/>
              </a:rPr>
              <a:t>ešte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podložiť</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dôkazmi</a:t>
            </a:r>
            <a:r>
              <a:rPr lang="en-US" sz="1800" b="0" i="0" u="none" strike="noStrike" dirty="0">
                <a:solidFill>
                  <a:srgbClr val="000000"/>
                </a:solidFill>
                <a:effectLst/>
                <a:latin typeface="Calibri" panose="020F0502020204030204" pitchFamily="34" charset="0"/>
              </a:rPr>
              <a:t>.</a:t>
            </a:r>
          </a:p>
          <a:p>
            <a:pPr algn="just" rtl="0" fontAlgn="base">
              <a:spcBef>
                <a:spcPts val="0"/>
              </a:spcBef>
              <a:spcAft>
                <a:spcPts val="0"/>
              </a:spcAft>
            </a:pPr>
            <a:endParaRPr lang="en-US" b="1" dirty="0">
              <a:solidFill>
                <a:srgbClr val="000000"/>
              </a:solidFill>
              <a:latin typeface="Calibri" panose="020F0502020204030204" pitchFamily="34" charset="0"/>
            </a:endParaRPr>
          </a:p>
          <a:p>
            <a:pPr algn="just" rtl="0" fontAlgn="base">
              <a:spcBef>
                <a:spcPts val="0"/>
              </a:spcBef>
              <a:spcAft>
                <a:spcPts val="0"/>
              </a:spcAft>
            </a:pPr>
            <a:r>
              <a:rPr lang="en-US" sz="1800" b="1" i="0" u="none" strike="noStrike" dirty="0">
                <a:solidFill>
                  <a:srgbClr val="000000"/>
                </a:solidFill>
                <a:effectLst/>
                <a:latin typeface="Calibri" panose="020F0502020204030204" pitchFamily="34" charset="0"/>
              </a:rPr>
              <a:t>4. </a:t>
            </a:r>
            <a:r>
              <a:rPr lang="en-US" sz="1800" b="0" i="0" u="none" strike="noStrike" dirty="0" err="1">
                <a:solidFill>
                  <a:schemeClr val="bg1"/>
                </a:solidFill>
                <a:effectLst/>
                <a:latin typeface="Calibri" panose="020F0502020204030204" pitchFamily="34" charset="0"/>
              </a:rPr>
              <a:t>Dôkaz</a:t>
            </a:r>
            <a:r>
              <a:rPr lang="en-US" sz="1800" b="0" i="0" u="none" strike="noStrike" dirty="0">
                <a:solidFill>
                  <a:srgbClr val="000000"/>
                </a:solidFill>
                <a:effectLst/>
                <a:latin typeface="Calibri" panose="020F0502020204030204" pitchFamily="34" charset="0"/>
              </a:rPr>
              <a:t> – aby </a:t>
            </a:r>
            <a:r>
              <a:rPr lang="en-US" sz="1800" b="0" i="0" u="none" strike="noStrike" dirty="0" err="1">
                <a:solidFill>
                  <a:srgbClr val="000000"/>
                </a:solidFill>
                <a:effectLst/>
                <a:latin typeface="Calibri" panose="020F0502020204030204" pitchFamily="34" charset="0"/>
              </a:rPr>
              <a:t>vysvetlenie</a:t>
            </a:r>
            <a:r>
              <a:rPr lang="en-US" sz="1800" b="0" i="0" u="none" strike="noStrike" dirty="0">
                <a:solidFill>
                  <a:srgbClr val="000000"/>
                </a:solidFill>
                <a:effectLst/>
                <a:latin typeface="Calibri" panose="020F0502020204030204" pitchFamily="34" charset="0"/>
              </a:rPr>
              <a:t> bolo </a:t>
            </a:r>
            <a:r>
              <a:rPr lang="en-US" sz="1800" b="0" i="0" u="none" strike="noStrike" dirty="0" err="1">
                <a:solidFill>
                  <a:srgbClr val="000000"/>
                </a:solidFill>
                <a:effectLst/>
                <a:latin typeface="Calibri" panose="020F0502020204030204" pitchFamily="34" charset="0"/>
              </a:rPr>
              <a:t>zasadené</a:t>
            </a:r>
            <a:r>
              <a:rPr lang="en-US" sz="1800" b="0" i="0" u="none" strike="noStrike" dirty="0">
                <a:solidFill>
                  <a:srgbClr val="000000"/>
                </a:solidFill>
                <a:effectLst/>
                <a:latin typeface="Calibri" panose="020F0502020204030204" pitchFamily="34" charset="0"/>
              </a:rPr>
              <a:t> do </a:t>
            </a:r>
            <a:r>
              <a:rPr lang="en-US" sz="1800" b="0" i="0" u="none" strike="noStrike" dirty="0" err="1">
                <a:solidFill>
                  <a:srgbClr val="000000"/>
                </a:solidFill>
                <a:effectLst/>
                <a:latin typeface="Calibri" panose="020F0502020204030204" pitchFamily="34" charset="0"/>
              </a:rPr>
              <a:t>reálneho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sveta</a:t>
            </a:r>
            <a:r>
              <a:rPr lang="en-US" sz="1800" b="0" i="0" u="none" strike="noStrike" dirty="0">
                <a:solidFill>
                  <a:srgbClr val="000000"/>
                </a:solidFill>
                <a:effectLst/>
                <a:latin typeface="Calibri" panose="020F0502020204030204" pitchFamily="34" charset="0"/>
              </a:rPr>
              <a:t>.</a:t>
            </a:r>
            <a:endParaRPr lang="en-US" sz="1800" b="1" i="0" u="none" strike="noStrike" dirty="0">
              <a:solidFill>
                <a:srgbClr val="000000"/>
              </a:solidFill>
              <a:effectLst/>
              <a:latin typeface="Calibri" panose="020F0502020204030204" pitchFamily="34" charset="0"/>
            </a:endParaRPr>
          </a:p>
          <a:p>
            <a:pPr algn="just" rtl="0">
              <a:spcBef>
                <a:spcPts val="0"/>
              </a:spcBef>
              <a:spcAft>
                <a:spcPts val="0"/>
              </a:spcAft>
            </a:pPr>
            <a:br>
              <a:rPr lang="en-US" b="0" dirty="0">
                <a:effectLst/>
              </a:rPr>
            </a:br>
            <a:br>
              <a:rPr lang="en-US" dirty="0"/>
            </a:br>
            <a:endParaRPr lang="sk-SK" b="1" dirty="0">
              <a:solidFill>
                <a:schemeClr val="bg1"/>
              </a:solidFill>
            </a:endParaRPr>
          </a:p>
        </p:txBody>
      </p:sp>
    </p:spTree>
    <p:extLst>
      <p:ext uri="{BB962C8B-B14F-4D97-AF65-F5344CB8AC3E}">
        <p14:creationId xmlns:p14="http://schemas.microsoft.com/office/powerpoint/2010/main" val="3152281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err="1">
                <a:solidFill>
                  <a:schemeClr val="bg1"/>
                </a:solidFill>
              </a:rPr>
              <a:t>Refutácia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3139321"/>
          </a:xfrm>
          <a:prstGeom prst="rect">
            <a:avLst/>
          </a:prstGeom>
          <a:noFill/>
        </p:spPr>
        <p:txBody>
          <a:bodyPr wrap="square" rtlCol="0">
            <a:spAutoFit/>
          </a:bodyPr>
          <a:lstStyle/>
          <a:p>
            <a:r>
              <a:rPr lang="sk-SK" b="1" dirty="0">
                <a:solidFill>
                  <a:schemeClr val="bg1"/>
                </a:solidFill>
              </a:rPr>
              <a:t>ŠTRUKTÚRA REFUTU</a:t>
            </a:r>
          </a:p>
          <a:p>
            <a:pPr algn="just" rtl="0" fontAlgn="base">
              <a:spcBef>
                <a:spcPts val="0"/>
              </a:spcBef>
              <a:spcAft>
                <a:spcPts val="0"/>
              </a:spcAft>
            </a:pPr>
            <a:br>
              <a:rPr lang="en-US" b="0" dirty="0">
                <a:effectLst/>
              </a:rPr>
            </a:br>
            <a:r>
              <a:rPr lang="en-US" sz="1800" b="0" i="0" u="none" strike="noStrike" dirty="0" err="1">
                <a:solidFill>
                  <a:srgbClr val="000000"/>
                </a:solidFill>
                <a:effectLst/>
                <a:latin typeface="Calibri" panose="020F0502020204030204" pitchFamily="34" charset="0"/>
              </a:rPr>
              <a:t>Napríklad</a:t>
            </a:r>
            <a:r>
              <a:rPr lang="en-US" sz="1800" b="0" i="0" u="none" strike="noStrike" dirty="0">
                <a:solidFill>
                  <a:srgbClr val="000000"/>
                </a:solidFill>
                <a:effectLst/>
                <a:latin typeface="Calibri" panose="020F0502020204030204" pitchFamily="34" charset="0"/>
              </a:rPr>
              <a:t> refutácia </a:t>
            </a:r>
            <a:r>
              <a:rPr lang="en-US" sz="1800" b="0" i="0" u="none" strike="noStrike" dirty="0" err="1">
                <a:solidFill>
                  <a:srgbClr val="000000"/>
                </a:solidFill>
                <a:effectLst/>
                <a:latin typeface="Calibri" panose="020F0502020204030204" pitchFamily="34" charset="0"/>
              </a:rPr>
              <a:t>tézy</a:t>
            </a:r>
            <a:r>
              <a:rPr lang="en-US" sz="1800" b="0" i="0" u="none" strike="noStrike" dirty="0">
                <a:solidFill>
                  <a:srgbClr val="000000"/>
                </a:solidFill>
                <a:effectLst/>
                <a:latin typeface="Calibri" panose="020F0502020204030204" pitchFamily="34" charset="0"/>
              </a:rPr>
              <a:t>  </a:t>
            </a:r>
            <a:r>
              <a:rPr lang="en-US" i="1" dirty="0" err="1">
                <a:solidFill>
                  <a:schemeClr val="bg1"/>
                </a:solidFill>
                <a:latin typeface="Calibri" panose="020F0502020204030204" pitchFamily="34" charset="0"/>
              </a:rPr>
              <a:t>Z</a:t>
            </a:r>
            <a:r>
              <a:rPr lang="en-US" sz="1800" b="0" i="1" u="none" strike="noStrike" dirty="0" err="1">
                <a:solidFill>
                  <a:schemeClr val="bg1"/>
                </a:solidFill>
                <a:effectLst/>
                <a:latin typeface="Calibri" panose="020F0502020204030204" pitchFamily="34" charset="0"/>
              </a:rPr>
              <a:t>oologické</a:t>
            </a:r>
            <a:r>
              <a:rPr lang="en-US" sz="1800" b="0" i="1" u="none" strike="noStrike" dirty="0">
                <a:solidFill>
                  <a:schemeClr val="bg1"/>
                </a:solidFill>
                <a:effectLst/>
                <a:latin typeface="Calibri" panose="020F0502020204030204" pitchFamily="34" charset="0"/>
              </a:rPr>
              <a:t> </a:t>
            </a:r>
            <a:r>
              <a:rPr lang="en-US" sz="1800" b="0" i="1" u="none" strike="noStrike" dirty="0" err="1">
                <a:solidFill>
                  <a:schemeClr val="bg1"/>
                </a:solidFill>
                <a:effectLst/>
                <a:latin typeface="Calibri" panose="020F0502020204030204" pitchFamily="34" charset="0"/>
              </a:rPr>
              <a:t>záhrady</a:t>
            </a:r>
            <a:r>
              <a:rPr lang="en-US" sz="1800" b="0" i="1" u="none" strike="noStrike" dirty="0">
                <a:solidFill>
                  <a:schemeClr val="bg1"/>
                </a:solidFill>
                <a:effectLst/>
                <a:latin typeface="Calibri" panose="020F0502020204030204" pitchFamily="34" charset="0"/>
              </a:rPr>
              <a:t> by </a:t>
            </a:r>
            <a:r>
              <a:rPr lang="en-US" sz="1800" b="0" i="1" u="none" strike="noStrike" dirty="0" err="1">
                <a:solidFill>
                  <a:schemeClr val="bg1"/>
                </a:solidFill>
                <a:effectLst/>
                <a:latin typeface="Calibri" panose="020F0502020204030204" pitchFamily="34" charset="0"/>
              </a:rPr>
              <a:t>mali</a:t>
            </a:r>
            <a:r>
              <a:rPr lang="en-US" sz="1800" b="0" i="1" u="none" strike="noStrike" dirty="0">
                <a:solidFill>
                  <a:schemeClr val="bg1"/>
                </a:solidFill>
                <a:effectLst/>
                <a:latin typeface="Calibri" panose="020F0502020204030204" pitchFamily="34" charset="0"/>
              </a:rPr>
              <a:t> </a:t>
            </a:r>
            <a:r>
              <a:rPr lang="en-US" sz="1800" b="0" i="1" u="none" strike="noStrike" dirty="0" err="1">
                <a:solidFill>
                  <a:schemeClr val="bg1"/>
                </a:solidFill>
                <a:effectLst/>
                <a:latin typeface="Calibri" panose="020F0502020204030204" pitchFamily="34" charset="0"/>
              </a:rPr>
              <a:t>byť</a:t>
            </a:r>
            <a:r>
              <a:rPr lang="en-US" sz="1800" b="0" i="1" u="none" strike="noStrike" dirty="0">
                <a:solidFill>
                  <a:schemeClr val="bg1"/>
                </a:solidFill>
                <a:effectLst/>
                <a:latin typeface="Calibri" panose="020F0502020204030204" pitchFamily="34" charset="0"/>
              </a:rPr>
              <a:t> </a:t>
            </a:r>
            <a:r>
              <a:rPr lang="en-US" sz="1800" b="0" i="1" u="none" strike="noStrike" dirty="0" err="1">
                <a:solidFill>
                  <a:schemeClr val="bg1"/>
                </a:solidFill>
                <a:effectLst/>
                <a:latin typeface="Calibri" panose="020F0502020204030204" pitchFamily="34" charset="0"/>
              </a:rPr>
              <a:t>zakázané</a:t>
            </a:r>
            <a:r>
              <a:rPr lang="en-US" sz="1800" b="0" i="1"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môže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vyzerať</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takto</a:t>
            </a:r>
            <a:r>
              <a:rPr lang="en-US" sz="1800" b="0" i="0" u="none" strike="noStrike" dirty="0">
                <a:solidFill>
                  <a:srgbClr val="000000"/>
                </a:solidFill>
                <a:effectLst/>
                <a:latin typeface="Calibri" panose="020F0502020204030204" pitchFamily="34" charset="0"/>
              </a:rPr>
              <a:t>:</a:t>
            </a:r>
            <a:endParaRPr lang="en-US" b="0" dirty="0">
              <a:effectLst/>
            </a:endParaRPr>
          </a:p>
          <a:p>
            <a:pPr algn="just" rtl="0">
              <a:spcBef>
                <a:spcPts val="0"/>
              </a:spcBef>
              <a:spcAft>
                <a:spcPts val="0"/>
              </a:spcAft>
            </a:pPr>
            <a:br>
              <a:rPr lang="en-US" b="0" dirty="0">
                <a:effectLst/>
              </a:rPr>
            </a:br>
            <a:r>
              <a:rPr lang="en-US" sz="1800" b="0" i="0" u="none" strike="noStrike" dirty="0" err="1">
                <a:solidFill>
                  <a:srgbClr val="000000"/>
                </a:solidFill>
                <a:effectLst/>
                <a:latin typeface="Calibri" panose="020F0502020204030204" pitchFamily="34" charset="0"/>
              </a:rPr>
              <a:t>Naši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oponenti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tvrdia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zoologické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záhrady</a:t>
            </a:r>
            <a:r>
              <a:rPr lang="en-US" sz="1800" b="0" i="0" u="none" strike="noStrike" dirty="0">
                <a:solidFill>
                  <a:srgbClr val="000000"/>
                </a:solidFill>
                <a:effectLst/>
                <a:latin typeface="Calibri" panose="020F0502020204030204" pitchFamily="34" charset="0"/>
              </a:rPr>
              <a:t> by </a:t>
            </a:r>
            <a:r>
              <a:rPr lang="en-US" sz="1800" b="0" i="0" u="none" strike="noStrike" dirty="0" err="1">
                <a:solidFill>
                  <a:srgbClr val="000000"/>
                </a:solidFill>
                <a:effectLst/>
                <a:latin typeface="Calibri" panose="020F0502020204030204" pitchFamily="34" charset="0"/>
              </a:rPr>
              <a:t>mali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byť</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zakázané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pretože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porušujú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práva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zvierat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Myslíme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že</a:t>
            </a:r>
            <a:r>
              <a:rPr lang="en-US" sz="1800" b="0" i="0" u="none" strike="noStrike" dirty="0">
                <a:solidFill>
                  <a:srgbClr val="000000"/>
                </a:solidFill>
                <a:effectLst/>
                <a:latin typeface="Calibri" panose="020F0502020204030204" pitchFamily="34" charset="0"/>
              </a:rPr>
              <a:t> to </a:t>
            </a:r>
            <a:r>
              <a:rPr lang="en-US" sz="1800" b="0" i="0" u="none" strike="noStrike" dirty="0" err="1">
                <a:solidFill>
                  <a:srgbClr val="000000"/>
                </a:solidFill>
                <a:effectLst/>
                <a:latin typeface="Calibri" panose="020F0502020204030204" pitchFamily="34" charset="0"/>
              </a:rPr>
              <a:t>nie</a:t>
            </a:r>
            <a:r>
              <a:rPr lang="en-US" sz="1800" b="0" i="0" u="none" strike="noStrike" dirty="0">
                <a:solidFill>
                  <a:srgbClr val="000000"/>
                </a:solidFill>
                <a:effectLst/>
                <a:latin typeface="Calibri" panose="020F0502020204030204" pitchFamily="34" charset="0"/>
              </a:rPr>
              <a:t> je </a:t>
            </a:r>
            <a:r>
              <a:rPr lang="en-US" sz="1800" b="0" i="0" u="none" strike="noStrike" dirty="0" err="1">
                <a:solidFill>
                  <a:srgbClr val="000000"/>
                </a:solidFill>
                <a:effectLst/>
                <a:latin typeface="Calibri" panose="020F0502020204030204" pitchFamily="34" charset="0"/>
              </a:rPr>
              <a:t>pravda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pretože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zoologické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záhrady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o </a:t>
            </a:r>
            <a:r>
              <a:rPr lang="en-US" sz="1800" b="0" i="0" u="none" strike="noStrike" dirty="0" err="1">
                <a:solidFill>
                  <a:srgbClr val="000000"/>
                </a:solidFill>
                <a:effectLst/>
                <a:latin typeface="Calibri" panose="020F0502020204030204" pitchFamily="34" charset="0"/>
              </a:rPr>
              <a:t>zvieratá</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starajú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Zoologické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záhrady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zamestnávajú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špecialistov</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ktorí</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starajú</a:t>
            </a:r>
            <a:r>
              <a:rPr lang="en-US" sz="1800" b="0" i="0" u="none" strike="noStrike" dirty="0">
                <a:solidFill>
                  <a:srgbClr val="000000"/>
                </a:solidFill>
                <a:effectLst/>
                <a:latin typeface="Calibri" panose="020F0502020204030204" pitchFamily="34" charset="0"/>
              </a:rPr>
              <a:t> o </a:t>
            </a:r>
            <a:r>
              <a:rPr lang="en-US" sz="1800" b="0" i="0" u="none" strike="noStrike" dirty="0" err="1">
                <a:solidFill>
                  <a:srgbClr val="000000"/>
                </a:solidFill>
                <a:effectLst/>
                <a:latin typeface="Calibri" panose="020F0502020204030204" pitchFamily="34" charset="0"/>
              </a:rPr>
              <a:t>zvieratá</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sledujú</a:t>
            </a:r>
            <a:r>
              <a:rPr lang="en-US" sz="1800" b="0" i="0" u="none" strike="noStrike" dirty="0">
                <a:solidFill>
                  <a:srgbClr val="000000"/>
                </a:solidFill>
                <a:effectLst/>
                <a:latin typeface="Calibri" panose="020F0502020204030204" pitchFamily="34" charset="0"/>
              </a:rPr>
              <a:t> ich </a:t>
            </a:r>
            <a:r>
              <a:rPr lang="en-US" sz="1800" b="0" i="0" u="none" strike="noStrike" dirty="0" err="1">
                <a:solidFill>
                  <a:srgbClr val="000000"/>
                </a:solidFill>
                <a:effectLst/>
                <a:latin typeface="Calibri" panose="020F0502020204030204" pitchFamily="34" charset="0"/>
              </a:rPr>
              <a:t>zdravotný</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stav</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ďalšie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potreby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Neustále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pracujú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zlepšovaní</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svojich</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životných</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podmienok</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napríklad</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zväčšovaní</a:t>
            </a:r>
            <a:r>
              <a:rPr lang="en-US" sz="1800" b="0" i="0" u="none" strike="noStrike" dirty="0">
                <a:solidFill>
                  <a:srgbClr val="000000"/>
                </a:solidFill>
                <a:effectLst/>
                <a:latin typeface="Calibri" panose="020F0502020204030204" pitchFamily="34" charset="0"/>
              </a:rPr>
              <a:t> ich </a:t>
            </a:r>
            <a:r>
              <a:rPr lang="en-US" sz="1800" b="0" i="0" u="none" strike="noStrike" dirty="0" err="1">
                <a:solidFill>
                  <a:srgbClr val="000000"/>
                </a:solidFill>
                <a:effectLst/>
                <a:latin typeface="Calibri" panose="020F0502020204030204" pitchFamily="34" charset="0"/>
              </a:rPr>
              <a:t>biotopov</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zvyšovaní</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kvality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potravy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Súhlas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nevysvetľoval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ako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porušujú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práva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zvierat</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keďže</a:t>
            </a:r>
            <a:r>
              <a:rPr lang="en-US" sz="1800" b="0" i="0" u="none" strike="noStrike" dirty="0">
                <a:solidFill>
                  <a:srgbClr val="000000"/>
                </a:solidFill>
                <a:effectLst/>
                <a:latin typeface="Calibri" panose="020F0502020204030204" pitchFamily="34" charset="0"/>
              </a:rPr>
              <a:t> to </a:t>
            </a:r>
            <a:r>
              <a:rPr lang="en-US" sz="1800" b="0" i="0" u="none" strike="noStrike" dirty="0" err="1">
                <a:solidFill>
                  <a:srgbClr val="000000"/>
                </a:solidFill>
                <a:effectLst/>
                <a:latin typeface="Calibri" panose="020F0502020204030204" pitchFamily="34" charset="0"/>
              </a:rPr>
              <a:t>bol</a:t>
            </a:r>
            <a:r>
              <a:rPr lang="en-US" sz="1800" b="0" i="0" u="none" strike="noStrike" dirty="0">
                <a:solidFill>
                  <a:srgbClr val="000000"/>
                </a:solidFill>
                <a:effectLst/>
                <a:latin typeface="Calibri" panose="020F0502020204030204" pitchFamily="34" charset="0"/>
              </a:rPr>
              <a:t> ich </a:t>
            </a:r>
            <a:r>
              <a:rPr lang="en-US" sz="1800" b="0" i="0" u="none" strike="noStrike" dirty="0" err="1">
                <a:solidFill>
                  <a:srgbClr val="000000"/>
                </a:solidFill>
                <a:effectLst/>
                <a:latin typeface="Calibri" panose="020F0502020204030204" pitchFamily="34" charset="0"/>
              </a:rPr>
              <a:t>hlavný</a:t>
            </a:r>
            <a:r>
              <a:rPr lang="en-US" sz="1800" b="0" i="0" u="none" strike="noStrike" dirty="0">
                <a:solidFill>
                  <a:srgbClr val="000000"/>
                </a:solidFill>
                <a:effectLst/>
                <a:latin typeface="Calibri" panose="020F0502020204030204" pitchFamily="34" charset="0"/>
              </a:rPr>
              <a:t> argument, </a:t>
            </a:r>
            <a:r>
              <a:rPr lang="en-US" sz="1800" b="0" i="0" u="none" strike="noStrike" dirty="0" err="1">
                <a:solidFill>
                  <a:srgbClr val="000000"/>
                </a:solidFill>
                <a:effectLst/>
                <a:latin typeface="Calibri" panose="020F0502020204030204" pitchFamily="34" charset="0"/>
              </a:rPr>
              <a:t>trváme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na</a:t>
            </a:r>
            <a:r>
              <a:rPr lang="en-US" sz="1800" b="0" i="0" u="none" strike="noStrike" dirty="0">
                <a:solidFill>
                  <a:srgbClr val="000000"/>
                </a:solidFill>
                <a:effectLst/>
                <a:latin typeface="Calibri" panose="020F0502020204030204" pitchFamily="34" charset="0"/>
              </a:rPr>
              <a:t> tom, </a:t>
            </a:r>
            <a:r>
              <a:rPr lang="en-US" sz="1800" b="0" i="0" u="none" strike="noStrike" dirty="0" err="1">
                <a:solidFill>
                  <a:srgbClr val="000000"/>
                </a:solidFill>
                <a:effectLst/>
                <a:latin typeface="Calibri" panose="020F0502020204030204" pitchFamily="34" charset="0"/>
              </a:rPr>
              <a:t>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zoologické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záhrady</a:t>
            </a:r>
            <a:r>
              <a:rPr lang="en-US" sz="1800" b="0" i="0" u="none" strike="noStrike" dirty="0">
                <a:solidFill>
                  <a:srgbClr val="000000"/>
                </a:solidFill>
                <a:effectLst/>
                <a:latin typeface="Calibri" panose="020F0502020204030204" pitchFamily="34" charset="0"/>
              </a:rPr>
              <a:t> by </a:t>
            </a:r>
            <a:r>
              <a:rPr lang="en-US" sz="1800" b="0" i="0" u="none" strike="noStrike" dirty="0" err="1">
                <a:solidFill>
                  <a:srgbClr val="000000"/>
                </a:solidFill>
                <a:effectLst/>
                <a:latin typeface="Calibri" panose="020F0502020204030204" pitchFamily="34" charset="0"/>
              </a:rPr>
              <a:t>nemali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byť</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zakázané</a:t>
            </a:r>
            <a:r>
              <a:rPr lang="en-US" sz="1800" b="0" i="0" u="none" strike="noStrike" dirty="0">
                <a:solidFill>
                  <a:srgbClr val="000000"/>
                </a:solidFill>
                <a:effectLst/>
                <a:latin typeface="Calibri" panose="020F0502020204030204" pitchFamily="34" charset="0"/>
              </a:rPr>
              <a:t>.</a:t>
            </a:r>
            <a:endParaRPr lang="en-US" b="0" dirty="0">
              <a:effectLst/>
            </a:endParaRPr>
          </a:p>
          <a:p>
            <a:br>
              <a:rPr lang="en-US" dirty="0"/>
            </a:br>
            <a:endParaRPr lang="sk-SK" b="1" dirty="0">
              <a:solidFill>
                <a:schemeClr val="bg1"/>
              </a:solidFill>
            </a:endParaRPr>
          </a:p>
        </p:txBody>
      </p:sp>
    </p:spTree>
    <p:extLst>
      <p:ext uri="{BB962C8B-B14F-4D97-AF65-F5344CB8AC3E}">
        <p14:creationId xmlns:p14="http://schemas.microsoft.com/office/powerpoint/2010/main" val="198476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8" y="392467"/>
            <a:ext cx="4035688" cy="759006"/>
          </a:xfrm>
        </p:spPr>
        <p:txBody>
          <a:bodyPr>
            <a:normAutofit/>
          </a:bodyPr>
          <a:lstStyle/>
          <a:p>
            <a:r>
              <a:rPr lang="sk-SK" sz="4000" dirty="0" err="1">
                <a:solidFill>
                  <a:schemeClr val="bg1"/>
                </a:solidFill>
              </a:rPr>
              <a:t>Refutácia</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5355312"/>
          </a:xfrm>
          <a:prstGeom prst="rect">
            <a:avLst/>
          </a:prstGeom>
          <a:noFill/>
        </p:spPr>
        <p:txBody>
          <a:bodyPr wrap="square" rtlCol="0">
            <a:spAutoFit/>
          </a:bodyPr>
          <a:lstStyle/>
          <a:p>
            <a:r>
              <a:rPr lang="sk-SK" b="1" dirty="0">
                <a:solidFill>
                  <a:schemeClr val="bg1"/>
                </a:solidFill>
              </a:rPr>
              <a:t>ŠTRUKTÚRA REFUTU</a:t>
            </a:r>
          </a:p>
          <a:p>
            <a:pPr algn="just" rtl="0" fontAlgn="base">
              <a:spcBef>
                <a:spcPts val="0"/>
              </a:spcBef>
              <a:spcAft>
                <a:spcPts val="0"/>
              </a:spcAft>
            </a:pPr>
            <a:br>
              <a:rPr lang="en-US" b="0" dirty="0">
                <a:effectLst/>
              </a:rPr>
            </a:br>
            <a:r>
              <a:rPr lang="en-US" sz="1800" b="0" i="0" u="none" strike="noStrike" dirty="0" err="1">
                <a:solidFill>
                  <a:srgbClr val="000000"/>
                </a:solidFill>
                <a:effectLst/>
                <a:latin typeface="Calibri" panose="020F0502020204030204" pitchFamily="34" charset="0"/>
              </a:rPr>
              <a:t>Napríklad</a:t>
            </a:r>
            <a:r>
              <a:rPr lang="en-US" sz="1800" b="0" i="0" u="none" strike="noStrike" dirty="0">
                <a:solidFill>
                  <a:srgbClr val="000000"/>
                </a:solidFill>
                <a:effectLst/>
                <a:latin typeface="Calibri" panose="020F0502020204030204" pitchFamily="34" charset="0"/>
              </a:rPr>
              <a:t> refutácia </a:t>
            </a:r>
            <a:r>
              <a:rPr lang="en-US" sz="1800" b="0" i="0" u="none" strike="noStrike" dirty="0" err="1">
                <a:solidFill>
                  <a:srgbClr val="000000"/>
                </a:solidFill>
                <a:effectLst/>
                <a:latin typeface="Calibri" panose="020F0502020204030204" pitchFamily="34" charset="0"/>
              </a:rPr>
              <a:t>tézy</a:t>
            </a:r>
            <a:r>
              <a:rPr lang="en-US" sz="1800" b="0" i="0" u="none" strike="noStrike" dirty="0">
                <a:solidFill>
                  <a:srgbClr val="000000"/>
                </a:solidFill>
                <a:effectLst/>
                <a:latin typeface="Calibri" panose="020F0502020204030204" pitchFamily="34" charset="0"/>
              </a:rPr>
              <a:t>  </a:t>
            </a:r>
            <a:r>
              <a:rPr lang="en-US" i="1" dirty="0" err="1">
                <a:solidFill>
                  <a:schemeClr val="bg1"/>
                </a:solidFill>
                <a:latin typeface="Calibri" panose="020F0502020204030204" pitchFamily="34" charset="0"/>
              </a:rPr>
              <a:t>Z</a:t>
            </a:r>
            <a:r>
              <a:rPr lang="en-US" sz="1800" b="0" i="1" u="none" strike="noStrike" dirty="0" err="1">
                <a:solidFill>
                  <a:schemeClr val="bg1"/>
                </a:solidFill>
                <a:effectLst/>
                <a:latin typeface="Calibri" panose="020F0502020204030204" pitchFamily="34" charset="0"/>
              </a:rPr>
              <a:t>oologické</a:t>
            </a:r>
            <a:r>
              <a:rPr lang="en-US" sz="1800" b="0" i="1" u="none" strike="noStrike" dirty="0">
                <a:solidFill>
                  <a:schemeClr val="bg1"/>
                </a:solidFill>
                <a:effectLst/>
                <a:latin typeface="Calibri" panose="020F0502020204030204" pitchFamily="34" charset="0"/>
              </a:rPr>
              <a:t> </a:t>
            </a:r>
            <a:r>
              <a:rPr lang="en-US" sz="1800" b="0" i="1" u="none" strike="noStrike" dirty="0" err="1">
                <a:solidFill>
                  <a:schemeClr val="bg1"/>
                </a:solidFill>
                <a:effectLst/>
                <a:latin typeface="Calibri" panose="020F0502020204030204" pitchFamily="34" charset="0"/>
              </a:rPr>
              <a:t>záhrady</a:t>
            </a:r>
            <a:r>
              <a:rPr lang="en-US" sz="1800" b="0" i="1" u="none" strike="noStrike" dirty="0">
                <a:solidFill>
                  <a:schemeClr val="bg1"/>
                </a:solidFill>
                <a:effectLst/>
                <a:latin typeface="Calibri" panose="020F0502020204030204" pitchFamily="34" charset="0"/>
              </a:rPr>
              <a:t> by </a:t>
            </a:r>
            <a:r>
              <a:rPr lang="en-US" sz="1800" b="0" i="1" u="none" strike="noStrike" dirty="0" err="1">
                <a:solidFill>
                  <a:schemeClr val="bg1"/>
                </a:solidFill>
                <a:effectLst/>
                <a:latin typeface="Calibri" panose="020F0502020204030204" pitchFamily="34" charset="0"/>
              </a:rPr>
              <a:t>mali</a:t>
            </a:r>
            <a:r>
              <a:rPr lang="en-US" sz="1800" b="0" i="1" u="none" strike="noStrike" dirty="0">
                <a:solidFill>
                  <a:schemeClr val="bg1"/>
                </a:solidFill>
                <a:effectLst/>
                <a:latin typeface="Calibri" panose="020F0502020204030204" pitchFamily="34" charset="0"/>
              </a:rPr>
              <a:t> </a:t>
            </a:r>
            <a:r>
              <a:rPr lang="en-US" sz="1800" b="0" i="1" u="none" strike="noStrike" dirty="0" err="1">
                <a:solidFill>
                  <a:schemeClr val="bg1"/>
                </a:solidFill>
                <a:effectLst/>
                <a:latin typeface="Calibri" panose="020F0502020204030204" pitchFamily="34" charset="0"/>
              </a:rPr>
              <a:t>byť</a:t>
            </a:r>
            <a:r>
              <a:rPr lang="en-US" sz="1800" b="0" i="1" u="none" strike="noStrike" dirty="0">
                <a:solidFill>
                  <a:schemeClr val="bg1"/>
                </a:solidFill>
                <a:effectLst/>
                <a:latin typeface="Calibri" panose="020F0502020204030204" pitchFamily="34" charset="0"/>
              </a:rPr>
              <a:t> </a:t>
            </a:r>
            <a:r>
              <a:rPr lang="en-US" sz="1800" b="0" i="1" u="none" strike="noStrike" dirty="0" err="1">
                <a:solidFill>
                  <a:schemeClr val="bg1"/>
                </a:solidFill>
                <a:effectLst/>
                <a:latin typeface="Calibri" panose="020F0502020204030204" pitchFamily="34" charset="0"/>
              </a:rPr>
              <a:t>zakázané</a:t>
            </a:r>
            <a:r>
              <a:rPr lang="en-US" sz="1800" b="0" i="1"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môže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vyzerať</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takto</a:t>
            </a:r>
            <a:r>
              <a:rPr lang="en-US" sz="1800" b="0" i="0" u="none" strike="noStrike" dirty="0">
                <a:solidFill>
                  <a:srgbClr val="000000"/>
                </a:solidFill>
                <a:effectLst/>
                <a:latin typeface="Calibri" panose="020F0502020204030204" pitchFamily="34" charset="0"/>
              </a:rPr>
              <a:t>:</a:t>
            </a:r>
            <a:endParaRPr lang="en-US" b="0" dirty="0">
              <a:effectLst/>
            </a:endParaRPr>
          </a:p>
          <a:p>
            <a:pPr algn="just" rtl="0">
              <a:spcBef>
                <a:spcPts val="0"/>
              </a:spcBef>
              <a:spcAft>
                <a:spcPts val="0"/>
              </a:spcAft>
            </a:pPr>
            <a:br>
              <a:rPr lang="en-US" b="0" dirty="0">
                <a:effectLst/>
              </a:rPr>
            </a:br>
            <a:r>
              <a:rPr lang="en-US" sz="1800" b="0" i="0" u="none" strike="noStrike" dirty="0" err="1">
                <a:solidFill>
                  <a:schemeClr val="bg1"/>
                </a:solidFill>
                <a:effectLst/>
                <a:latin typeface="Calibri" panose="020F0502020204030204" pitchFamily="34" charset="0"/>
              </a:rPr>
              <a:t>Odkaz</a:t>
            </a:r>
            <a:r>
              <a:rPr lang="en-US" sz="1800" b="0" i="0" u="none" strike="noStrike" dirty="0">
                <a:solidFill>
                  <a:schemeClr val="bg1"/>
                </a:solidFill>
                <a:effectLst/>
                <a:latin typeface="Calibri" panose="020F0502020204030204" pitchFamily="34" charset="0"/>
              </a:rPr>
              <a:t> </a:t>
            </a:r>
            <a:r>
              <a:rPr lang="en-US" sz="1800" b="0" i="0" u="none" strike="noStrike" dirty="0" err="1">
                <a:solidFill>
                  <a:schemeClr val="bg1"/>
                </a:solidFill>
                <a:effectLst/>
                <a:latin typeface="Calibri" panose="020F0502020204030204" pitchFamily="34" charset="0"/>
              </a:rPr>
              <a:t>na</a:t>
            </a:r>
            <a:r>
              <a:rPr lang="en-US" sz="1800" b="0" i="0" u="none" strike="noStrike" dirty="0">
                <a:solidFill>
                  <a:schemeClr val="bg1"/>
                </a:solidFill>
                <a:effectLst/>
                <a:latin typeface="Calibri" panose="020F0502020204030204" pitchFamily="34" charset="0"/>
              </a:rPr>
              <a:t> </a:t>
            </a:r>
            <a:r>
              <a:rPr lang="en-US" sz="1800" b="0" i="0" u="none" strike="noStrike" dirty="0" err="1">
                <a:solidFill>
                  <a:schemeClr val="bg1"/>
                </a:solidFill>
                <a:effectLst/>
                <a:latin typeface="Calibri" panose="020F0502020204030204" pitchFamily="34" charset="0"/>
              </a:rPr>
              <a:t>časť</a:t>
            </a:r>
            <a:r>
              <a:rPr lang="en-US" sz="1800" b="0" i="0" u="none" strike="noStrike" dirty="0">
                <a:solidFill>
                  <a:schemeClr val="bg1"/>
                </a:solidFill>
                <a:effectLst/>
                <a:latin typeface="Calibri" panose="020F0502020204030204" pitchFamily="34" charset="0"/>
              </a:rPr>
              <a:t>, </a:t>
            </a:r>
            <a:r>
              <a:rPr lang="en-US" sz="1800" b="0" i="0" u="none" strike="noStrike" dirty="0" err="1">
                <a:solidFill>
                  <a:schemeClr val="bg1"/>
                </a:solidFill>
                <a:effectLst/>
                <a:latin typeface="Calibri" panose="020F0502020204030204" pitchFamily="34" charset="0"/>
              </a:rPr>
              <a:t>ktorá</a:t>
            </a:r>
            <a:r>
              <a:rPr lang="en-US" sz="1800" b="0" i="0" u="none" strike="noStrike" dirty="0">
                <a:solidFill>
                  <a:schemeClr val="bg1"/>
                </a:solidFill>
                <a:effectLst/>
                <a:latin typeface="Calibri" panose="020F0502020204030204" pitchFamily="34" charset="0"/>
              </a:rPr>
              <a:t> </a:t>
            </a:r>
            <a:r>
              <a:rPr lang="en-US" sz="1800" b="0" i="0" u="none" strike="noStrike" dirty="0" err="1">
                <a:solidFill>
                  <a:schemeClr val="bg1"/>
                </a:solidFill>
                <a:effectLst/>
                <a:latin typeface="Calibri" panose="020F0502020204030204" pitchFamily="34" charset="0"/>
              </a:rPr>
              <a:t>bude</a:t>
            </a:r>
            <a:r>
              <a:rPr lang="en-US" sz="1800" b="0" i="0" u="none" strike="noStrike" dirty="0">
                <a:solidFill>
                  <a:schemeClr val="bg1"/>
                </a:solidFill>
                <a:effectLst/>
                <a:latin typeface="Calibri" panose="020F0502020204030204" pitchFamily="34" charset="0"/>
              </a:rPr>
              <a:t> refutovaná</a:t>
            </a:r>
            <a:endParaRPr lang="en-US" b="0" dirty="0">
              <a:effectLst/>
            </a:endParaRPr>
          </a:p>
          <a:p>
            <a:pPr algn="just" rtl="0">
              <a:spcBef>
                <a:spcPts val="0"/>
              </a:spcBef>
              <a:spcAft>
                <a:spcPts val="0"/>
              </a:spcAft>
            </a:pPr>
            <a:r>
              <a:rPr lang="en-US" sz="1800" b="0" i="0" u="none" strike="noStrike" dirty="0" err="1">
                <a:solidFill>
                  <a:srgbClr val="000000"/>
                </a:solidFill>
                <a:effectLst/>
                <a:latin typeface="Calibri" panose="020F0502020204030204" pitchFamily="34" charset="0"/>
              </a:rPr>
              <a:t>Naši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oponenti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tvrdia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zoologické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záhrady</a:t>
            </a:r>
            <a:r>
              <a:rPr lang="en-US" sz="1800" b="0" i="0" u="none" strike="noStrike" dirty="0">
                <a:solidFill>
                  <a:srgbClr val="000000"/>
                </a:solidFill>
                <a:effectLst/>
                <a:latin typeface="Calibri" panose="020F0502020204030204" pitchFamily="34" charset="0"/>
              </a:rPr>
              <a:t> by </a:t>
            </a:r>
            <a:r>
              <a:rPr lang="en-US" sz="1800" b="0" i="0" u="none" strike="noStrike" dirty="0" err="1">
                <a:solidFill>
                  <a:srgbClr val="000000"/>
                </a:solidFill>
                <a:effectLst/>
                <a:latin typeface="Calibri" panose="020F0502020204030204" pitchFamily="34" charset="0"/>
              </a:rPr>
              <a:t>mali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byť</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zakázané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pretože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porušujú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práva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zvierat</a:t>
            </a:r>
            <a:r>
              <a:rPr lang="en-US" sz="1800" b="0" i="0" u="none" strike="noStrike" dirty="0">
                <a:solidFill>
                  <a:srgbClr val="000000"/>
                </a:solidFill>
                <a:effectLst/>
                <a:latin typeface="Calibri" panose="020F0502020204030204" pitchFamily="34" charset="0"/>
              </a:rPr>
              <a:t>. </a:t>
            </a:r>
          </a:p>
          <a:p>
            <a:pPr algn="just" rtl="0">
              <a:spcBef>
                <a:spcPts val="0"/>
              </a:spcBef>
              <a:spcAft>
                <a:spcPts val="0"/>
              </a:spcAft>
            </a:pPr>
            <a:endParaRPr lang="en-US" dirty="0">
              <a:solidFill>
                <a:srgbClr val="000000"/>
              </a:solidFill>
              <a:latin typeface="Calibri" panose="020F0502020204030204" pitchFamily="34" charset="0"/>
            </a:endParaRPr>
          </a:p>
          <a:p>
            <a:pPr algn="just" rtl="0">
              <a:spcBef>
                <a:spcPts val="0"/>
              </a:spcBef>
              <a:spcAft>
                <a:spcPts val="0"/>
              </a:spcAft>
            </a:pPr>
            <a:r>
              <a:rPr lang="en-US" sz="1800" b="0" i="0" u="none" strike="noStrike" dirty="0" err="1">
                <a:solidFill>
                  <a:schemeClr val="bg1"/>
                </a:solidFill>
                <a:effectLst/>
                <a:latin typeface="Calibri" panose="020F0502020204030204" pitchFamily="34" charset="0"/>
              </a:rPr>
              <a:t>Tvrdenie</a:t>
            </a:r>
            <a:endParaRPr lang="en-US" sz="1800" b="0" i="0" u="none" strike="noStrike" dirty="0">
              <a:solidFill>
                <a:srgbClr val="000000"/>
              </a:solidFill>
              <a:effectLst/>
              <a:latin typeface="Calibri" panose="020F0502020204030204" pitchFamily="34" charset="0"/>
            </a:endParaRPr>
          </a:p>
          <a:p>
            <a:pPr algn="just" rtl="0">
              <a:spcBef>
                <a:spcPts val="0"/>
              </a:spcBef>
              <a:spcAft>
                <a:spcPts val="0"/>
              </a:spcAft>
            </a:pPr>
            <a:r>
              <a:rPr lang="en-US" sz="1800" b="0" i="0" u="none" strike="noStrike" dirty="0" err="1">
                <a:solidFill>
                  <a:srgbClr val="000000"/>
                </a:solidFill>
                <a:effectLst/>
                <a:latin typeface="Calibri" panose="020F0502020204030204" pitchFamily="34" charset="0"/>
              </a:rPr>
              <a:t>Myslíme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že</a:t>
            </a:r>
            <a:r>
              <a:rPr lang="en-US" sz="1800" b="0" i="0" u="none" strike="noStrike" dirty="0">
                <a:solidFill>
                  <a:srgbClr val="000000"/>
                </a:solidFill>
                <a:effectLst/>
                <a:latin typeface="Calibri" panose="020F0502020204030204" pitchFamily="34" charset="0"/>
              </a:rPr>
              <a:t> to </a:t>
            </a:r>
            <a:r>
              <a:rPr lang="en-US" sz="1800" b="0" i="0" u="none" strike="noStrike" dirty="0" err="1">
                <a:solidFill>
                  <a:srgbClr val="000000"/>
                </a:solidFill>
                <a:effectLst/>
                <a:latin typeface="Calibri" panose="020F0502020204030204" pitchFamily="34" charset="0"/>
              </a:rPr>
              <a:t>nie</a:t>
            </a:r>
            <a:r>
              <a:rPr lang="en-US" sz="1800" b="0" i="0" u="none" strike="noStrike" dirty="0">
                <a:solidFill>
                  <a:srgbClr val="000000"/>
                </a:solidFill>
                <a:effectLst/>
                <a:latin typeface="Calibri" panose="020F0502020204030204" pitchFamily="34" charset="0"/>
              </a:rPr>
              <a:t> je </a:t>
            </a:r>
            <a:r>
              <a:rPr lang="en-US" sz="1800" b="0" i="0" u="none" strike="noStrike" dirty="0" err="1">
                <a:solidFill>
                  <a:srgbClr val="000000"/>
                </a:solidFill>
                <a:effectLst/>
                <a:latin typeface="Calibri" panose="020F0502020204030204" pitchFamily="34" charset="0"/>
              </a:rPr>
              <a:t>pravda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pretože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zoologické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záhrady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o </a:t>
            </a:r>
            <a:r>
              <a:rPr lang="en-US" sz="1800" b="0" i="0" u="none" strike="noStrike" dirty="0" err="1">
                <a:solidFill>
                  <a:srgbClr val="000000"/>
                </a:solidFill>
                <a:effectLst/>
                <a:latin typeface="Calibri" panose="020F0502020204030204" pitchFamily="34" charset="0"/>
              </a:rPr>
              <a:t>zvieratá</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starajú</a:t>
            </a:r>
            <a:r>
              <a:rPr lang="en-US" sz="1800" b="0" i="0" u="none" strike="noStrike" dirty="0">
                <a:solidFill>
                  <a:srgbClr val="000000"/>
                </a:solidFill>
                <a:effectLst/>
                <a:latin typeface="Calibri" panose="020F0502020204030204" pitchFamily="34" charset="0"/>
              </a:rPr>
              <a:t>. </a:t>
            </a:r>
          </a:p>
          <a:p>
            <a:pPr algn="just" rtl="0">
              <a:spcBef>
                <a:spcPts val="0"/>
              </a:spcBef>
              <a:spcAft>
                <a:spcPts val="0"/>
              </a:spcAft>
            </a:pPr>
            <a:endParaRPr lang="en-US" dirty="0">
              <a:solidFill>
                <a:srgbClr val="000000"/>
              </a:solidFill>
              <a:latin typeface="Calibri" panose="020F0502020204030204" pitchFamily="34" charset="0"/>
            </a:endParaRPr>
          </a:p>
          <a:p>
            <a:pPr algn="just" rtl="0">
              <a:spcBef>
                <a:spcPts val="0"/>
              </a:spcBef>
              <a:spcAft>
                <a:spcPts val="0"/>
              </a:spcAft>
            </a:pPr>
            <a:r>
              <a:rPr lang="en-US" sz="1800" b="0" i="0" u="none" strike="noStrike" dirty="0" err="1">
                <a:solidFill>
                  <a:schemeClr val="bg1"/>
                </a:solidFill>
                <a:effectLst/>
                <a:latin typeface="Calibri" panose="020F0502020204030204" pitchFamily="34" charset="0"/>
              </a:rPr>
              <a:t>Vysvetlenie</a:t>
            </a:r>
            <a:endParaRPr lang="en-US" sz="1800" b="0" i="0" u="none" strike="noStrike" dirty="0">
              <a:solidFill>
                <a:srgbClr val="000000"/>
              </a:solidFill>
              <a:effectLst/>
              <a:latin typeface="Calibri" panose="020F0502020204030204" pitchFamily="34" charset="0"/>
            </a:endParaRPr>
          </a:p>
          <a:p>
            <a:pPr algn="just" rtl="0">
              <a:spcBef>
                <a:spcPts val="0"/>
              </a:spcBef>
              <a:spcAft>
                <a:spcPts val="0"/>
              </a:spcAft>
            </a:pPr>
            <a:r>
              <a:rPr lang="en-US" sz="1800" b="0" i="0" u="none" strike="noStrike" dirty="0" err="1">
                <a:solidFill>
                  <a:srgbClr val="000000"/>
                </a:solidFill>
                <a:effectLst/>
                <a:latin typeface="Calibri" panose="020F0502020204030204" pitchFamily="34" charset="0"/>
              </a:rPr>
              <a:t>Zoologické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záhrady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zamestnávajú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špecialistov</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ktorí</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starajú</a:t>
            </a:r>
            <a:r>
              <a:rPr lang="en-US" sz="1800" b="0" i="0" u="none" strike="noStrike" dirty="0">
                <a:solidFill>
                  <a:srgbClr val="000000"/>
                </a:solidFill>
                <a:effectLst/>
                <a:latin typeface="Calibri" panose="020F0502020204030204" pitchFamily="34" charset="0"/>
              </a:rPr>
              <a:t> o </a:t>
            </a:r>
            <a:r>
              <a:rPr lang="en-US" sz="1800" b="0" i="0" u="none" strike="noStrike" dirty="0" err="1">
                <a:solidFill>
                  <a:srgbClr val="000000"/>
                </a:solidFill>
                <a:effectLst/>
                <a:latin typeface="Calibri" panose="020F0502020204030204" pitchFamily="34" charset="0"/>
              </a:rPr>
              <a:t>zvieratá</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sledujú</a:t>
            </a:r>
            <a:r>
              <a:rPr lang="en-US" sz="1800" b="0" i="0" u="none" strike="noStrike" dirty="0">
                <a:solidFill>
                  <a:srgbClr val="000000"/>
                </a:solidFill>
                <a:effectLst/>
                <a:latin typeface="Calibri" panose="020F0502020204030204" pitchFamily="34" charset="0"/>
              </a:rPr>
              <a:t> ich </a:t>
            </a:r>
            <a:r>
              <a:rPr lang="en-US" sz="1800" b="0" i="0" u="none" strike="noStrike" dirty="0" err="1">
                <a:solidFill>
                  <a:srgbClr val="000000"/>
                </a:solidFill>
                <a:effectLst/>
                <a:latin typeface="Calibri" panose="020F0502020204030204" pitchFamily="34" charset="0"/>
              </a:rPr>
              <a:t>zdravotný</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stav</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ďalšie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potreby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Neustále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pracujú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zlepšovaní</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svojich</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životných</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podmienok</a:t>
            </a:r>
            <a:r>
              <a:rPr lang="en-US" dirty="0">
                <a:solidFill>
                  <a:srgbClr val="000000"/>
                </a:solidFill>
                <a:latin typeface="Calibri" panose="020F0502020204030204" pitchFamily="34" charset="0"/>
              </a:rPr>
              <a:t>…</a:t>
            </a:r>
          </a:p>
          <a:p>
            <a:pPr algn="just" rtl="0">
              <a:spcBef>
                <a:spcPts val="0"/>
              </a:spcBef>
              <a:spcAft>
                <a:spcPts val="0"/>
              </a:spcAft>
            </a:pPr>
            <a:endParaRPr lang="en-US" dirty="0">
              <a:solidFill>
                <a:srgbClr val="000000"/>
              </a:solidFill>
              <a:latin typeface="Calibri" panose="020F0502020204030204" pitchFamily="34" charset="0"/>
            </a:endParaRPr>
          </a:p>
          <a:p>
            <a:pPr algn="just" rtl="0">
              <a:spcBef>
                <a:spcPts val="0"/>
              </a:spcBef>
              <a:spcAft>
                <a:spcPts val="0"/>
              </a:spcAft>
            </a:pPr>
            <a:r>
              <a:rPr lang="en-US" sz="1800" b="0" i="0" u="none" strike="noStrike" dirty="0" err="1">
                <a:solidFill>
                  <a:schemeClr val="bg1"/>
                </a:solidFill>
                <a:effectLst/>
                <a:latin typeface="Calibri" panose="020F0502020204030204" pitchFamily="34" charset="0"/>
              </a:rPr>
              <a:t>Dôkaz</a:t>
            </a:r>
            <a:endParaRPr lang="en-US" sz="1800" b="0" i="0" u="none" strike="noStrike" dirty="0">
              <a:solidFill>
                <a:srgbClr val="000000"/>
              </a:solidFill>
              <a:effectLst/>
              <a:latin typeface="Calibri" panose="020F0502020204030204" pitchFamily="34" charset="0"/>
            </a:endParaRPr>
          </a:p>
          <a:p>
            <a:pPr algn="just" rtl="0">
              <a:spcBef>
                <a:spcPts val="0"/>
              </a:spcBef>
              <a:spcAft>
                <a:spcPts val="0"/>
              </a:spcAft>
            </a:pPr>
            <a:r>
              <a:rPr lang="en-US" sz="1800" b="0" i="0" u="none" strike="noStrike" dirty="0">
                <a:solidFill>
                  <a:srgbClr val="000000"/>
                </a:solidFill>
                <a:effectLst/>
                <a:latin typeface="Calibri" panose="020F0502020204030204" pitchFamily="34" charset="0"/>
              </a:rPr>
              <a:t>…</a:t>
            </a:r>
            <a:r>
              <a:rPr lang="en-US" sz="1800" b="0" i="0" u="none" strike="noStrike" dirty="0" err="1">
                <a:solidFill>
                  <a:srgbClr val="000000"/>
                </a:solidFill>
                <a:effectLst/>
                <a:latin typeface="Calibri" panose="020F0502020204030204" pitchFamily="34" charset="0"/>
              </a:rPr>
              <a:t>napríklad</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zväčšovaní</a:t>
            </a:r>
            <a:r>
              <a:rPr lang="en-US" sz="1800" b="0" i="0" u="none" strike="noStrike" dirty="0">
                <a:solidFill>
                  <a:srgbClr val="000000"/>
                </a:solidFill>
                <a:effectLst/>
                <a:latin typeface="Calibri" panose="020F0502020204030204" pitchFamily="34" charset="0"/>
              </a:rPr>
              <a:t> ich </a:t>
            </a:r>
            <a:r>
              <a:rPr lang="en-US" sz="1800" b="0" i="0" u="none" strike="noStrike" dirty="0" err="1">
                <a:solidFill>
                  <a:srgbClr val="000000"/>
                </a:solidFill>
                <a:effectLst/>
                <a:latin typeface="Calibri" panose="020F0502020204030204" pitchFamily="34" charset="0"/>
              </a:rPr>
              <a:t>biotopov</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zvyšovaní</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kvality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potravy</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Súhlas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nevysvetľoval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ako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porušujú</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práva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zvierat</a:t>
            </a:r>
            <a:r>
              <a:rPr lang="en-US" sz="1800" b="0" i="0" u="none" strike="noStrike" dirty="0">
                <a:solidFill>
                  <a:srgbClr val="000000"/>
                </a:solidFill>
                <a:effectLst/>
                <a:latin typeface="Calibri" panose="020F0502020204030204" pitchFamily="34" charset="0"/>
              </a:rPr>
              <a:t>, a </a:t>
            </a:r>
            <a:r>
              <a:rPr lang="en-US" sz="1800" b="0" i="0" u="none" strike="noStrike" dirty="0" err="1">
                <a:solidFill>
                  <a:srgbClr val="000000"/>
                </a:solidFill>
                <a:effectLst/>
                <a:latin typeface="Calibri" panose="020F0502020204030204" pitchFamily="34" charset="0"/>
              </a:rPr>
              <a:t>keďže</a:t>
            </a:r>
            <a:r>
              <a:rPr lang="en-US" sz="1800" b="0" i="0" u="none" strike="noStrike" dirty="0">
                <a:solidFill>
                  <a:srgbClr val="000000"/>
                </a:solidFill>
                <a:effectLst/>
                <a:latin typeface="Calibri" panose="020F0502020204030204" pitchFamily="34" charset="0"/>
              </a:rPr>
              <a:t> to </a:t>
            </a:r>
            <a:r>
              <a:rPr lang="en-US" sz="1800" b="0" i="0" u="none" strike="noStrike" dirty="0" err="1">
                <a:solidFill>
                  <a:srgbClr val="000000"/>
                </a:solidFill>
                <a:effectLst/>
                <a:latin typeface="Calibri" panose="020F0502020204030204" pitchFamily="34" charset="0"/>
              </a:rPr>
              <a:t>bol</a:t>
            </a:r>
            <a:r>
              <a:rPr lang="en-US" sz="1800" b="0" i="0" u="none" strike="noStrike" dirty="0">
                <a:solidFill>
                  <a:srgbClr val="000000"/>
                </a:solidFill>
                <a:effectLst/>
                <a:latin typeface="Calibri" panose="020F0502020204030204" pitchFamily="34" charset="0"/>
              </a:rPr>
              <a:t> ich </a:t>
            </a:r>
            <a:r>
              <a:rPr lang="en-US" sz="1800" b="0" i="0" u="none" strike="noStrike" dirty="0" err="1">
                <a:solidFill>
                  <a:srgbClr val="000000"/>
                </a:solidFill>
                <a:effectLst/>
                <a:latin typeface="Calibri" panose="020F0502020204030204" pitchFamily="34" charset="0"/>
              </a:rPr>
              <a:t>hlavný</a:t>
            </a:r>
            <a:r>
              <a:rPr lang="en-US" sz="1800" b="0" i="0" u="none" strike="noStrike" dirty="0">
                <a:solidFill>
                  <a:srgbClr val="000000"/>
                </a:solidFill>
                <a:effectLst/>
                <a:latin typeface="Calibri" panose="020F0502020204030204" pitchFamily="34" charset="0"/>
              </a:rPr>
              <a:t> argument, </a:t>
            </a:r>
            <a:r>
              <a:rPr lang="en-US" sz="1800" b="0" i="0" u="none" strike="noStrike" dirty="0" err="1">
                <a:solidFill>
                  <a:srgbClr val="000000"/>
                </a:solidFill>
                <a:effectLst/>
                <a:latin typeface="Calibri" panose="020F0502020204030204" pitchFamily="34" charset="0"/>
              </a:rPr>
              <a:t>trváme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na</a:t>
            </a:r>
            <a:r>
              <a:rPr lang="en-US" sz="1800" b="0" i="0" u="none" strike="noStrike" dirty="0">
                <a:solidFill>
                  <a:srgbClr val="000000"/>
                </a:solidFill>
                <a:effectLst/>
                <a:latin typeface="Calibri" panose="020F0502020204030204" pitchFamily="34" charset="0"/>
              </a:rPr>
              <a:t> tom, </a:t>
            </a:r>
            <a:r>
              <a:rPr lang="en-US" sz="1800" b="0" i="0" u="none" strike="noStrike" dirty="0" err="1">
                <a:solidFill>
                  <a:srgbClr val="000000"/>
                </a:solidFill>
                <a:effectLst/>
                <a:latin typeface="Calibri" panose="020F0502020204030204" pitchFamily="34" charset="0"/>
              </a:rPr>
              <a:t>že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zoologické</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záhrady</a:t>
            </a:r>
            <a:r>
              <a:rPr lang="en-US" sz="1800" b="0" i="0" u="none" strike="noStrike" dirty="0">
                <a:solidFill>
                  <a:srgbClr val="000000"/>
                </a:solidFill>
                <a:effectLst/>
                <a:latin typeface="Calibri" panose="020F0502020204030204" pitchFamily="34" charset="0"/>
              </a:rPr>
              <a:t> by </a:t>
            </a:r>
            <a:r>
              <a:rPr lang="en-US" sz="1800" b="0" i="0" u="none" strike="noStrike" dirty="0" err="1">
                <a:solidFill>
                  <a:srgbClr val="000000"/>
                </a:solidFill>
                <a:effectLst/>
                <a:latin typeface="Calibri" panose="020F0502020204030204" pitchFamily="34" charset="0"/>
              </a:rPr>
              <a:t>nemali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byť</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zakázané</a:t>
            </a:r>
            <a:r>
              <a:rPr lang="en-US" sz="1800" b="0" i="0" u="none" strike="noStrike" dirty="0">
                <a:solidFill>
                  <a:srgbClr val="000000"/>
                </a:solidFill>
                <a:effectLst/>
                <a:latin typeface="Calibri" panose="020F0502020204030204" pitchFamily="34" charset="0"/>
              </a:rPr>
              <a:t>.</a:t>
            </a:r>
            <a:endParaRPr lang="en-US" b="0" dirty="0">
              <a:effectLst/>
            </a:endParaRPr>
          </a:p>
          <a:p>
            <a:br>
              <a:rPr lang="en-US" dirty="0"/>
            </a:br>
            <a:endParaRPr lang="sk-SK" b="1" dirty="0">
              <a:solidFill>
                <a:schemeClr val="bg1"/>
              </a:solidFill>
            </a:endParaRPr>
          </a:p>
        </p:txBody>
      </p:sp>
    </p:spTree>
    <p:extLst>
      <p:ext uri="{BB962C8B-B14F-4D97-AF65-F5344CB8AC3E}">
        <p14:creationId xmlns:p14="http://schemas.microsoft.com/office/powerpoint/2010/main" val="12078586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7" y="392467"/>
            <a:ext cx="6686579" cy="759006"/>
          </a:xfrm>
        </p:spPr>
        <p:txBody>
          <a:bodyPr>
            <a:normAutofit/>
          </a:bodyPr>
          <a:lstStyle/>
          <a:p>
            <a:r>
              <a:rPr lang="sk-SK" sz="4000" dirty="0">
                <a:solidFill>
                  <a:schemeClr val="bg1"/>
                </a:solidFill>
              </a:rPr>
              <a:t>Argumentačné chyby </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8" y="1336629"/>
            <a:ext cx="11817233" cy="2862322"/>
          </a:xfrm>
          <a:prstGeom prst="rect">
            <a:avLst/>
          </a:prstGeom>
          <a:noFill/>
        </p:spPr>
        <p:txBody>
          <a:bodyPr wrap="square" rtlCol="0">
            <a:spAutoFit/>
          </a:bodyPr>
          <a:lstStyle/>
          <a:p>
            <a:pPr marL="285750" indent="-285750">
              <a:buClr>
                <a:schemeClr val="bg1"/>
              </a:buClr>
              <a:buFont typeface="Epilogue" pitchFamily="2" charset="-18"/>
              <a:buChar char="→"/>
            </a:pPr>
            <a:endParaRPr lang="sk-SK" dirty="0"/>
          </a:p>
          <a:p>
            <a:pPr marL="285750" indent="-285750">
              <a:buClr>
                <a:schemeClr val="bg1"/>
              </a:buClr>
              <a:buFont typeface="Epilogue" pitchFamily="2" charset="-18"/>
              <a:buChar char="→"/>
            </a:pPr>
            <a:r>
              <a:rPr lang="sk-SK" dirty="0"/>
              <a:t>Vy nám nemôžete vyčítať korupcii, my sme predsa zreformovali zdravotníctvo.</a:t>
            </a:r>
          </a:p>
          <a:p>
            <a:pPr marL="285750" indent="-285750">
              <a:buClr>
                <a:schemeClr val="bg1"/>
              </a:buClr>
              <a:buFont typeface="Epilogue" pitchFamily="2" charset="-18"/>
              <a:buChar char="→"/>
            </a:pPr>
            <a:r>
              <a:rPr lang="sk-SK" dirty="0"/>
              <a:t>Prečo mne vytýkaš trojku z matematiky, keď Fero dostal štvorku.</a:t>
            </a:r>
          </a:p>
          <a:p>
            <a:endParaRPr lang="sk-SK" dirty="0"/>
          </a:p>
          <a:p>
            <a:endParaRPr lang="sk-SK" b="1" dirty="0">
              <a:solidFill>
                <a:schemeClr val="bg1"/>
              </a:solidFill>
            </a:endParaRPr>
          </a:p>
          <a:p>
            <a:pPr marL="285750" indent="-285750">
              <a:buClr>
                <a:schemeClr val="bg1"/>
              </a:buClr>
              <a:buFont typeface="Epilogue" pitchFamily="2" charset="-18"/>
              <a:buChar char="→"/>
            </a:pPr>
            <a:r>
              <a:rPr lang="sk-SK" dirty="0"/>
              <a:t>Veľmi som si vážil Milana Lasicu a aj on sa dal zaočkovať, tak tá Astra Zeneca bude asi kvalitná. </a:t>
            </a:r>
          </a:p>
          <a:p>
            <a:pPr marL="285750" indent="-285750">
              <a:buClr>
                <a:schemeClr val="bg1"/>
              </a:buClr>
              <a:buFont typeface="Epilogue" pitchFamily="2" charset="-18"/>
              <a:buChar char="→"/>
            </a:pPr>
            <a:r>
              <a:rPr lang="sk-SK" dirty="0"/>
              <a:t>Všetci kamaráti si myslia, že matematika nie je dôležitá pre život.</a:t>
            </a:r>
          </a:p>
          <a:p>
            <a:endParaRPr lang="sk-SK" dirty="0"/>
          </a:p>
          <a:p>
            <a:pPr marL="285750" indent="-285750">
              <a:buClr>
                <a:schemeClr val="bg1"/>
              </a:buClr>
              <a:buFont typeface="Epilogue" pitchFamily="2" charset="-18"/>
              <a:buChar char="→"/>
            </a:pPr>
            <a:r>
              <a:rPr lang="sk-SK" dirty="0"/>
              <a:t>Keď ti dnes požičiam 5 EUR, zajtra budeš chcieč 20 EUR a potom ti dám polku výplaty.</a:t>
            </a:r>
          </a:p>
          <a:p>
            <a:pPr marL="285750" indent="-285750">
              <a:buClr>
                <a:schemeClr val="bg1"/>
              </a:buClr>
              <a:buFont typeface="Epilogue" pitchFamily="2" charset="-18"/>
              <a:buChar char="→"/>
            </a:pPr>
            <a:r>
              <a:rPr lang="sk-SK" dirty="0"/>
              <a:t>Minule ma orkadol ukrajinský robotník, ja </a:t>
            </a:r>
            <a:r>
              <a:rPr lang="sk-SK"/>
              <a:t>už Ukrajincom </a:t>
            </a:r>
            <a:r>
              <a:rPr lang="sk-SK" dirty="0"/>
              <a:t>vôbec neverím.</a:t>
            </a:r>
          </a:p>
        </p:txBody>
      </p:sp>
      <p:cxnSp>
        <p:nvCxnSpPr>
          <p:cNvPr id="10" name="Přímá spojnice 9">
            <a:extLst>
              <a:ext uri="{FF2B5EF4-FFF2-40B4-BE49-F238E27FC236}">
                <a16:creationId xmlns:a16="http://schemas.microsoft.com/office/drawing/2014/main" id="{F2C6752E-7E9C-4CF8-8158-67F873E01B63}"/>
              </a:ext>
            </a:extLst>
          </p:cNvPr>
          <p:cNvCxnSpPr/>
          <p:nvPr/>
        </p:nvCxnSpPr>
        <p:spPr>
          <a:xfrm>
            <a:off x="394716" y="2322576"/>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E4486131-DFC2-4536-AB0E-4CF472C3DAF4}"/>
              </a:ext>
            </a:extLst>
          </p:cNvPr>
          <p:cNvCxnSpPr/>
          <p:nvPr/>
        </p:nvCxnSpPr>
        <p:spPr>
          <a:xfrm>
            <a:off x="394716" y="3398520"/>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69798685-67CD-4D9F-9ACE-D7746B832EDF}"/>
              </a:ext>
            </a:extLst>
          </p:cNvPr>
          <p:cNvCxnSpPr/>
          <p:nvPr/>
        </p:nvCxnSpPr>
        <p:spPr>
          <a:xfrm>
            <a:off x="280277" y="4971288"/>
            <a:ext cx="114025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13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Argumentačné chyby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4" name="Obdélník: se zakulacenými horními rohy 13">
            <a:extLst>
              <a:ext uri="{FF2B5EF4-FFF2-40B4-BE49-F238E27FC236}">
                <a16:creationId xmlns:a16="http://schemas.microsoft.com/office/drawing/2014/main" id="{88F30EA6-DBE6-463B-B987-F8E4B8BBC20D}"/>
              </a:ext>
            </a:extLst>
          </p:cNvPr>
          <p:cNvSpPr/>
          <p:nvPr/>
        </p:nvSpPr>
        <p:spPr>
          <a:xfrm>
            <a:off x="800427" y="2237932"/>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latin typeface="+mj-lt"/>
              </a:rPr>
              <a:t>Úskoky</a:t>
            </a:r>
          </a:p>
        </p:txBody>
      </p:sp>
      <p:sp>
        <p:nvSpPr>
          <p:cNvPr id="17" name="Obdélník: se zakulacenými horními rohy 16">
            <a:extLst>
              <a:ext uri="{FF2B5EF4-FFF2-40B4-BE49-F238E27FC236}">
                <a16:creationId xmlns:a16="http://schemas.microsoft.com/office/drawing/2014/main" id="{2A12B425-F2CA-4E8D-9C5B-D960DD283F3C}"/>
              </a:ext>
            </a:extLst>
          </p:cNvPr>
          <p:cNvSpPr/>
          <p:nvPr/>
        </p:nvSpPr>
        <p:spPr>
          <a:xfrm rot="10800000">
            <a:off x="829037" y="3565309"/>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TextovéPole 19">
            <a:extLst>
              <a:ext uri="{FF2B5EF4-FFF2-40B4-BE49-F238E27FC236}">
                <a16:creationId xmlns:a16="http://schemas.microsoft.com/office/drawing/2014/main" id="{2B8A73B7-CBCA-45B8-B18D-CCE5B8B121F4}"/>
              </a:ext>
            </a:extLst>
          </p:cNvPr>
          <p:cNvSpPr txBox="1"/>
          <p:nvPr/>
        </p:nvSpPr>
        <p:spPr>
          <a:xfrm>
            <a:off x="910395" y="3738095"/>
            <a:ext cx="2628585" cy="1477328"/>
          </a:xfrm>
          <a:prstGeom prst="rect">
            <a:avLst/>
          </a:prstGeom>
          <a:noFill/>
        </p:spPr>
        <p:txBody>
          <a:bodyPr wrap="square" rtlCol="0">
            <a:spAutoFit/>
          </a:bodyPr>
          <a:lstStyle/>
          <a:p>
            <a:pPr marL="285750" indent="-285750">
              <a:buClr>
                <a:schemeClr val="bg1"/>
              </a:buClr>
              <a:buFont typeface="Epilogue" pitchFamily="2" charset="-18"/>
              <a:buChar char="→"/>
            </a:pPr>
            <a:r>
              <a:rPr lang="sk-SK" dirty="0"/>
              <a:t>Ad </a:t>
            </a:r>
            <a:r>
              <a:rPr lang="sk-SK" dirty="0" err="1"/>
              <a:t>Hominem</a:t>
            </a:r>
            <a:endParaRPr lang="sk-SK" dirty="0"/>
          </a:p>
          <a:p>
            <a:pPr marL="285750" indent="-285750">
              <a:buClr>
                <a:schemeClr val="bg1"/>
              </a:buClr>
              <a:buFont typeface="Epilogue" pitchFamily="2" charset="-18"/>
              <a:buChar char="→"/>
            </a:pPr>
            <a:r>
              <a:rPr lang="sk-SK" dirty="0"/>
              <a:t>Slamený panák</a:t>
            </a:r>
          </a:p>
          <a:p>
            <a:pPr marL="285750" indent="-285750">
              <a:buClr>
                <a:schemeClr val="bg1"/>
              </a:buClr>
              <a:buFont typeface="Epilogue" pitchFamily="2" charset="-18"/>
              <a:buChar char="→"/>
            </a:pPr>
            <a:r>
              <a:rPr lang="sk-SK" dirty="0"/>
              <a:t>Klzký svah </a:t>
            </a:r>
          </a:p>
          <a:p>
            <a:pPr marL="285750" indent="-285750">
              <a:buClr>
                <a:schemeClr val="bg1"/>
              </a:buClr>
              <a:buFont typeface="Epilogue" pitchFamily="2" charset="-18"/>
              <a:buChar char="→"/>
            </a:pPr>
            <a:r>
              <a:rPr lang="sk-SK" dirty="0"/>
              <a:t>Červený sleď</a:t>
            </a:r>
          </a:p>
          <a:p>
            <a:pPr marL="285750" indent="-285750">
              <a:buClr>
                <a:schemeClr val="bg1"/>
              </a:buClr>
              <a:buFont typeface="Epilogue" pitchFamily="2" charset="-18"/>
              <a:buChar char="→"/>
            </a:pPr>
            <a:r>
              <a:rPr lang="sk-SK" dirty="0" err="1"/>
              <a:t>Whataboutism</a:t>
            </a:r>
            <a:endParaRPr lang="sk-SK" dirty="0"/>
          </a:p>
        </p:txBody>
      </p:sp>
    </p:spTree>
    <p:extLst>
      <p:ext uri="{BB962C8B-B14F-4D97-AF65-F5344CB8AC3E}">
        <p14:creationId xmlns:p14="http://schemas.microsoft.com/office/powerpoint/2010/main" val="4103846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Argumentačné chyby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4" name="Obdélník: se zakulacenými horními rohy 13">
            <a:extLst>
              <a:ext uri="{FF2B5EF4-FFF2-40B4-BE49-F238E27FC236}">
                <a16:creationId xmlns:a16="http://schemas.microsoft.com/office/drawing/2014/main" id="{88F30EA6-DBE6-463B-B987-F8E4B8BBC20D}"/>
              </a:ext>
            </a:extLst>
          </p:cNvPr>
          <p:cNvSpPr/>
          <p:nvPr/>
        </p:nvSpPr>
        <p:spPr>
          <a:xfrm>
            <a:off x="800427" y="2237932"/>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latin typeface="+mj-lt"/>
              </a:rPr>
              <a:t>Úskoky</a:t>
            </a:r>
          </a:p>
        </p:txBody>
      </p:sp>
      <p:sp>
        <p:nvSpPr>
          <p:cNvPr id="15" name="Obdélník: se zakulacenými horními rohy 14">
            <a:extLst>
              <a:ext uri="{FF2B5EF4-FFF2-40B4-BE49-F238E27FC236}">
                <a16:creationId xmlns:a16="http://schemas.microsoft.com/office/drawing/2014/main" id="{8835AD4D-E30F-4525-9DE6-4D3893FE4F10}"/>
              </a:ext>
            </a:extLst>
          </p:cNvPr>
          <p:cNvSpPr/>
          <p:nvPr/>
        </p:nvSpPr>
        <p:spPr>
          <a:xfrm>
            <a:off x="4588349" y="2236117"/>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latin typeface="+mj-lt"/>
              </a:rPr>
              <a:t>Falošné kritériá</a:t>
            </a:r>
          </a:p>
        </p:txBody>
      </p:sp>
      <p:sp>
        <p:nvSpPr>
          <p:cNvPr id="17" name="Obdélník: se zakulacenými horními rohy 16">
            <a:extLst>
              <a:ext uri="{FF2B5EF4-FFF2-40B4-BE49-F238E27FC236}">
                <a16:creationId xmlns:a16="http://schemas.microsoft.com/office/drawing/2014/main" id="{2A12B425-F2CA-4E8D-9C5B-D960DD283F3C}"/>
              </a:ext>
            </a:extLst>
          </p:cNvPr>
          <p:cNvSpPr/>
          <p:nvPr/>
        </p:nvSpPr>
        <p:spPr>
          <a:xfrm rot="10800000">
            <a:off x="829037" y="3565309"/>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Obdélník: se zakulacenými horními rohy 17">
            <a:extLst>
              <a:ext uri="{FF2B5EF4-FFF2-40B4-BE49-F238E27FC236}">
                <a16:creationId xmlns:a16="http://schemas.microsoft.com/office/drawing/2014/main" id="{7CDAC483-9570-44FA-8D21-40CCC634DEA5}"/>
              </a:ext>
            </a:extLst>
          </p:cNvPr>
          <p:cNvSpPr/>
          <p:nvPr/>
        </p:nvSpPr>
        <p:spPr>
          <a:xfrm rot="10800000">
            <a:off x="4612780" y="3565303"/>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TextovéPole 19">
            <a:extLst>
              <a:ext uri="{FF2B5EF4-FFF2-40B4-BE49-F238E27FC236}">
                <a16:creationId xmlns:a16="http://schemas.microsoft.com/office/drawing/2014/main" id="{2B8A73B7-CBCA-45B8-B18D-CCE5B8B121F4}"/>
              </a:ext>
            </a:extLst>
          </p:cNvPr>
          <p:cNvSpPr txBox="1"/>
          <p:nvPr/>
        </p:nvSpPr>
        <p:spPr>
          <a:xfrm>
            <a:off x="910395" y="3738095"/>
            <a:ext cx="2628585" cy="1477328"/>
          </a:xfrm>
          <a:prstGeom prst="rect">
            <a:avLst/>
          </a:prstGeom>
          <a:noFill/>
        </p:spPr>
        <p:txBody>
          <a:bodyPr wrap="square" rtlCol="0">
            <a:spAutoFit/>
          </a:bodyPr>
          <a:lstStyle/>
          <a:p>
            <a:pPr marL="285750" indent="-285750">
              <a:buClr>
                <a:schemeClr val="bg1"/>
              </a:buClr>
              <a:buFont typeface="Epilogue" pitchFamily="2" charset="-18"/>
              <a:buChar char="→"/>
            </a:pPr>
            <a:r>
              <a:rPr lang="sk-SK" dirty="0"/>
              <a:t>Ad </a:t>
            </a:r>
            <a:r>
              <a:rPr lang="sk-SK" dirty="0" err="1"/>
              <a:t>Hominem</a:t>
            </a:r>
            <a:endParaRPr lang="sk-SK" dirty="0"/>
          </a:p>
          <a:p>
            <a:pPr marL="285750" indent="-285750">
              <a:buClr>
                <a:schemeClr val="bg1"/>
              </a:buClr>
              <a:buFont typeface="Epilogue" pitchFamily="2" charset="-18"/>
              <a:buChar char="→"/>
            </a:pPr>
            <a:r>
              <a:rPr lang="sk-SK" dirty="0"/>
              <a:t>Slamený panák</a:t>
            </a:r>
          </a:p>
          <a:p>
            <a:pPr marL="285750" indent="-285750">
              <a:buClr>
                <a:schemeClr val="bg1"/>
              </a:buClr>
              <a:buFont typeface="Epilogue" pitchFamily="2" charset="-18"/>
              <a:buChar char="→"/>
            </a:pPr>
            <a:r>
              <a:rPr lang="sk-SK" dirty="0"/>
              <a:t>Klzký svah </a:t>
            </a:r>
          </a:p>
          <a:p>
            <a:pPr marL="285750" indent="-285750">
              <a:buClr>
                <a:schemeClr val="bg1"/>
              </a:buClr>
              <a:buFont typeface="Epilogue" pitchFamily="2" charset="-18"/>
              <a:buChar char="→"/>
            </a:pPr>
            <a:r>
              <a:rPr lang="sk-SK" dirty="0"/>
              <a:t>Červený sleď</a:t>
            </a:r>
          </a:p>
          <a:p>
            <a:pPr marL="285750" indent="-285750">
              <a:buClr>
                <a:schemeClr val="bg1"/>
              </a:buClr>
              <a:buFont typeface="Epilogue" pitchFamily="2" charset="-18"/>
              <a:buChar char="→"/>
            </a:pPr>
            <a:r>
              <a:rPr lang="sk-SK" dirty="0" err="1"/>
              <a:t>Whataboutism</a:t>
            </a:r>
            <a:endParaRPr lang="sk-SK" dirty="0"/>
          </a:p>
        </p:txBody>
      </p:sp>
      <p:sp>
        <p:nvSpPr>
          <p:cNvPr id="21" name="TextovéPole 20">
            <a:extLst>
              <a:ext uri="{FF2B5EF4-FFF2-40B4-BE49-F238E27FC236}">
                <a16:creationId xmlns:a16="http://schemas.microsoft.com/office/drawing/2014/main" id="{17982C2E-8242-4780-9735-67BAFAA9A14B}"/>
              </a:ext>
            </a:extLst>
          </p:cNvPr>
          <p:cNvSpPr txBox="1"/>
          <p:nvPr/>
        </p:nvSpPr>
        <p:spPr>
          <a:xfrm>
            <a:off x="4687886" y="3738088"/>
            <a:ext cx="2836288" cy="1200329"/>
          </a:xfrm>
          <a:prstGeom prst="rect">
            <a:avLst/>
          </a:prstGeom>
          <a:noFill/>
        </p:spPr>
        <p:txBody>
          <a:bodyPr wrap="square" rtlCol="0">
            <a:spAutoFit/>
          </a:bodyPr>
          <a:lstStyle/>
          <a:p>
            <a:pPr marL="285750" indent="-285750">
              <a:buClr>
                <a:schemeClr val="bg1"/>
              </a:buClr>
              <a:buFont typeface="Epilogue" pitchFamily="2" charset="-18"/>
              <a:buChar char="→"/>
            </a:pPr>
            <a:r>
              <a:rPr lang="sk-SK" dirty="0"/>
              <a:t>Apel na prirodzenosť</a:t>
            </a:r>
          </a:p>
          <a:p>
            <a:pPr marL="285750" indent="-285750">
              <a:buClr>
                <a:schemeClr val="bg1"/>
              </a:buClr>
              <a:buFont typeface="Epilogue" pitchFamily="2" charset="-18"/>
              <a:buChar char="→"/>
            </a:pPr>
            <a:r>
              <a:rPr lang="sk-SK" dirty="0"/>
              <a:t>Zlatá stredná cesta</a:t>
            </a:r>
          </a:p>
          <a:p>
            <a:pPr marL="285750" indent="-285750">
              <a:buClr>
                <a:schemeClr val="bg1"/>
              </a:buClr>
              <a:buFont typeface="Epilogue" pitchFamily="2" charset="-18"/>
              <a:buChar char="→"/>
            </a:pPr>
            <a:r>
              <a:rPr lang="sk-SK" dirty="0"/>
              <a:t>Argument z autority</a:t>
            </a:r>
          </a:p>
          <a:p>
            <a:pPr marL="285750" indent="-285750">
              <a:buClr>
                <a:schemeClr val="bg1"/>
              </a:buClr>
              <a:buFont typeface="Epilogue" pitchFamily="2" charset="-18"/>
              <a:buChar char="→"/>
            </a:pPr>
            <a:r>
              <a:rPr lang="sk-SK" dirty="0" err="1"/>
              <a:t>Vox</a:t>
            </a:r>
            <a:r>
              <a:rPr lang="sk-SK" dirty="0"/>
              <a:t> </a:t>
            </a:r>
            <a:r>
              <a:rPr lang="sk-SK" dirty="0" err="1"/>
              <a:t>Populi</a:t>
            </a:r>
            <a:endParaRPr lang="sk-SK" dirty="0"/>
          </a:p>
        </p:txBody>
      </p:sp>
    </p:spTree>
    <p:extLst>
      <p:ext uri="{BB962C8B-B14F-4D97-AF65-F5344CB8AC3E}">
        <p14:creationId xmlns:p14="http://schemas.microsoft.com/office/powerpoint/2010/main" val="7019879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Argumentačné chyby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13" name="Obdélník: se zakulacenými horními rohy 12">
            <a:extLst>
              <a:ext uri="{FF2B5EF4-FFF2-40B4-BE49-F238E27FC236}">
                <a16:creationId xmlns:a16="http://schemas.microsoft.com/office/drawing/2014/main" id="{8BED78C4-CC5D-406D-93CC-4096DCFB8583}"/>
              </a:ext>
            </a:extLst>
          </p:cNvPr>
          <p:cNvSpPr/>
          <p:nvPr/>
        </p:nvSpPr>
        <p:spPr>
          <a:xfrm>
            <a:off x="8337290" y="2236124"/>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b="1" dirty="0">
                <a:solidFill>
                  <a:schemeClr val="bg2"/>
                </a:solidFill>
              </a:rPr>
              <a:t>Logické fauly</a:t>
            </a:r>
          </a:p>
        </p:txBody>
      </p:sp>
      <p:sp>
        <p:nvSpPr>
          <p:cNvPr id="14" name="Obdélník: se zakulacenými horními rohy 13">
            <a:extLst>
              <a:ext uri="{FF2B5EF4-FFF2-40B4-BE49-F238E27FC236}">
                <a16:creationId xmlns:a16="http://schemas.microsoft.com/office/drawing/2014/main" id="{88F30EA6-DBE6-463B-B987-F8E4B8BBC20D}"/>
              </a:ext>
            </a:extLst>
          </p:cNvPr>
          <p:cNvSpPr/>
          <p:nvPr/>
        </p:nvSpPr>
        <p:spPr>
          <a:xfrm>
            <a:off x="800427" y="2237932"/>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latin typeface="+mj-lt"/>
              </a:rPr>
              <a:t>Úskoky</a:t>
            </a:r>
          </a:p>
        </p:txBody>
      </p:sp>
      <p:sp>
        <p:nvSpPr>
          <p:cNvPr id="15" name="Obdélník: se zakulacenými horními rohy 14">
            <a:extLst>
              <a:ext uri="{FF2B5EF4-FFF2-40B4-BE49-F238E27FC236}">
                <a16:creationId xmlns:a16="http://schemas.microsoft.com/office/drawing/2014/main" id="{8835AD4D-E30F-4525-9DE6-4D3893FE4F10}"/>
              </a:ext>
            </a:extLst>
          </p:cNvPr>
          <p:cNvSpPr/>
          <p:nvPr/>
        </p:nvSpPr>
        <p:spPr>
          <a:xfrm>
            <a:off x="4582159" y="2237924"/>
            <a:ext cx="3054285" cy="1329179"/>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400" dirty="0">
                <a:solidFill>
                  <a:schemeClr val="bg2"/>
                </a:solidFill>
                <a:latin typeface="+mj-lt"/>
              </a:rPr>
              <a:t>Falošné kritériá</a:t>
            </a:r>
          </a:p>
        </p:txBody>
      </p:sp>
      <p:sp>
        <p:nvSpPr>
          <p:cNvPr id="16" name="Obdélník: se zakulacenými horními rohy 15">
            <a:extLst>
              <a:ext uri="{FF2B5EF4-FFF2-40B4-BE49-F238E27FC236}">
                <a16:creationId xmlns:a16="http://schemas.microsoft.com/office/drawing/2014/main" id="{36884173-3DA0-4A57-8004-3138BE1E0441}"/>
              </a:ext>
            </a:extLst>
          </p:cNvPr>
          <p:cNvSpPr/>
          <p:nvPr/>
        </p:nvSpPr>
        <p:spPr>
          <a:xfrm rot="10800000">
            <a:off x="8363892" y="3565296"/>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Obdélník: se zakulacenými horními rohy 16">
            <a:extLst>
              <a:ext uri="{FF2B5EF4-FFF2-40B4-BE49-F238E27FC236}">
                <a16:creationId xmlns:a16="http://schemas.microsoft.com/office/drawing/2014/main" id="{2A12B425-F2CA-4E8D-9C5B-D960DD283F3C}"/>
              </a:ext>
            </a:extLst>
          </p:cNvPr>
          <p:cNvSpPr/>
          <p:nvPr/>
        </p:nvSpPr>
        <p:spPr>
          <a:xfrm rot="10800000">
            <a:off x="829037" y="3565309"/>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Obdélník: se zakulacenými horními rohy 17">
            <a:extLst>
              <a:ext uri="{FF2B5EF4-FFF2-40B4-BE49-F238E27FC236}">
                <a16:creationId xmlns:a16="http://schemas.microsoft.com/office/drawing/2014/main" id="{7CDAC483-9570-44FA-8D21-40CCC634DEA5}"/>
              </a:ext>
            </a:extLst>
          </p:cNvPr>
          <p:cNvSpPr/>
          <p:nvPr/>
        </p:nvSpPr>
        <p:spPr>
          <a:xfrm rot="10800000">
            <a:off x="4612780" y="3565303"/>
            <a:ext cx="2997063" cy="2209867"/>
          </a:xfrm>
          <a:prstGeom prst="round2Same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TextovéPole 18">
            <a:extLst>
              <a:ext uri="{FF2B5EF4-FFF2-40B4-BE49-F238E27FC236}">
                <a16:creationId xmlns:a16="http://schemas.microsoft.com/office/drawing/2014/main" id="{90B4F55A-6DD1-45BE-A5C8-5AAA11285639}"/>
              </a:ext>
            </a:extLst>
          </p:cNvPr>
          <p:cNvSpPr txBox="1"/>
          <p:nvPr/>
        </p:nvSpPr>
        <p:spPr>
          <a:xfrm>
            <a:off x="8449560" y="3736287"/>
            <a:ext cx="2628585" cy="1200329"/>
          </a:xfrm>
          <a:prstGeom prst="rect">
            <a:avLst/>
          </a:prstGeom>
          <a:noFill/>
        </p:spPr>
        <p:txBody>
          <a:bodyPr wrap="square" rtlCol="0">
            <a:spAutoFit/>
          </a:bodyPr>
          <a:lstStyle/>
          <a:p>
            <a:pPr marL="285750" indent="-285750">
              <a:buClr>
                <a:schemeClr val="bg1"/>
              </a:buClr>
              <a:buFont typeface="Epilogue" pitchFamily="2" charset="-18"/>
              <a:buChar char="→"/>
            </a:pPr>
            <a:r>
              <a:rPr lang="sk-SK" dirty="0"/>
              <a:t>Falošná kauzalita</a:t>
            </a:r>
          </a:p>
          <a:p>
            <a:pPr marL="285750" indent="-285750">
              <a:buClr>
                <a:schemeClr val="bg1"/>
              </a:buClr>
              <a:buFont typeface="Epilogue" pitchFamily="2" charset="-18"/>
              <a:buChar char="→"/>
            </a:pPr>
            <a:r>
              <a:rPr lang="sk-SK" dirty="0"/>
              <a:t>Falošná dilema</a:t>
            </a:r>
          </a:p>
          <a:p>
            <a:pPr marL="285750" indent="-285750">
              <a:buClr>
                <a:schemeClr val="bg1"/>
              </a:buClr>
              <a:buFont typeface="Epilogue" pitchFamily="2" charset="-18"/>
              <a:buChar char="→"/>
            </a:pPr>
            <a:r>
              <a:rPr lang="sk-SK" dirty="0"/>
              <a:t>Cyklický argument</a:t>
            </a:r>
          </a:p>
          <a:p>
            <a:pPr marL="285750" indent="-285750">
              <a:buClr>
                <a:schemeClr val="bg1"/>
              </a:buClr>
              <a:buFont typeface="Epilogue" pitchFamily="2" charset="-18"/>
              <a:buChar char="→"/>
            </a:pPr>
            <a:r>
              <a:rPr lang="sk-SK" dirty="0"/>
              <a:t>Generalizácia</a:t>
            </a:r>
          </a:p>
        </p:txBody>
      </p:sp>
      <p:sp>
        <p:nvSpPr>
          <p:cNvPr id="20" name="TextovéPole 19">
            <a:extLst>
              <a:ext uri="{FF2B5EF4-FFF2-40B4-BE49-F238E27FC236}">
                <a16:creationId xmlns:a16="http://schemas.microsoft.com/office/drawing/2014/main" id="{2B8A73B7-CBCA-45B8-B18D-CCE5B8B121F4}"/>
              </a:ext>
            </a:extLst>
          </p:cNvPr>
          <p:cNvSpPr txBox="1"/>
          <p:nvPr/>
        </p:nvSpPr>
        <p:spPr>
          <a:xfrm>
            <a:off x="910395" y="3738095"/>
            <a:ext cx="2628585" cy="1477328"/>
          </a:xfrm>
          <a:prstGeom prst="rect">
            <a:avLst/>
          </a:prstGeom>
          <a:noFill/>
        </p:spPr>
        <p:txBody>
          <a:bodyPr wrap="square" rtlCol="0">
            <a:spAutoFit/>
          </a:bodyPr>
          <a:lstStyle/>
          <a:p>
            <a:pPr marL="285750" indent="-285750">
              <a:buClr>
                <a:schemeClr val="bg1"/>
              </a:buClr>
              <a:buFont typeface="Epilogue" pitchFamily="2" charset="-18"/>
              <a:buChar char="→"/>
            </a:pPr>
            <a:r>
              <a:rPr lang="sk-SK" dirty="0"/>
              <a:t>Ad </a:t>
            </a:r>
            <a:r>
              <a:rPr lang="sk-SK" dirty="0" err="1"/>
              <a:t>Hominem</a:t>
            </a:r>
            <a:endParaRPr lang="sk-SK" dirty="0"/>
          </a:p>
          <a:p>
            <a:pPr marL="285750" indent="-285750">
              <a:buClr>
                <a:schemeClr val="bg1"/>
              </a:buClr>
              <a:buFont typeface="Epilogue" pitchFamily="2" charset="-18"/>
              <a:buChar char="→"/>
            </a:pPr>
            <a:r>
              <a:rPr lang="sk-SK" dirty="0"/>
              <a:t>Slamený panák</a:t>
            </a:r>
          </a:p>
          <a:p>
            <a:pPr marL="285750" indent="-285750">
              <a:buClr>
                <a:schemeClr val="bg1"/>
              </a:buClr>
              <a:buFont typeface="Epilogue" pitchFamily="2" charset="-18"/>
              <a:buChar char="→"/>
            </a:pPr>
            <a:r>
              <a:rPr lang="sk-SK" dirty="0"/>
              <a:t>Klzký svah </a:t>
            </a:r>
          </a:p>
          <a:p>
            <a:pPr marL="285750" indent="-285750">
              <a:buClr>
                <a:schemeClr val="bg1"/>
              </a:buClr>
              <a:buFont typeface="Epilogue" pitchFamily="2" charset="-18"/>
              <a:buChar char="→"/>
            </a:pPr>
            <a:r>
              <a:rPr lang="sk-SK" dirty="0"/>
              <a:t>Červený sleď</a:t>
            </a:r>
          </a:p>
          <a:p>
            <a:pPr marL="285750" indent="-285750">
              <a:buClr>
                <a:schemeClr val="bg1"/>
              </a:buClr>
              <a:buFont typeface="Epilogue" pitchFamily="2" charset="-18"/>
              <a:buChar char="→"/>
            </a:pPr>
            <a:r>
              <a:rPr lang="sk-SK" dirty="0" err="1"/>
              <a:t>Whataboutism</a:t>
            </a:r>
            <a:endParaRPr lang="sk-SK" dirty="0"/>
          </a:p>
        </p:txBody>
      </p:sp>
      <p:sp>
        <p:nvSpPr>
          <p:cNvPr id="21" name="TextovéPole 20">
            <a:extLst>
              <a:ext uri="{FF2B5EF4-FFF2-40B4-BE49-F238E27FC236}">
                <a16:creationId xmlns:a16="http://schemas.microsoft.com/office/drawing/2014/main" id="{17982C2E-8242-4780-9735-67BAFAA9A14B}"/>
              </a:ext>
            </a:extLst>
          </p:cNvPr>
          <p:cNvSpPr txBox="1"/>
          <p:nvPr/>
        </p:nvSpPr>
        <p:spPr>
          <a:xfrm>
            <a:off x="4687886" y="3738088"/>
            <a:ext cx="2836288" cy="1200329"/>
          </a:xfrm>
          <a:prstGeom prst="rect">
            <a:avLst/>
          </a:prstGeom>
          <a:noFill/>
        </p:spPr>
        <p:txBody>
          <a:bodyPr wrap="square" rtlCol="0">
            <a:spAutoFit/>
          </a:bodyPr>
          <a:lstStyle/>
          <a:p>
            <a:pPr marL="285750" indent="-285750">
              <a:buClr>
                <a:schemeClr val="bg1"/>
              </a:buClr>
              <a:buFont typeface="Epilogue" pitchFamily="2" charset="-18"/>
              <a:buChar char="→"/>
            </a:pPr>
            <a:r>
              <a:rPr lang="sk-SK" dirty="0"/>
              <a:t>Apel na prirodzenosť</a:t>
            </a:r>
          </a:p>
          <a:p>
            <a:pPr marL="285750" indent="-285750">
              <a:buClr>
                <a:schemeClr val="bg1"/>
              </a:buClr>
              <a:buFont typeface="Epilogue" pitchFamily="2" charset="-18"/>
              <a:buChar char="→"/>
            </a:pPr>
            <a:r>
              <a:rPr lang="sk-SK" dirty="0"/>
              <a:t>Zlatá stredná cesta</a:t>
            </a:r>
          </a:p>
          <a:p>
            <a:pPr marL="285750" indent="-285750">
              <a:buClr>
                <a:schemeClr val="bg1"/>
              </a:buClr>
              <a:buFont typeface="Epilogue" pitchFamily="2" charset="-18"/>
              <a:buChar char="→"/>
            </a:pPr>
            <a:r>
              <a:rPr lang="sk-SK" dirty="0"/>
              <a:t>Argument z autority</a:t>
            </a:r>
          </a:p>
          <a:p>
            <a:pPr marL="285750" indent="-285750">
              <a:buClr>
                <a:schemeClr val="bg1"/>
              </a:buClr>
              <a:buFont typeface="Epilogue" pitchFamily="2" charset="-18"/>
              <a:buChar char="→"/>
            </a:pPr>
            <a:r>
              <a:rPr lang="sk-SK" dirty="0" err="1"/>
              <a:t>Vox</a:t>
            </a:r>
            <a:r>
              <a:rPr lang="sk-SK" dirty="0"/>
              <a:t> </a:t>
            </a:r>
            <a:r>
              <a:rPr lang="sk-SK" dirty="0" err="1"/>
              <a:t>Populi</a:t>
            </a:r>
            <a:endParaRPr lang="sk-SK" dirty="0"/>
          </a:p>
        </p:txBody>
      </p:sp>
    </p:spTree>
    <p:extLst>
      <p:ext uri="{BB962C8B-B14F-4D97-AF65-F5344CB8AC3E}">
        <p14:creationId xmlns:p14="http://schemas.microsoft.com/office/powerpoint/2010/main" val="481471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Stavba argumentu</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cxnSp>
        <p:nvCxnSpPr>
          <p:cNvPr id="10" name="Přímá spojnice 9">
            <a:extLst>
              <a:ext uri="{FF2B5EF4-FFF2-40B4-BE49-F238E27FC236}">
                <a16:creationId xmlns:a16="http://schemas.microsoft.com/office/drawing/2014/main" id="{F7153F69-C3B4-4632-BDB6-12F2145C5C3E}"/>
              </a:ext>
            </a:extLst>
          </p:cNvPr>
          <p:cNvCxnSpPr>
            <a:cxnSpLocks/>
          </p:cNvCxnSpPr>
          <p:nvPr/>
        </p:nvCxnSpPr>
        <p:spPr>
          <a:xfrm>
            <a:off x="365121" y="1875934"/>
            <a:ext cx="4912557"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9AAACCEB-1DA0-439B-AE44-DAFA07716452}"/>
              </a:ext>
            </a:extLst>
          </p:cNvPr>
          <p:cNvGraphicFramePr/>
          <p:nvPr>
            <p:extLst>
              <p:ext uri="{D42A27DB-BD31-4B8C-83A1-F6EECF244321}">
                <p14:modId xmlns:p14="http://schemas.microsoft.com/office/powerpoint/2010/main" val="2902194670"/>
              </p:ext>
            </p:extLst>
          </p:nvPr>
        </p:nvGraphicFramePr>
        <p:xfrm>
          <a:off x="1569385" y="2257572"/>
          <a:ext cx="9053230" cy="3664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8548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Argumentačné chyby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3" name="Vývojový diagram: ukončení 2">
            <a:extLst>
              <a:ext uri="{FF2B5EF4-FFF2-40B4-BE49-F238E27FC236}">
                <a16:creationId xmlns:a16="http://schemas.microsoft.com/office/drawing/2014/main" id="{4616403E-F776-4C2B-938B-CB43776700C6}"/>
              </a:ext>
            </a:extLst>
          </p:cNvPr>
          <p:cNvSpPr/>
          <p:nvPr/>
        </p:nvSpPr>
        <p:spPr>
          <a:xfrm>
            <a:off x="1741401" y="2509403"/>
            <a:ext cx="3062940" cy="101077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800" dirty="0">
                <a:solidFill>
                  <a:schemeClr val="bg2"/>
                </a:solidFill>
                <a:latin typeface="+mj-lt"/>
              </a:rPr>
              <a:t>FALOŠNÁ KAUZALITA</a:t>
            </a:r>
          </a:p>
        </p:txBody>
      </p:sp>
      <p:sp>
        <p:nvSpPr>
          <p:cNvPr id="4" name="TextovéPole 3">
            <a:extLst>
              <a:ext uri="{FF2B5EF4-FFF2-40B4-BE49-F238E27FC236}">
                <a16:creationId xmlns:a16="http://schemas.microsoft.com/office/drawing/2014/main" id="{02CD41F4-6729-470A-9277-C334750B1969}"/>
              </a:ext>
            </a:extLst>
          </p:cNvPr>
          <p:cNvSpPr txBox="1"/>
          <p:nvPr/>
        </p:nvSpPr>
        <p:spPr>
          <a:xfrm>
            <a:off x="2039112" y="4468743"/>
            <a:ext cx="557784" cy="707886"/>
          </a:xfrm>
          <a:prstGeom prst="rect">
            <a:avLst/>
          </a:prstGeom>
          <a:noFill/>
        </p:spPr>
        <p:txBody>
          <a:bodyPr wrap="square" rtlCol="0">
            <a:spAutoFit/>
          </a:bodyPr>
          <a:lstStyle/>
          <a:p>
            <a:r>
              <a:rPr lang="sk-SK" sz="4000" dirty="0">
                <a:latin typeface="+mj-lt"/>
              </a:rPr>
              <a:t>A</a:t>
            </a:r>
          </a:p>
        </p:txBody>
      </p:sp>
      <p:sp>
        <p:nvSpPr>
          <p:cNvPr id="22" name="TextovéPole 21">
            <a:extLst>
              <a:ext uri="{FF2B5EF4-FFF2-40B4-BE49-F238E27FC236}">
                <a16:creationId xmlns:a16="http://schemas.microsoft.com/office/drawing/2014/main" id="{4D4D7598-6FCF-46BC-8894-81F5E4818C47}"/>
              </a:ext>
            </a:extLst>
          </p:cNvPr>
          <p:cNvSpPr txBox="1"/>
          <p:nvPr/>
        </p:nvSpPr>
        <p:spPr>
          <a:xfrm>
            <a:off x="4002024" y="4468743"/>
            <a:ext cx="557784" cy="707886"/>
          </a:xfrm>
          <a:prstGeom prst="rect">
            <a:avLst/>
          </a:prstGeom>
          <a:noFill/>
        </p:spPr>
        <p:txBody>
          <a:bodyPr wrap="square" rtlCol="0">
            <a:spAutoFit/>
          </a:bodyPr>
          <a:lstStyle/>
          <a:p>
            <a:r>
              <a:rPr lang="sk-SK" sz="4000" dirty="0">
                <a:latin typeface="+mj-lt"/>
              </a:rPr>
              <a:t>B</a:t>
            </a:r>
          </a:p>
        </p:txBody>
      </p:sp>
      <p:cxnSp>
        <p:nvCxnSpPr>
          <p:cNvPr id="8" name="Přímá spojnice se šipkou 7">
            <a:extLst>
              <a:ext uri="{FF2B5EF4-FFF2-40B4-BE49-F238E27FC236}">
                <a16:creationId xmlns:a16="http://schemas.microsoft.com/office/drawing/2014/main" id="{4BED4130-6BE5-467D-9D51-8023BC4BC602}"/>
              </a:ext>
            </a:extLst>
          </p:cNvPr>
          <p:cNvCxnSpPr/>
          <p:nvPr/>
        </p:nvCxnSpPr>
        <p:spPr>
          <a:xfrm>
            <a:off x="2710515" y="4786110"/>
            <a:ext cx="1124712"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3409C80F-ECEA-44F8-BFEC-868A256220CF}"/>
              </a:ext>
            </a:extLst>
          </p:cNvPr>
          <p:cNvSpPr txBox="1"/>
          <p:nvPr/>
        </p:nvSpPr>
        <p:spPr>
          <a:xfrm>
            <a:off x="7929903" y="2715768"/>
            <a:ext cx="557784" cy="707886"/>
          </a:xfrm>
          <a:prstGeom prst="rect">
            <a:avLst/>
          </a:prstGeom>
          <a:noFill/>
        </p:spPr>
        <p:txBody>
          <a:bodyPr wrap="square" rtlCol="0">
            <a:spAutoFit/>
          </a:bodyPr>
          <a:lstStyle/>
          <a:p>
            <a:r>
              <a:rPr lang="sk-SK" sz="4000" dirty="0">
                <a:latin typeface="+mj-lt"/>
              </a:rPr>
              <a:t>A</a:t>
            </a:r>
          </a:p>
        </p:txBody>
      </p:sp>
      <p:sp>
        <p:nvSpPr>
          <p:cNvPr id="24" name="TextovéPole 23">
            <a:extLst>
              <a:ext uri="{FF2B5EF4-FFF2-40B4-BE49-F238E27FC236}">
                <a16:creationId xmlns:a16="http://schemas.microsoft.com/office/drawing/2014/main" id="{67E5CF05-8D09-4EFD-989D-10258D2D7ECF}"/>
              </a:ext>
            </a:extLst>
          </p:cNvPr>
          <p:cNvSpPr txBox="1"/>
          <p:nvPr/>
        </p:nvSpPr>
        <p:spPr>
          <a:xfrm>
            <a:off x="9892815" y="2715768"/>
            <a:ext cx="557784" cy="707886"/>
          </a:xfrm>
          <a:prstGeom prst="rect">
            <a:avLst/>
          </a:prstGeom>
          <a:noFill/>
        </p:spPr>
        <p:txBody>
          <a:bodyPr wrap="square" rtlCol="0">
            <a:spAutoFit/>
          </a:bodyPr>
          <a:lstStyle/>
          <a:p>
            <a:r>
              <a:rPr lang="sk-SK" sz="4000" dirty="0">
                <a:latin typeface="+mj-lt"/>
              </a:rPr>
              <a:t>B</a:t>
            </a:r>
          </a:p>
        </p:txBody>
      </p:sp>
      <p:sp>
        <p:nvSpPr>
          <p:cNvPr id="25" name="TextovéPole 24">
            <a:extLst>
              <a:ext uri="{FF2B5EF4-FFF2-40B4-BE49-F238E27FC236}">
                <a16:creationId xmlns:a16="http://schemas.microsoft.com/office/drawing/2014/main" id="{EC3BCD4F-2ED4-45CC-B812-08B338357AFB}"/>
              </a:ext>
            </a:extLst>
          </p:cNvPr>
          <p:cNvSpPr txBox="1"/>
          <p:nvPr/>
        </p:nvSpPr>
        <p:spPr>
          <a:xfrm>
            <a:off x="7929903" y="4468743"/>
            <a:ext cx="557784" cy="707886"/>
          </a:xfrm>
          <a:prstGeom prst="rect">
            <a:avLst/>
          </a:prstGeom>
          <a:noFill/>
        </p:spPr>
        <p:txBody>
          <a:bodyPr wrap="square" rtlCol="0">
            <a:spAutoFit/>
          </a:bodyPr>
          <a:lstStyle/>
          <a:p>
            <a:r>
              <a:rPr lang="sk-SK" sz="4000" dirty="0">
                <a:latin typeface="+mj-lt"/>
              </a:rPr>
              <a:t>A</a:t>
            </a:r>
          </a:p>
        </p:txBody>
      </p:sp>
      <p:sp>
        <p:nvSpPr>
          <p:cNvPr id="26" name="TextovéPole 25">
            <a:extLst>
              <a:ext uri="{FF2B5EF4-FFF2-40B4-BE49-F238E27FC236}">
                <a16:creationId xmlns:a16="http://schemas.microsoft.com/office/drawing/2014/main" id="{E7C735D3-5BDD-4A9A-B9E7-B62C6A6315FF}"/>
              </a:ext>
            </a:extLst>
          </p:cNvPr>
          <p:cNvSpPr txBox="1"/>
          <p:nvPr/>
        </p:nvSpPr>
        <p:spPr>
          <a:xfrm>
            <a:off x="9892815" y="4468743"/>
            <a:ext cx="557784" cy="707886"/>
          </a:xfrm>
          <a:prstGeom prst="rect">
            <a:avLst/>
          </a:prstGeom>
          <a:noFill/>
        </p:spPr>
        <p:txBody>
          <a:bodyPr wrap="square" rtlCol="0">
            <a:spAutoFit/>
          </a:bodyPr>
          <a:lstStyle/>
          <a:p>
            <a:r>
              <a:rPr lang="sk-SK" sz="4000" dirty="0">
                <a:latin typeface="+mj-lt"/>
              </a:rPr>
              <a:t>B</a:t>
            </a:r>
          </a:p>
        </p:txBody>
      </p:sp>
      <p:sp>
        <p:nvSpPr>
          <p:cNvPr id="27" name="TextovéPole 26">
            <a:extLst>
              <a:ext uri="{FF2B5EF4-FFF2-40B4-BE49-F238E27FC236}">
                <a16:creationId xmlns:a16="http://schemas.microsoft.com/office/drawing/2014/main" id="{9D8ED987-3B8A-4215-A3CC-1EE290164610}"/>
              </a:ext>
            </a:extLst>
          </p:cNvPr>
          <p:cNvSpPr txBox="1"/>
          <p:nvPr/>
        </p:nvSpPr>
        <p:spPr>
          <a:xfrm>
            <a:off x="8910516" y="3760857"/>
            <a:ext cx="557784" cy="707886"/>
          </a:xfrm>
          <a:prstGeom prst="rect">
            <a:avLst/>
          </a:prstGeom>
          <a:noFill/>
        </p:spPr>
        <p:txBody>
          <a:bodyPr wrap="square" rtlCol="0">
            <a:spAutoFit/>
          </a:bodyPr>
          <a:lstStyle/>
          <a:p>
            <a:r>
              <a:rPr lang="sk-SK" sz="4000" dirty="0">
                <a:solidFill>
                  <a:schemeClr val="bg1"/>
                </a:solidFill>
                <a:latin typeface="+mj-lt"/>
              </a:rPr>
              <a:t>X</a:t>
            </a:r>
          </a:p>
        </p:txBody>
      </p:sp>
      <p:sp>
        <p:nvSpPr>
          <p:cNvPr id="28" name="TextovéPole 27">
            <a:extLst>
              <a:ext uri="{FF2B5EF4-FFF2-40B4-BE49-F238E27FC236}">
                <a16:creationId xmlns:a16="http://schemas.microsoft.com/office/drawing/2014/main" id="{5E2A4521-F9CA-4B27-97CC-1BBA85C4FFEA}"/>
              </a:ext>
            </a:extLst>
          </p:cNvPr>
          <p:cNvSpPr txBox="1"/>
          <p:nvPr/>
        </p:nvSpPr>
        <p:spPr>
          <a:xfrm>
            <a:off x="8910516" y="2007882"/>
            <a:ext cx="557784" cy="707886"/>
          </a:xfrm>
          <a:prstGeom prst="rect">
            <a:avLst/>
          </a:prstGeom>
          <a:noFill/>
        </p:spPr>
        <p:txBody>
          <a:bodyPr wrap="square" rtlCol="0">
            <a:spAutoFit/>
          </a:bodyPr>
          <a:lstStyle/>
          <a:p>
            <a:r>
              <a:rPr lang="sk-SK" sz="4000" dirty="0">
                <a:solidFill>
                  <a:schemeClr val="bg1"/>
                </a:solidFill>
                <a:latin typeface="+mj-lt"/>
              </a:rPr>
              <a:t>X</a:t>
            </a:r>
          </a:p>
        </p:txBody>
      </p:sp>
      <p:cxnSp>
        <p:nvCxnSpPr>
          <p:cNvPr id="29" name="Přímá spojnice se šipkou 28">
            <a:extLst>
              <a:ext uri="{FF2B5EF4-FFF2-40B4-BE49-F238E27FC236}">
                <a16:creationId xmlns:a16="http://schemas.microsoft.com/office/drawing/2014/main" id="{D08D5878-20A7-44F8-B840-D34AB6389FB0}"/>
              </a:ext>
            </a:extLst>
          </p:cNvPr>
          <p:cNvCxnSpPr>
            <a:cxnSpLocks/>
            <a:stCxn id="23" idx="0"/>
            <a:endCxn id="28" idx="1"/>
          </p:cNvCxnSpPr>
          <p:nvPr/>
        </p:nvCxnSpPr>
        <p:spPr>
          <a:xfrm flipV="1">
            <a:off x="8208795" y="2361825"/>
            <a:ext cx="701721" cy="35394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2EE09FC4-A216-45B5-89CA-42E6BF10295C}"/>
              </a:ext>
            </a:extLst>
          </p:cNvPr>
          <p:cNvCxnSpPr>
            <a:cxnSpLocks/>
            <a:stCxn id="28" idx="3"/>
            <a:endCxn id="24" idx="0"/>
          </p:cNvCxnSpPr>
          <p:nvPr/>
        </p:nvCxnSpPr>
        <p:spPr>
          <a:xfrm>
            <a:off x="9468300" y="2361825"/>
            <a:ext cx="703407" cy="35394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21DBF028-70B1-4CC2-8976-40505EDB879E}"/>
              </a:ext>
            </a:extLst>
          </p:cNvPr>
          <p:cNvCxnSpPr>
            <a:cxnSpLocks/>
            <a:stCxn id="27" idx="1"/>
            <a:endCxn id="25" idx="0"/>
          </p:cNvCxnSpPr>
          <p:nvPr/>
        </p:nvCxnSpPr>
        <p:spPr>
          <a:xfrm flipH="1">
            <a:off x="8208795" y="4114800"/>
            <a:ext cx="701721" cy="35394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C28B3DC7-D549-458D-BF64-FCD5C7767752}"/>
              </a:ext>
            </a:extLst>
          </p:cNvPr>
          <p:cNvCxnSpPr>
            <a:cxnSpLocks/>
            <a:stCxn id="27" idx="3"/>
            <a:endCxn id="26" idx="0"/>
          </p:cNvCxnSpPr>
          <p:nvPr/>
        </p:nvCxnSpPr>
        <p:spPr>
          <a:xfrm>
            <a:off x="9468300" y="4114800"/>
            <a:ext cx="703407" cy="35394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852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77" y="392467"/>
            <a:ext cx="6686579" cy="759006"/>
          </a:xfrm>
        </p:spPr>
        <p:txBody>
          <a:bodyPr>
            <a:normAutofit/>
          </a:bodyPr>
          <a:lstStyle/>
          <a:p>
            <a:r>
              <a:rPr lang="sk-SK" sz="4000" dirty="0">
                <a:solidFill>
                  <a:schemeClr val="bg1"/>
                </a:solidFill>
              </a:rPr>
              <a:t>Debata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sp>
        <p:nvSpPr>
          <p:cNvPr id="3" name="TextovéPole 2">
            <a:extLst>
              <a:ext uri="{FF2B5EF4-FFF2-40B4-BE49-F238E27FC236}">
                <a16:creationId xmlns:a16="http://schemas.microsoft.com/office/drawing/2014/main" id="{78F1B8BC-890F-4D22-A711-B7E7779E6A49}"/>
              </a:ext>
            </a:extLst>
          </p:cNvPr>
          <p:cNvSpPr txBox="1"/>
          <p:nvPr/>
        </p:nvSpPr>
        <p:spPr>
          <a:xfrm>
            <a:off x="280277" y="1336629"/>
            <a:ext cx="7757733" cy="800219"/>
          </a:xfrm>
          <a:prstGeom prst="rect">
            <a:avLst/>
          </a:prstGeom>
          <a:noFill/>
        </p:spPr>
        <p:txBody>
          <a:bodyPr wrap="square" rtlCol="0">
            <a:spAutoFit/>
          </a:bodyPr>
          <a:lstStyle/>
          <a:p>
            <a:pPr marL="285750" indent="-285750">
              <a:buClr>
                <a:schemeClr val="bg1"/>
              </a:buClr>
              <a:buFont typeface="Epilogue" pitchFamily="2" charset="-18"/>
              <a:buChar char="→"/>
            </a:pPr>
            <a:endParaRPr lang="sk-SK" dirty="0"/>
          </a:p>
          <a:p>
            <a:pPr>
              <a:buClr>
                <a:schemeClr val="bg1"/>
              </a:buClr>
            </a:pPr>
            <a:r>
              <a:rPr lang="sk-SK" sz="2800" dirty="0"/>
              <a:t>Téza: </a:t>
            </a:r>
            <a:r>
              <a:rPr lang="sk-SK" sz="2800" b="1" dirty="0"/>
              <a:t>Domáce úlohy by mali byť zrušené</a:t>
            </a:r>
          </a:p>
        </p:txBody>
      </p:sp>
    </p:spTree>
    <p:extLst>
      <p:ext uri="{BB962C8B-B14F-4D97-AF65-F5344CB8AC3E}">
        <p14:creationId xmlns:p14="http://schemas.microsoft.com/office/powerpoint/2010/main" val="35084193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6" y="3770485"/>
            <a:ext cx="9144000" cy="2387600"/>
          </a:xfrm>
        </p:spPr>
        <p:txBody>
          <a:bodyPr/>
          <a:lstStyle/>
          <a:p>
            <a:pPr algn="l"/>
            <a:r>
              <a:rPr lang="en-US" dirty="0" err="1">
                <a:solidFill>
                  <a:schemeClr val="bg2"/>
                </a:solidFill>
              </a:rPr>
              <a:t>Úlohy</a:t>
            </a:r>
            <a:r>
              <a:rPr lang="en-US" dirty="0">
                <a:solidFill>
                  <a:schemeClr val="bg2"/>
                </a:solidFill>
              </a:rPr>
              <a:t> </a:t>
            </a:r>
            <a:r>
              <a:rPr lang="en-US" dirty="0" err="1">
                <a:solidFill>
                  <a:schemeClr val="bg2"/>
                </a:solidFill>
              </a:rPr>
              <a:t>rečí</a:t>
            </a:r>
            <a:r>
              <a:rPr lang="en-US" dirty="0">
                <a:solidFill>
                  <a:schemeClr val="bg2"/>
                </a:solidFill>
              </a:rPr>
              <a:t> </a:t>
            </a:r>
            <a:br>
              <a:rPr lang="en-US" dirty="0">
                <a:solidFill>
                  <a:schemeClr val="bg2"/>
                </a:solidFill>
              </a:rPr>
            </a:br>
            <a:r>
              <a:rPr lang="en-US" dirty="0">
                <a:solidFill>
                  <a:schemeClr val="bg2"/>
                </a:solidFill>
              </a:rPr>
              <a:t>v debate</a:t>
            </a: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sp>
        <p:nvSpPr>
          <p:cNvPr id="9" name="Podnadpis 2">
            <a:extLst>
              <a:ext uri="{FF2B5EF4-FFF2-40B4-BE49-F238E27FC236}">
                <a16:creationId xmlns:a16="http://schemas.microsoft.com/office/drawing/2014/main" id="{A7580838-8290-433D-9935-F61C1F175EEE}"/>
              </a:ext>
            </a:extLst>
          </p:cNvPr>
          <p:cNvSpPr txBox="1">
            <a:spLocks/>
          </p:cNvSpPr>
          <p:nvPr/>
        </p:nvSpPr>
        <p:spPr>
          <a:xfrm>
            <a:off x="293166" y="6158085"/>
            <a:ext cx="2384046" cy="39153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k-SK" dirty="0">
              <a:solidFill>
                <a:schemeClr val="bg2"/>
              </a:solidFill>
            </a:endParaRPr>
          </a:p>
        </p:txBody>
      </p:sp>
      <p:pic>
        <p:nvPicPr>
          <p:cNvPr id="11" name="Obrázek 10">
            <a:extLst>
              <a:ext uri="{FF2B5EF4-FFF2-40B4-BE49-F238E27FC236}">
                <a16:creationId xmlns:a16="http://schemas.microsoft.com/office/drawing/2014/main" id="{6876CCD3-8C21-4691-A27B-63ECB7131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266" y="5289393"/>
            <a:ext cx="1453321" cy="625412"/>
          </a:xfrm>
          <a:prstGeom prst="rect">
            <a:avLst/>
          </a:prstGeom>
        </p:spPr>
      </p:pic>
    </p:spTree>
    <p:extLst>
      <p:ext uri="{BB962C8B-B14F-4D97-AF65-F5344CB8AC3E}">
        <p14:creationId xmlns:p14="http://schemas.microsoft.com/office/powerpoint/2010/main" val="1391608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Úloha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Ako </a:t>
            </a:r>
            <a:r>
              <a:rPr lang="en-US" sz="2400" dirty="0" err="1">
                <a:latin typeface="+mn-lt"/>
              </a:rPr>
              <a:t>si</a:t>
            </a:r>
            <a:r>
              <a:rPr lang="en-US" sz="2400" dirty="0">
                <a:latin typeface="+mn-lt"/>
              </a:rPr>
              <a:t> </a:t>
            </a:r>
            <a:r>
              <a:rPr lang="en-US" sz="2400" dirty="0" err="1">
                <a:latin typeface="+mn-lt"/>
              </a:rPr>
              <a:t>predstavujete</a:t>
            </a:r>
            <a:r>
              <a:rPr lang="en-US" sz="2400" dirty="0">
                <a:latin typeface="+mn-lt"/>
              </a:rPr>
              <a:t> </a:t>
            </a:r>
            <a:r>
              <a:rPr lang="en-US" sz="2400" dirty="0" err="1">
                <a:latin typeface="+mn-lt"/>
              </a:rPr>
              <a:t>štruktúru</a:t>
            </a:r>
            <a:r>
              <a:rPr lang="en-US" sz="2400" dirty="0">
                <a:latin typeface="+mn-lt"/>
              </a:rPr>
              <a:t> </a:t>
            </a:r>
            <a:r>
              <a:rPr lang="en-US" sz="2400" dirty="0" err="1">
                <a:latin typeface="+mn-lt"/>
              </a:rPr>
              <a:t>debaty</a:t>
            </a:r>
            <a:r>
              <a:rPr lang="en-US" sz="2400" dirty="0">
                <a:latin typeface="+mn-lt"/>
              </a:rPr>
              <a:t>?</a:t>
            </a:r>
            <a:endParaRPr lang="sk-SK" sz="2400" dirty="0">
              <a:latin typeface="+mn-lt"/>
            </a:endParaRPr>
          </a:p>
        </p:txBody>
      </p:sp>
      <p:sp>
        <p:nvSpPr>
          <p:cNvPr id="8" name="Nadpis 1">
            <a:extLst>
              <a:ext uri="{FF2B5EF4-FFF2-40B4-BE49-F238E27FC236}">
                <a16:creationId xmlns:a16="http://schemas.microsoft.com/office/drawing/2014/main" id="{75051963-3660-47BD-BB39-8F5FBDCB59AD}"/>
              </a:ext>
            </a:extLst>
          </p:cNvPr>
          <p:cNvSpPr txBox="1">
            <a:spLocks/>
          </p:cNvSpPr>
          <p:nvPr/>
        </p:nvSpPr>
        <p:spPr>
          <a:xfrm>
            <a:off x="2706446" y="2999148"/>
            <a:ext cx="9485554"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2400" dirty="0">
              <a:solidFill>
                <a:schemeClr val="bg1"/>
              </a:solidFill>
            </a:endParaRPr>
          </a:p>
        </p:txBody>
      </p:sp>
      <p:pic>
        <p:nvPicPr>
          <p:cNvPr id="10" name="Graphic 9" descr="Badge 1 with solid fill">
            <a:extLst>
              <a:ext uri="{FF2B5EF4-FFF2-40B4-BE49-F238E27FC236}">
                <a16:creationId xmlns:a16="http://schemas.microsoft.com/office/drawing/2014/main" id="{7D763753-967D-4D66-B96F-A056C3119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5977" y="3106851"/>
            <a:ext cx="543600" cy="543600"/>
          </a:xfrm>
          <a:prstGeom prst="rect">
            <a:avLst/>
          </a:prstGeom>
        </p:spPr>
      </p:pic>
      <p:sp>
        <p:nvSpPr>
          <p:cNvPr id="3" name="TextBox 2">
            <a:extLst>
              <a:ext uri="{FF2B5EF4-FFF2-40B4-BE49-F238E27FC236}">
                <a16:creationId xmlns:a16="http://schemas.microsoft.com/office/drawing/2014/main" id="{70F9D471-931F-9094-179D-11F03B033143}"/>
              </a:ext>
            </a:extLst>
          </p:cNvPr>
          <p:cNvSpPr txBox="1"/>
          <p:nvPr/>
        </p:nvSpPr>
        <p:spPr>
          <a:xfrm>
            <a:off x="2893671" y="3106851"/>
            <a:ext cx="6944810" cy="369332"/>
          </a:xfrm>
          <a:prstGeom prst="rect">
            <a:avLst/>
          </a:prstGeom>
          <a:noFill/>
        </p:spPr>
        <p:txBody>
          <a:bodyPr wrap="square" rtlCol="0">
            <a:spAutoFit/>
          </a:bodyPr>
          <a:lstStyle/>
          <a:p>
            <a:r>
              <a:rPr lang="en-US" dirty="0" err="1"/>
              <a:t>popíšte</a:t>
            </a:r>
            <a:r>
              <a:rPr lang="en-US" dirty="0"/>
              <a:t> ako </a:t>
            </a:r>
            <a:r>
              <a:rPr lang="en-US" dirty="0" err="1"/>
              <a:t>podľa</a:t>
            </a:r>
            <a:r>
              <a:rPr lang="en-US" dirty="0"/>
              <a:t> </a:t>
            </a:r>
            <a:r>
              <a:rPr lang="en-US" dirty="0" err="1"/>
              <a:t>vás</a:t>
            </a:r>
            <a:r>
              <a:rPr lang="en-US" dirty="0"/>
              <a:t> debata </a:t>
            </a:r>
            <a:r>
              <a:rPr lang="en-US" dirty="0" err="1"/>
              <a:t>prebieha</a:t>
            </a:r>
            <a:r>
              <a:rPr lang="en-US" dirty="0"/>
              <a:t>, </a:t>
            </a:r>
            <a:r>
              <a:rPr lang="en-US" dirty="0" err="1"/>
              <a:t>čo</a:t>
            </a:r>
            <a:r>
              <a:rPr lang="en-US" dirty="0"/>
              <a:t> je </a:t>
            </a:r>
            <a:r>
              <a:rPr lang="en-US" dirty="0" err="1"/>
              <a:t>najdôležitejšie</a:t>
            </a:r>
            <a:endParaRPr lang="sk-SK" dirty="0"/>
          </a:p>
        </p:txBody>
      </p:sp>
    </p:spTree>
    <p:extLst>
      <p:ext uri="{BB962C8B-B14F-4D97-AF65-F5344CB8AC3E}">
        <p14:creationId xmlns:p14="http://schemas.microsoft.com/office/powerpoint/2010/main" val="5022835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5FF1F-6342-489A-A8CC-472B8B71B4EE}"/>
              </a:ext>
            </a:extLst>
          </p:cNvPr>
          <p:cNvSpPr>
            <a:spLocks noGrp="1"/>
          </p:cNvSpPr>
          <p:nvPr>
            <p:ph type="ctrTitle"/>
          </p:nvPr>
        </p:nvSpPr>
        <p:spPr>
          <a:xfrm>
            <a:off x="293167" y="4719197"/>
            <a:ext cx="9144000" cy="1424494"/>
          </a:xfrm>
        </p:spPr>
        <p:txBody>
          <a:bodyPr>
            <a:normAutofit fontScale="90000"/>
          </a:bodyPr>
          <a:lstStyle/>
          <a:p>
            <a:pPr algn="l"/>
            <a:r>
              <a:rPr lang="en-US" dirty="0">
                <a:solidFill>
                  <a:schemeClr val="bg2"/>
                </a:solidFill>
              </a:rPr>
              <a:t>Debatný </a:t>
            </a:r>
            <a:br>
              <a:rPr lang="en-US" dirty="0">
                <a:solidFill>
                  <a:schemeClr val="bg2"/>
                </a:solidFill>
              </a:rPr>
            </a:br>
            <a:r>
              <a:rPr lang="en-US" dirty="0">
                <a:solidFill>
                  <a:schemeClr val="bg2"/>
                </a:solidFill>
              </a:rPr>
              <a:t>format</a:t>
            </a:r>
            <a:endParaRPr lang="sk-SK" dirty="0">
              <a:solidFill>
                <a:schemeClr val="bg2"/>
              </a:solidFill>
            </a:endParaRPr>
          </a:p>
        </p:txBody>
      </p:sp>
      <p:pic>
        <p:nvPicPr>
          <p:cNvPr id="5" name="Obrázek 4" descr="Obsah obrázku text&#10;&#10;Popis byl vytvořen automaticky">
            <a:extLst>
              <a:ext uri="{FF2B5EF4-FFF2-40B4-BE49-F238E27FC236}">
                <a16:creationId xmlns:a16="http://schemas.microsoft.com/office/drawing/2014/main" id="{BBBA12B1-E958-4557-A853-64D7D82D6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sp>
        <p:nvSpPr>
          <p:cNvPr id="8" name="TextovéPole 7">
            <a:extLst>
              <a:ext uri="{FF2B5EF4-FFF2-40B4-BE49-F238E27FC236}">
                <a16:creationId xmlns:a16="http://schemas.microsoft.com/office/drawing/2014/main" id="{16795491-69DD-44B9-9719-73ECFD818D63}"/>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bg2"/>
                </a:solidFill>
                <a:latin typeface="+mj-lt"/>
              </a:rPr>
              <a:t>sda.sk</a:t>
            </a:r>
          </a:p>
        </p:txBody>
      </p:sp>
      <p:pic>
        <p:nvPicPr>
          <p:cNvPr id="6" name="Obrázek 5">
            <a:extLst>
              <a:ext uri="{FF2B5EF4-FFF2-40B4-BE49-F238E27FC236}">
                <a16:creationId xmlns:a16="http://schemas.microsoft.com/office/drawing/2014/main" id="{90A74242-8AB3-4BFF-A4D4-B587B9A43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061" y="5107477"/>
            <a:ext cx="1036214" cy="1036214"/>
          </a:xfrm>
          <a:prstGeom prst="rect">
            <a:avLst/>
          </a:prstGeom>
        </p:spPr>
      </p:pic>
      <p:pic>
        <p:nvPicPr>
          <p:cNvPr id="3" name="Picture 2" descr="Diagram&#10;&#10;Description automatically generated">
            <a:extLst>
              <a:ext uri="{FF2B5EF4-FFF2-40B4-BE49-F238E27FC236}">
                <a16:creationId xmlns:a16="http://schemas.microsoft.com/office/drawing/2014/main" id="{444B0A8B-367F-4CE4-B671-38E4FF7E6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931" y="-1239226"/>
            <a:ext cx="8097226" cy="8097226"/>
          </a:xfrm>
          <a:prstGeom prst="rect">
            <a:avLst/>
          </a:prstGeom>
        </p:spPr>
      </p:pic>
    </p:spTree>
    <p:extLst>
      <p:ext uri="{BB962C8B-B14F-4D97-AF65-F5344CB8AC3E}">
        <p14:creationId xmlns:p14="http://schemas.microsoft.com/office/powerpoint/2010/main" val="3473115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6465-D0C3-A588-5687-426AAED622D5}"/>
              </a:ext>
            </a:extLst>
          </p:cNvPr>
          <p:cNvSpPr>
            <a:spLocks noGrp="1"/>
          </p:cNvSpPr>
          <p:nvPr>
            <p:ph type="title"/>
          </p:nvPr>
        </p:nvSpPr>
        <p:spPr>
          <a:xfrm>
            <a:off x="533400" y="4784725"/>
            <a:ext cx="2385646" cy="1325563"/>
          </a:xfrm>
        </p:spPr>
        <p:txBody>
          <a:bodyPr/>
          <a:lstStyle/>
          <a:p>
            <a:r>
              <a:rPr lang="en-US" dirty="0" err="1">
                <a:solidFill>
                  <a:schemeClr val="bg2"/>
                </a:solidFill>
              </a:rPr>
              <a:t>Prvé</a:t>
            </a:r>
            <a:r>
              <a:rPr lang="en-US" dirty="0">
                <a:solidFill>
                  <a:schemeClr val="bg2"/>
                </a:solidFill>
              </a:rPr>
              <a:t> </a:t>
            </a:r>
            <a:r>
              <a:rPr lang="en-US" dirty="0" err="1">
                <a:solidFill>
                  <a:schemeClr val="bg2"/>
                </a:solidFill>
              </a:rPr>
              <a:t>reči</a:t>
            </a:r>
            <a:endParaRPr lang="en-US" dirty="0">
              <a:solidFill>
                <a:schemeClr val="bg2"/>
              </a:solidFill>
            </a:endParaRPr>
          </a:p>
        </p:txBody>
      </p:sp>
      <p:pic>
        <p:nvPicPr>
          <p:cNvPr id="4" name="Obrázek 4" descr="Obsah obrázku text&#10;&#10;Popis byl vytvořen automaticky">
            <a:extLst>
              <a:ext uri="{FF2B5EF4-FFF2-40B4-BE49-F238E27FC236}">
                <a16:creationId xmlns:a16="http://schemas.microsoft.com/office/drawing/2014/main" id="{EF5089EF-F3F1-25AF-DF5F-4DDCBF318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pic>
        <p:nvPicPr>
          <p:cNvPr id="5" name="Obrázek 10">
            <a:extLst>
              <a:ext uri="{FF2B5EF4-FFF2-40B4-BE49-F238E27FC236}">
                <a16:creationId xmlns:a16="http://schemas.microsoft.com/office/drawing/2014/main" id="{4DAE6BF7-E68B-A165-0CB9-3A9687B15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046" y="5134800"/>
            <a:ext cx="1453321" cy="625412"/>
          </a:xfrm>
          <a:prstGeom prst="rect">
            <a:avLst/>
          </a:prstGeom>
        </p:spPr>
      </p:pic>
    </p:spTree>
    <p:extLst>
      <p:ext uri="{BB962C8B-B14F-4D97-AF65-F5344CB8AC3E}">
        <p14:creationId xmlns:p14="http://schemas.microsoft.com/office/powerpoint/2010/main" val="23411133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Úloha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mn-lt"/>
              </a:rPr>
              <a:t>Aké</a:t>
            </a:r>
            <a:r>
              <a:rPr lang="en-US" sz="2400" dirty="0">
                <a:latin typeface="+mn-lt"/>
              </a:rPr>
              <a:t> </a:t>
            </a:r>
            <a:r>
              <a:rPr lang="en-US" sz="2400" dirty="0" err="1">
                <a:latin typeface="+mn-lt"/>
              </a:rPr>
              <a:t>môžu</a:t>
            </a:r>
            <a:r>
              <a:rPr lang="en-US" sz="2400" dirty="0">
                <a:latin typeface="+mn-lt"/>
              </a:rPr>
              <a:t> </a:t>
            </a:r>
            <a:r>
              <a:rPr lang="en-US" sz="2400" dirty="0" err="1">
                <a:latin typeface="+mn-lt"/>
              </a:rPr>
              <a:t>byť</a:t>
            </a:r>
            <a:r>
              <a:rPr lang="en-US" sz="2400" dirty="0">
                <a:latin typeface="+mn-lt"/>
              </a:rPr>
              <a:t> </a:t>
            </a:r>
            <a:r>
              <a:rPr lang="en-US" sz="2400" dirty="0" err="1">
                <a:latin typeface="+mn-lt"/>
              </a:rPr>
              <a:t>úlohy</a:t>
            </a:r>
            <a:r>
              <a:rPr lang="en-US" sz="2400" dirty="0">
                <a:latin typeface="+mn-lt"/>
              </a:rPr>
              <a:t> </a:t>
            </a:r>
            <a:r>
              <a:rPr lang="en-US" sz="2400" dirty="0" err="1">
                <a:latin typeface="+mn-lt"/>
              </a:rPr>
              <a:t>prvých</a:t>
            </a:r>
            <a:r>
              <a:rPr lang="en-US" sz="2400" dirty="0">
                <a:latin typeface="+mn-lt"/>
              </a:rPr>
              <a:t> </a:t>
            </a:r>
            <a:r>
              <a:rPr lang="en-US" sz="2400" dirty="0" err="1">
                <a:latin typeface="+mn-lt"/>
              </a:rPr>
              <a:t>rečí</a:t>
            </a:r>
            <a:r>
              <a:rPr lang="en-US" sz="2400" dirty="0">
                <a:latin typeface="+mn-lt"/>
              </a:rPr>
              <a:t>?</a:t>
            </a:r>
            <a:endParaRPr lang="sk-SK" sz="2400" dirty="0">
              <a:latin typeface="+mn-lt"/>
            </a:endParaRPr>
          </a:p>
        </p:txBody>
      </p:sp>
    </p:spTree>
    <p:extLst>
      <p:ext uri="{BB962C8B-B14F-4D97-AF65-F5344CB8AC3E}">
        <p14:creationId xmlns:p14="http://schemas.microsoft.com/office/powerpoint/2010/main" val="2416620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prvých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3488114" cy="523220"/>
          </a:xfrm>
          <a:prstGeom prst="rect">
            <a:avLst/>
          </a:prstGeom>
          <a:noFill/>
        </p:spPr>
        <p:txBody>
          <a:bodyPr wrap="square" rtlCol="0">
            <a:spAutoFit/>
          </a:bodyPr>
          <a:lstStyle/>
          <a:p>
            <a:pPr marL="285750" indent="-285750">
              <a:buClr>
                <a:schemeClr val="bg1"/>
              </a:buClr>
              <a:buFont typeface="Epilogue" pitchFamily="2" charset="-18"/>
              <a:buChar char="→"/>
            </a:pPr>
            <a:r>
              <a:rPr lang="sk-SK" sz="2800" dirty="0" err="1"/>
              <a:t>Framing</a:t>
            </a:r>
            <a:endParaRPr lang="en-US" sz="2800" dirty="0"/>
          </a:p>
        </p:txBody>
      </p:sp>
      <p:pic>
        <p:nvPicPr>
          <p:cNvPr id="3" name="Picture 8" descr="Free Printable Soccer Field, Download Free Clip Art, Free Clip Art on  Clipart Library | Soccer, Soccer field, Soccer birthday">
            <a:extLst>
              <a:ext uri="{FF2B5EF4-FFF2-40B4-BE49-F238E27FC236}">
                <a16:creationId xmlns:a16="http://schemas.microsoft.com/office/drawing/2014/main" id="{8725B6D5-8A87-105F-D45B-0D3E44C69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668" y="1145442"/>
            <a:ext cx="6426200" cy="496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8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prvých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3488114" cy="954107"/>
          </a:xfrm>
          <a:prstGeom prst="rect">
            <a:avLst/>
          </a:prstGeom>
          <a:noFill/>
        </p:spPr>
        <p:txBody>
          <a:bodyPr wrap="square" rtlCol="0">
            <a:spAutoFit/>
          </a:bodyPr>
          <a:lstStyle/>
          <a:p>
            <a:pPr marL="285750" indent="-285750">
              <a:buClr>
                <a:schemeClr val="bg1"/>
              </a:buClr>
              <a:buFont typeface="Epilogue" pitchFamily="2" charset="-18"/>
              <a:buChar char="→"/>
            </a:pPr>
            <a:r>
              <a:rPr lang="sk-SK" sz="2800" dirty="0" err="1"/>
              <a:t>Framing</a:t>
            </a:r>
            <a:endParaRPr lang="en-US" sz="2800" dirty="0"/>
          </a:p>
          <a:p>
            <a:pPr marL="742950" lvl="1" indent="-285750">
              <a:buClr>
                <a:schemeClr val="bg1"/>
              </a:buClr>
              <a:buFont typeface="Epilogue" pitchFamily="2" charset="-18"/>
              <a:buChar char="→"/>
            </a:pPr>
            <a:r>
              <a:rPr lang="sk-SK" sz="2800" dirty="0"/>
              <a:t>Definície</a:t>
            </a:r>
          </a:p>
        </p:txBody>
      </p:sp>
      <p:sp>
        <p:nvSpPr>
          <p:cNvPr id="3" name="Rounded Rectangle 2">
            <a:extLst>
              <a:ext uri="{FF2B5EF4-FFF2-40B4-BE49-F238E27FC236}">
                <a16:creationId xmlns:a16="http://schemas.microsoft.com/office/drawing/2014/main" id="{71ABD0BA-49E5-8847-2E04-98742CFE7F26}"/>
              </a:ext>
            </a:extLst>
          </p:cNvPr>
          <p:cNvSpPr/>
          <p:nvPr/>
        </p:nvSpPr>
        <p:spPr>
          <a:xfrm>
            <a:off x="6588369" y="2567225"/>
            <a:ext cx="3434862" cy="41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ŠŠ</a:t>
            </a:r>
          </a:p>
        </p:txBody>
      </p:sp>
      <p:sp>
        <p:nvSpPr>
          <p:cNvPr id="4" name="TextBox 3">
            <a:extLst>
              <a:ext uri="{FF2B5EF4-FFF2-40B4-BE49-F238E27FC236}">
                <a16:creationId xmlns:a16="http://schemas.microsoft.com/office/drawing/2014/main" id="{BF5F1154-E4E2-FC19-AC27-B1C9D7EE187D}"/>
              </a:ext>
            </a:extLst>
          </p:cNvPr>
          <p:cNvSpPr txBox="1"/>
          <p:nvPr/>
        </p:nvSpPr>
        <p:spPr>
          <a:xfrm>
            <a:off x="6588369" y="2587777"/>
            <a:ext cx="2215662" cy="369332"/>
          </a:xfrm>
          <a:prstGeom prst="rect">
            <a:avLst/>
          </a:prstGeom>
          <a:noFill/>
        </p:spPr>
        <p:txBody>
          <a:bodyPr wrap="square" rtlCol="0">
            <a:spAutoFit/>
          </a:bodyPr>
          <a:lstStyle/>
          <a:p>
            <a:r>
              <a:rPr lang="en-US" dirty="0" err="1">
                <a:solidFill>
                  <a:schemeClr val="bg2"/>
                </a:solidFill>
              </a:rPr>
              <a:t>Športovci</a:t>
            </a:r>
            <a:endParaRPr lang="en-US" dirty="0">
              <a:solidFill>
                <a:schemeClr val="bg2"/>
              </a:solidFill>
            </a:endParaRPr>
          </a:p>
        </p:txBody>
      </p:sp>
      <p:sp>
        <p:nvSpPr>
          <p:cNvPr id="7" name="Rounded Rectangle 6">
            <a:extLst>
              <a:ext uri="{FF2B5EF4-FFF2-40B4-BE49-F238E27FC236}">
                <a16:creationId xmlns:a16="http://schemas.microsoft.com/office/drawing/2014/main" id="{A6DD9F42-F727-6008-C7C8-CB4BA5E5A7C2}"/>
              </a:ext>
            </a:extLst>
          </p:cNvPr>
          <p:cNvSpPr/>
          <p:nvPr/>
        </p:nvSpPr>
        <p:spPr>
          <a:xfrm>
            <a:off x="6588369" y="3389533"/>
            <a:ext cx="3434862" cy="41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ŠŠ</a:t>
            </a:r>
          </a:p>
        </p:txBody>
      </p:sp>
      <p:sp>
        <p:nvSpPr>
          <p:cNvPr id="8" name="TextBox 7">
            <a:extLst>
              <a:ext uri="{FF2B5EF4-FFF2-40B4-BE49-F238E27FC236}">
                <a16:creationId xmlns:a16="http://schemas.microsoft.com/office/drawing/2014/main" id="{E091F2A5-E89A-D62D-0527-BF39087C1288}"/>
              </a:ext>
            </a:extLst>
          </p:cNvPr>
          <p:cNvSpPr txBox="1"/>
          <p:nvPr/>
        </p:nvSpPr>
        <p:spPr>
          <a:xfrm>
            <a:off x="6588369" y="3410085"/>
            <a:ext cx="2215662" cy="369332"/>
          </a:xfrm>
          <a:prstGeom prst="rect">
            <a:avLst/>
          </a:prstGeom>
          <a:noFill/>
        </p:spPr>
        <p:txBody>
          <a:bodyPr wrap="square" rtlCol="0">
            <a:spAutoFit/>
          </a:bodyPr>
          <a:lstStyle/>
          <a:p>
            <a:r>
              <a:rPr lang="en-US" dirty="0" err="1">
                <a:solidFill>
                  <a:schemeClr val="bg2"/>
                </a:solidFill>
              </a:rPr>
              <a:t>Športové</a:t>
            </a:r>
            <a:r>
              <a:rPr lang="en-US" dirty="0">
                <a:solidFill>
                  <a:schemeClr val="bg2"/>
                </a:solidFill>
              </a:rPr>
              <a:t> </a:t>
            </a:r>
            <a:r>
              <a:rPr lang="en-US" dirty="0" err="1">
                <a:solidFill>
                  <a:schemeClr val="bg2"/>
                </a:solidFill>
              </a:rPr>
              <a:t>podujatia</a:t>
            </a:r>
            <a:endParaRPr lang="en-US" dirty="0">
              <a:solidFill>
                <a:schemeClr val="bg2"/>
              </a:solidFill>
            </a:endParaRPr>
          </a:p>
        </p:txBody>
      </p:sp>
      <p:sp>
        <p:nvSpPr>
          <p:cNvPr id="9" name="Rounded Rectangle 8">
            <a:extLst>
              <a:ext uri="{FF2B5EF4-FFF2-40B4-BE49-F238E27FC236}">
                <a16:creationId xmlns:a16="http://schemas.microsoft.com/office/drawing/2014/main" id="{72F711CD-1AEA-3CA2-AF80-F3FB2D5E8316}"/>
              </a:ext>
            </a:extLst>
          </p:cNvPr>
          <p:cNvSpPr/>
          <p:nvPr/>
        </p:nvSpPr>
        <p:spPr>
          <a:xfrm>
            <a:off x="6588369" y="4211841"/>
            <a:ext cx="3434862" cy="41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ŠŠ</a:t>
            </a:r>
          </a:p>
        </p:txBody>
      </p:sp>
      <p:sp>
        <p:nvSpPr>
          <p:cNvPr id="10" name="TextBox 9">
            <a:extLst>
              <a:ext uri="{FF2B5EF4-FFF2-40B4-BE49-F238E27FC236}">
                <a16:creationId xmlns:a16="http://schemas.microsoft.com/office/drawing/2014/main" id="{5A195A42-51A5-51DE-39B4-3FF1CBB94401}"/>
              </a:ext>
            </a:extLst>
          </p:cNvPr>
          <p:cNvSpPr txBox="1"/>
          <p:nvPr/>
        </p:nvSpPr>
        <p:spPr>
          <a:xfrm>
            <a:off x="6588369" y="4232393"/>
            <a:ext cx="2215662" cy="369332"/>
          </a:xfrm>
          <a:prstGeom prst="rect">
            <a:avLst/>
          </a:prstGeom>
          <a:noFill/>
        </p:spPr>
        <p:txBody>
          <a:bodyPr wrap="square" rtlCol="0">
            <a:spAutoFit/>
          </a:bodyPr>
          <a:lstStyle/>
          <a:p>
            <a:r>
              <a:rPr lang="en-US" dirty="0" err="1">
                <a:solidFill>
                  <a:schemeClr val="bg2"/>
                </a:solidFill>
              </a:rPr>
              <a:t>Politické</a:t>
            </a:r>
            <a:r>
              <a:rPr lang="en-US" dirty="0">
                <a:solidFill>
                  <a:schemeClr val="bg2"/>
                </a:solidFill>
              </a:rPr>
              <a:t> </a:t>
            </a:r>
            <a:r>
              <a:rPr lang="en-US" dirty="0" err="1">
                <a:solidFill>
                  <a:schemeClr val="bg2"/>
                </a:solidFill>
              </a:rPr>
              <a:t>názory</a:t>
            </a:r>
            <a:endParaRPr lang="en-US" dirty="0">
              <a:solidFill>
                <a:schemeClr val="bg2"/>
              </a:solidFill>
            </a:endParaRPr>
          </a:p>
        </p:txBody>
      </p:sp>
      <p:sp>
        <p:nvSpPr>
          <p:cNvPr id="17" name="TextBox 16">
            <a:extLst>
              <a:ext uri="{FF2B5EF4-FFF2-40B4-BE49-F238E27FC236}">
                <a16:creationId xmlns:a16="http://schemas.microsoft.com/office/drawing/2014/main" id="{9647C4ED-91D5-C36B-57B8-AD798F4D4699}"/>
              </a:ext>
            </a:extLst>
          </p:cNvPr>
          <p:cNvSpPr txBox="1"/>
          <p:nvPr/>
        </p:nvSpPr>
        <p:spPr>
          <a:xfrm>
            <a:off x="6383760" y="1509023"/>
            <a:ext cx="4466492" cy="646331"/>
          </a:xfrm>
          <a:prstGeom prst="rect">
            <a:avLst/>
          </a:prstGeom>
          <a:noFill/>
        </p:spPr>
        <p:txBody>
          <a:bodyPr wrap="square" rtlCol="0">
            <a:spAutoFit/>
          </a:bodyPr>
          <a:lstStyle/>
          <a:p>
            <a:r>
              <a:rPr lang="sk-SK" dirty="0">
                <a:solidFill>
                  <a:srgbClr val="000000"/>
                </a:solidFill>
                <a:latin typeface="Calibri" panose="020F0502020204030204" pitchFamily="34" charset="0"/>
                <a:ea typeface="Times New Roman" panose="02020603050405020304" pitchFamily="18" charset="0"/>
              </a:rPr>
              <a:t>Š</a:t>
            </a:r>
            <a:r>
              <a:rPr lang="sk-SK" sz="1800" dirty="0">
                <a:solidFill>
                  <a:srgbClr val="000000"/>
                </a:solidFill>
                <a:effectLst/>
                <a:latin typeface="Calibri" panose="020F0502020204030204" pitchFamily="34" charset="0"/>
                <a:ea typeface="Times New Roman" panose="02020603050405020304" pitchFamily="18" charset="0"/>
              </a:rPr>
              <a:t>portovci by počas športových podujatí nemali vyjadrovať svoje politické názory.</a:t>
            </a:r>
            <a:r>
              <a:rPr lang="en-US" dirty="0">
                <a:effectLst/>
              </a:rPr>
              <a:t> </a:t>
            </a:r>
            <a:endParaRPr lang="en-US" dirty="0"/>
          </a:p>
        </p:txBody>
      </p:sp>
    </p:spTree>
    <p:extLst>
      <p:ext uri="{BB962C8B-B14F-4D97-AF65-F5344CB8AC3E}">
        <p14:creationId xmlns:p14="http://schemas.microsoft.com/office/powerpoint/2010/main" val="24539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P spid="9" grpId="0" animBg="1"/>
      <p:bldP spid="10" grpId="0"/>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prvých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3488114" cy="1384995"/>
          </a:xfrm>
          <a:prstGeom prst="rect">
            <a:avLst/>
          </a:prstGeom>
          <a:noFill/>
        </p:spPr>
        <p:txBody>
          <a:bodyPr wrap="square" rtlCol="0">
            <a:spAutoFit/>
          </a:bodyPr>
          <a:lstStyle/>
          <a:p>
            <a:pPr marL="285750" indent="-285750">
              <a:buClr>
                <a:schemeClr val="bg1"/>
              </a:buClr>
              <a:buFont typeface="Epilogue" pitchFamily="2" charset="-18"/>
              <a:buChar char="→"/>
            </a:pPr>
            <a:r>
              <a:rPr lang="sk-SK" sz="2800" dirty="0" err="1"/>
              <a:t>Framing</a:t>
            </a:r>
            <a:endParaRPr lang="en-US" sz="2800" dirty="0"/>
          </a:p>
          <a:p>
            <a:pPr marL="742950" lvl="1" indent="-285750">
              <a:buClr>
                <a:schemeClr val="bg1"/>
              </a:buClr>
              <a:buFont typeface="Epilogue" pitchFamily="2" charset="-18"/>
              <a:buChar char="→"/>
            </a:pPr>
            <a:r>
              <a:rPr lang="sk-SK" sz="2800" dirty="0"/>
              <a:t>Definície</a:t>
            </a:r>
          </a:p>
          <a:p>
            <a:pPr marL="742950" lvl="1" indent="-285750">
              <a:buClr>
                <a:schemeClr val="bg1"/>
              </a:buClr>
              <a:buFont typeface="Epilogue" pitchFamily="2" charset="-18"/>
              <a:buChar char="→"/>
            </a:pPr>
            <a:r>
              <a:rPr lang="en-US" sz="2800" dirty="0"/>
              <a:t>Status Quo</a:t>
            </a:r>
          </a:p>
        </p:txBody>
      </p:sp>
      <p:sp>
        <p:nvSpPr>
          <p:cNvPr id="3" name="Rounded Rectangle 2">
            <a:extLst>
              <a:ext uri="{FF2B5EF4-FFF2-40B4-BE49-F238E27FC236}">
                <a16:creationId xmlns:a16="http://schemas.microsoft.com/office/drawing/2014/main" id="{8562DA39-E109-1F07-13C0-E72BCF8F085B}"/>
              </a:ext>
            </a:extLst>
          </p:cNvPr>
          <p:cNvSpPr/>
          <p:nvPr/>
        </p:nvSpPr>
        <p:spPr>
          <a:xfrm>
            <a:off x="6576646" y="1594338"/>
            <a:ext cx="3716216" cy="1113693"/>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A1E1954-FD38-E97A-7F59-630199007330}"/>
              </a:ext>
            </a:extLst>
          </p:cNvPr>
          <p:cNvSpPr txBox="1"/>
          <p:nvPr/>
        </p:nvSpPr>
        <p:spPr>
          <a:xfrm>
            <a:off x="7303226" y="1889574"/>
            <a:ext cx="2263055" cy="523220"/>
          </a:xfrm>
          <a:prstGeom prst="rect">
            <a:avLst/>
          </a:prstGeom>
          <a:noFill/>
        </p:spPr>
        <p:txBody>
          <a:bodyPr wrap="none" rtlCol="0">
            <a:spAutoFit/>
          </a:bodyPr>
          <a:lstStyle/>
          <a:p>
            <a:r>
              <a:rPr lang="en-US" sz="2800" dirty="0" err="1"/>
              <a:t>Zdravotníctvo</a:t>
            </a:r>
            <a:r>
              <a:rPr lang="en-US" sz="2800" dirty="0"/>
              <a:t> </a:t>
            </a:r>
          </a:p>
        </p:txBody>
      </p:sp>
      <p:cxnSp>
        <p:nvCxnSpPr>
          <p:cNvPr id="7" name="Straight Arrow Connector 6">
            <a:extLst>
              <a:ext uri="{FF2B5EF4-FFF2-40B4-BE49-F238E27FC236}">
                <a16:creationId xmlns:a16="http://schemas.microsoft.com/office/drawing/2014/main" id="{25DB8C24-9A8C-F22F-FE6B-49C46E5BE0AE}"/>
              </a:ext>
            </a:extLst>
          </p:cNvPr>
          <p:cNvCxnSpPr/>
          <p:nvPr/>
        </p:nvCxnSpPr>
        <p:spPr>
          <a:xfrm flipH="1">
            <a:off x="7139354" y="2907323"/>
            <a:ext cx="703384" cy="11957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E3B2307-3A91-884F-85F2-682D2B17314B}"/>
              </a:ext>
            </a:extLst>
          </p:cNvPr>
          <p:cNvCxnSpPr>
            <a:cxnSpLocks/>
          </p:cNvCxnSpPr>
          <p:nvPr/>
        </p:nvCxnSpPr>
        <p:spPr>
          <a:xfrm>
            <a:off x="9085384" y="2907323"/>
            <a:ext cx="738555" cy="119575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5C738B28-9AF2-4E0C-7541-D918829324F2}"/>
              </a:ext>
            </a:extLst>
          </p:cNvPr>
          <p:cNvSpPr/>
          <p:nvPr/>
        </p:nvSpPr>
        <p:spPr>
          <a:xfrm>
            <a:off x="5439507" y="4314092"/>
            <a:ext cx="2766646" cy="1019909"/>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2064B69-88D8-E2B4-FC11-5D40542996BB}"/>
              </a:ext>
            </a:extLst>
          </p:cNvPr>
          <p:cNvSpPr/>
          <p:nvPr/>
        </p:nvSpPr>
        <p:spPr>
          <a:xfrm>
            <a:off x="8607897" y="4342952"/>
            <a:ext cx="2766646" cy="1019909"/>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BEB35CC-C345-8AB3-7319-75F6A95A9AF6}"/>
              </a:ext>
            </a:extLst>
          </p:cNvPr>
          <p:cNvSpPr txBox="1"/>
          <p:nvPr/>
        </p:nvSpPr>
        <p:spPr>
          <a:xfrm>
            <a:off x="5801364" y="4500880"/>
            <a:ext cx="2042932" cy="646331"/>
          </a:xfrm>
          <a:prstGeom prst="rect">
            <a:avLst/>
          </a:prstGeom>
          <a:noFill/>
        </p:spPr>
        <p:txBody>
          <a:bodyPr wrap="none" rtlCol="0">
            <a:spAutoFit/>
          </a:bodyPr>
          <a:lstStyle/>
          <a:p>
            <a:pPr marL="285750" indent="-285750">
              <a:buFont typeface="Arial" panose="020B0604020202020204" pitchFamily="34" charset="0"/>
              <a:buChar char="•"/>
            </a:pPr>
            <a:r>
              <a:rPr lang="en-US" dirty="0" err="1"/>
              <a:t>Solidárny</a:t>
            </a:r>
            <a:r>
              <a:rPr lang="en-US" dirty="0"/>
              <a:t> system</a:t>
            </a:r>
          </a:p>
          <a:p>
            <a:pPr marL="285750" indent="-285750">
              <a:buFont typeface="Arial" panose="020B0604020202020204" pitchFamily="34" charset="0"/>
              <a:buChar char="•"/>
            </a:pPr>
            <a:r>
              <a:rPr lang="en-US" dirty="0" err="1"/>
              <a:t>prístupné</a:t>
            </a:r>
            <a:endParaRPr lang="en-US" dirty="0"/>
          </a:p>
        </p:txBody>
      </p:sp>
      <p:sp>
        <p:nvSpPr>
          <p:cNvPr id="12" name="TextBox 11">
            <a:extLst>
              <a:ext uri="{FF2B5EF4-FFF2-40B4-BE49-F238E27FC236}">
                <a16:creationId xmlns:a16="http://schemas.microsoft.com/office/drawing/2014/main" id="{C4ADA3BA-37BA-F368-E06E-07ABDAF53F83}"/>
              </a:ext>
            </a:extLst>
          </p:cNvPr>
          <p:cNvSpPr txBox="1"/>
          <p:nvPr/>
        </p:nvSpPr>
        <p:spPr>
          <a:xfrm>
            <a:off x="8607897" y="4529740"/>
            <a:ext cx="2805768" cy="646331"/>
          </a:xfrm>
          <a:prstGeom prst="rect">
            <a:avLst/>
          </a:prstGeom>
          <a:noFill/>
        </p:spPr>
        <p:txBody>
          <a:bodyPr wrap="none" rtlCol="0">
            <a:spAutoFit/>
          </a:bodyPr>
          <a:lstStyle/>
          <a:p>
            <a:pPr marL="285750" indent="-285750">
              <a:buFont typeface="Arial" panose="020B0604020202020204" pitchFamily="34" charset="0"/>
              <a:buChar char="•"/>
            </a:pPr>
            <a:r>
              <a:rPr lang="en-US" dirty="0" err="1"/>
              <a:t>Neefektívne</a:t>
            </a:r>
            <a:r>
              <a:rPr lang="en-US" dirty="0"/>
              <a:t> </a:t>
            </a:r>
            <a:r>
              <a:rPr lang="en-US" dirty="0" err="1"/>
              <a:t>využívanie</a:t>
            </a:r>
            <a:r>
              <a:rPr lang="en-US" dirty="0"/>
              <a:t> €</a:t>
            </a:r>
          </a:p>
          <a:p>
            <a:pPr marL="285750" indent="-285750">
              <a:buFont typeface="Arial" panose="020B0604020202020204" pitchFamily="34" charset="0"/>
              <a:buChar char="•"/>
            </a:pPr>
            <a:r>
              <a:rPr lang="en-US" dirty="0" err="1"/>
              <a:t>zahltené</a:t>
            </a:r>
            <a:endParaRPr lang="en-US" dirty="0"/>
          </a:p>
        </p:txBody>
      </p:sp>
    </p:spTree>
    <p:extLst>
      <p:ext uri="{BB962C8B-B14F-4D97-AF65-F5344CB8AC3E}">
        <p14:creationId xmlns:p14="http://schemas.microsoft.com/office/powerpoint/2010/main" val="375471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1" y="4745525"/>
            <a:ext cx="8071868" cy="1814809"/>
          </a:xfrm>
        </p:spPr>
        <p:txBody>
          <a:bodyPr>
            <a:normAutofit/>
          </a:bodyPr>
          <a:lstStyle/>
          <a:p>
            <a:r>
              <a:rPr lang="sk-SK" sz="6000" dirty="0">
                <a:solidFill>
                  <a:schemeClr val="bg1"/>
                </a:solidFill>
              </a:rPr>
              <a:t>Vysvetľovanie = kľúčové</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pic>
        <p:nvPicPr>
          <p:cNvPr id="9" name="Picture 2" descr="The eCommerce postal domino bricks starts falling – Lars Karlsson:  CapacityNow">
            <a:extLst>
              <a:ext uri="{FF2B5EF4-FFF2-40B4-BE49-F238E27FC236}">
                <a16:creationId xmlns:a16="http://schemas.microsoft.com/office/drawing/2014/main" id="{BF9F3200-271C-445D-ACA2-9A90C756D00E}"/>
              </a:ext>
            </a:extLst>
          </p:cNvPr>
          <p:cNvPicPr>
            <a:picLocks noChangeAspect="1" noChangeArrowheads="1"/>
          </p:cNvPicPr>
          <p:nvPr/>
        </p:nvPicPr>
        <p:blipFill>
          <a:blip r:embed="rId3"/>
          <a:srcRect/>
          <a:stretch>
            <a:fillRect/>
          </a:stretch>
        </p:blipFill>
        <p:spPr bwMode="auto">
          <a:xfrm>
            <a:off x="2248151" y="1044103"/>
            <a:ext cx="7695697" cy="3600000"/>
          </a:xfrm>
          <a:prstGeom prst="rect">
            <a:avLst/>
          </a:prstGeom>
          <a:noFill/>
        </p:spPr>
      </p:pic>
      <p:pic>
        <p:nvPicPr>
          <p:cNvPr id="12" name="Obrázek 11">
            <a:extLst>
              <a:ext uri="{FF2B5EF4-FFF2-40B4-BE49-F238E27FC236}">
                <a16:creationId xmlns:a16="http://schemas.microsoft.com/office/drawing/2014/main" id="{0A0FE725-E988-4B42-9675-A5F1528D0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149" y="5424811"/>
            <a:ext cx="1206689" cy="519278"/>
          </a:xfrm>
          <a:prstGeom prst="rect">
            <a:avLst/>
          </a:prstGeom>
        </p:spPr>
      </p:pic>
    </p:spTree>
    <p:extLst>
      <p:ext uri="{BB962C8B-B14F-4D97-AF65-F5344CB8AC3E}">
        <p14:creationId xmlns:p14="http://schemas.microsoft.com/office/powerpoint/2010/main" val="284745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prvých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3488114" cy="2246769"/>
          </a:xfrm>
          <a:prstGeom prst="rect">
            <a:avLst/>
          </a:prstGeom>
          <a:noFill/>
        </p:spPr>
        <p:txBody>
          <a:bodyPr wrap="square" rtlCol="0">
            <a:spAutoFit/>
          </a:bodyPr>
          <a:lstStyle/>
          <a:p>
            <a:pPr marL="285750" indent="-285750">
              <a:buClr>
                <a:schemeClr val="bg1"/>
              </a:buClr>
              <a:buFont typeface="Epilogue" pitchFamily="2" charset="-18"/>
              <a:buChar char="→"/>
            </a:pPr>
            <a:r>
              <a:rPr lang="sk-SK" sz="2800" dirty="0" err="1"/>
              <a:t>Framing</a:t>
            </a:r>
            <a:endParaRPr lang="en-US" sz="2800" dirty="0"/>
          </a:p>
          <a:p>
            <a:pPr marL="742950" lvl="1" indent="-285750">
              <a:buClr>
                <a:schemeClr val="bg1"/>
              </a:buClr>
              <a:buFont typeface="Epilogue" pitchFamily="2" charset="-18"/>
              <a:buChar char="→"/>
            </a:pPr>
            <a:r>
              <a:rPr lang="sk-SK" sz="2800" dirty="0"/>
              <a:t>Definície</a:t>
            </a:r>
          </a:p>
          <a:p>
            <a:pPr marL="742950" lvl="1" indent="-285750">
              <a:buClr>
                <a:schemeClr val="bg1"/>
              </a:buClr>
              <a:buFont typeface="Epilogue" pitchFamily="2" charset="-18"/>
              <a:buChar char="→"/>
            </a:pPr>
            <a:r>
              <a:rPr lang="en-US" sz="2800" dirty="0"/>
              <a:t>Status Quo</a:t>
            </a:r>
          </a:p>
          <a:p>
            <a:pPr marL="742950" lvl="1" indent="-285750">
              <a:buClr>
                <a:schemeClr val="bg1"/>
              </a:buClr>
              <a:buFont typeface="Epilogue" pitchFamily="2" charset="-18"/>
              <a:buChar char="→"/>
            </a:pPr>
            <a:r>
              <a:rPr lang="en-US" sz="2800" dirty="0" err="1"/>
              <a:t>Aktéri</a:t>
            </a:r>
            <a:endParaRPr lang="en-US" sz="2800" dirty="0"/>
          </a:p>
          <a:p>
            <a:pPr lvl="1">
              <a:buClr>
                <a:schemeClr val="bg1"/>
              </a:buClr>
            </a:pPr>
            <a:endParaRPr lang="en-US" sz="2800" dirty="0"/>
          </a:p>
        </p:txBody>
      </p:sp>
    </p:spTree>
    <p:extLst>
      <p:ext uri="{BB962C8B-B14F-4D97-AF65-F5344CB8AC3E}">
        <p14:creationId xmlns:p14="http://schemas.microsoft.com/office/powerpoint/2010/main" val="1727340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prvých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3488114" cy="2246769"/>
          </a:xfrm>
          <a:prstGeom prst="rect">
            <a:avLst/>
          </a:prstGeom>
          <a:noFill/>
        </p:spPr>
        <p:txBody>
          <a:bodyPr wrap="square" rtlCol="0">
            <a:spAutoFit/>
          </a:bodyPr>
          <a:lstStyle/>
          <a:p>
            <a:pPr marL="285750" indent="-285750">
              <a:buClr>
                <a:schemeClr val="bg1"/>
              </a:buClr>
              <a:buFont typeface="Epilogue" pitchFamily="2" charset="-18"/>
              <a:buChar char="→"/>
            </a:pPr>
            <a:r>
              <a:rPr lang="sk-SK" sz="2800" dirty="0" err="1"/>
              <a:t>Framing</a:t>
            </a:r>
            <a:endParaRPr lang="en-US" sz="2800" dirty="0"/>
          </a:p>
          <a:p>
            <a:pPr marL="742950" lvl="1" indent="-285750">
              <a:buClr>
                <a:schemeClr val="bg1"/>
              </a:buClr>
              <a:buFont typeface="Epilogue" pitchFamily="2" charset="-18"/>
              <a:buChar char="→"/>
            </a:pPr>
            <a:r>
              <a:rPr lang="sk-SK" sz="2800" dirty="0"/>
              <a:t>Definície</a:t>
            </a:r>
          </a:p>
          <a:p>
            <a:pPr marL="742950" lvl="1" indent="-285750">
              <a:buClr>
                <a:schemeClr val="bg1"/>
              </a:buClr>
              <a:buFont typeface="Epilogue" pitchFamily="2" charset="-18"/>
              <a:buChar char="→"/>
            </a:pPr>
            <a:r>
              <a:rPr lang="en-US" sz="2800" dirty="0"/>
              <a:t>Status Quo</a:t>
            </a:r>
          </a:p>
          <a:p>
            <a:pPr marL="742950" lvl="1" indent="-285750">
              <a:buClr>
                <a:schemeClr val="bg1"/>
              </a:buClr>
              <a:buFont typeface="Epilogue" pitchFamily="2" charset="-18"/>
              <a:buChar char="→"/>
            </a:pPr>
            <a:r>
              <a:rPr lang="en-US" sz="2800" dirty="0" err="1"/>
              <a:t>Aktéri</a:t>
            </a:r>
            <a:endParaRPr lang="en-US" sz="2800" dirty="0"/>
          </a:p>
          <a:p>
            <a:pPr marL="742950" lvl="1" indent="-285750">
              <a:buClr>
                <a:schemeClr val="bg1"/>
              </a:buClr>
              <a:buFont typeface="Epilogue" pitchFamily="2" charset="-18"/>
              <a:buChar char="→"/>
            </a:pPr>
            <a:r>
              <a:rPr lang="en-US" sz="2800" dirty="0" err="1"/>
              <a:t>Kritérium</a:t>
            </a:r>
            <a:endParaRPr lang="en-US" sz="2800" dirty="0"/>
          </a:p>
        </p:txBody>
      </p:sp>
    </p:spTree>
    <p:extLst>
      <p:ext uri="{BB962C8B-B14F-4D97-AF65-F5344CB8AC3E}">
        <p14:creationId xmlns:p14="http://schemas.microsoft.com/office/powerpoint/2010/main" val="6031537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prvých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3488114" cy="2677656"/>
          </a:xfrm>
          <a:prstGeom prst="rect">
            <a:avLst/>
          </a:prstGeom>
          <a:noFill/>
        </p:spPr>
        <p:txBody>
          <a:bodyPr wrap="square" rtlCol="0">
            <a:spAutoFit/>
          </a:bodyPr>
          <a:lstStyle/>
          <a:p>
            <a:pPr marL="285750" indent="-285750">
              <a:buClr>
                <a:schemeClr val="bg1"/>
              </a:buClr>
              <a:buFont typeface="Epilogue" pitchFamily="2" charset="-18"/>
              <a:buChar char="→"/>
            </a:pPr>
            <a:r>
              <a:rPr lang="sk-SK" sz="2800" dirty="0" err="1"/>
              <a:t>Framing</a:t>
            </a:r>
            <a:endParaRPr lang="en-US" sz="2800" dirty="0"/>
          </a:p>
          <a:p>
            <a:pPr marL="742950" lvl="1" indent="-285750">
              <a:buClr>
                <a:schemeClr val="bg1"/>
              </a:buClr>
              <a:buFont typeface="Epilogue" pitchFamily="2" charset="-18"/>
              <a:buChar char="→"/>
            </a:pPr>
            <a:r>
              <a:rPr lang="sk-SK" sz="2800" dirty="0"/>
              <a:t>Definície</a:t>
            </a:r>
          </a:p>
          <a:p>
            <a:pPr marL="742950" lvl="1" indent="-285750">
              <a:buClr>
                <a:schemeClr val="bg1"/>
              </a:buClr>
              <a:buFont typeface="Epilogue" pitchFamily="2" charset="-18"/>
              <a:buChar char="→"/>
            </a:pPr>
            <a:r>
              <a:rPr lang="en-US" sz="2800" dirty="0"/>
              <a:t>Status Quo</a:t>
            </a:r>
          </a:p>
          <a:p>
            <a:pPr marL="742950" lvl="1" indent="-285750">
              <a:buClr>
                <a:schemeClr val="bg1"/>
              </a:buClr>
              <a:buFont typeface="Epilogue" pitchFamily="2" charset="-18"/>
              <a:buChar char="→"/>
            </a:pPr>
            <a:r>
              <a:rPr lang="en-US" sz="2800" dirty="0" err="1"/>
              <a:t>Aktéri</a:t>
            </a:r>
            <a:endParaRPr lang="en-US" sz="2800" dirty="0"/>
          </a:p>
          <a:p>
            <a:pPr marL="742950" lvl="1" indent="-285750">
              <a:buClr>
                <a:schemeClr val="bg1"/>
              </a:buClr>
              <a:buFont typeface="Epilogue" pitchFamily="2" charset="-18"/>
              <a:buChar char="→"/>
            </a:pPr>
            <a:r>
              <a:rPr lang="en-US" sz="2800" dirty="0" err="1"/>
              <a:t>Kritérium</a:t>
            </a:r>
            <a:endParaRPr lang="en-US" sz="2800" dirty="0"/>
          </a:p>
          <a:p>
            <a:pPr marL="742950" lvl="1" indent="-285750">
              <a:buClr>
                <a:schemeClr val="bg1"/>
              </a:buClr>
              <a:buFont typeface="Epilogue" pitchFamily="2" charset="-18"/>
              <a:buChar char="→"/>
            </a:pPr>
            <a:r>
              <a:rPr lang="sk-SK" sz="2800" dirty="0"/>
              <a:t>Model </a:t>
            </a:r>
          </a:p>
        </p:txBody>
      </p:sp>
      <p:sp>
        <p:nvSpPr>
          <p:cNvPr id="3" name="Obdélník: se zakulacenými rohy 7">
            <a:extLst>
              <a:ext uri="{FF2B5EF4-FFF2-40B4-BE49-F238E27FC236}">
                <a16:creationId xmlns:a16="http://schemas.microsoft.com/office/drawing/2014/main" id="{E4F680BA-0FA2-FBB1-2724-8759FCE0FF9C}"/>
              </a:ext>
            </a:extLst>
          </p:cNvPr>
          <p:cNvSpPr/>
          <p:nvPr/>
        </p:nvSpPr>
        <p:spPr>
          <a:xfrm>
            <a:off x="7221667" y="2673332"/>
            <a:ext cx="2922095" cy="616226"/>
          </a:xfrm>
          <a:prstGeom prst="roundRect">
            <a:avLst/>
          </a:prstGeom>
          <a:solidFill>
            <a:srgbClr val="E81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a:solidFill>
                  <a:schemeClr val="bg2"/>
                </a:solidFill>
              </a:rPr>
              <a:t>PRÍČINA</a:t>
            </a:r>
            <a:endParaRPr lang="sk-SK" sz="2000" dirty="0">
              <a:solidFill>
                <a:schemeClr val="bg2"/>
              </a:solidFill>
            </a:endParaRPr>
          </a:p>
        </p:txBody>
      </p:sp>
      <p:sp>
        <p:nvSpPr>
          <p:cNvPr id="4" name="Obdélník: se zakulacenými rohy 10">
            <a:extLst>
              <a:ext uri="{FF2B5EF4-FFF2-40B4-BE49-F238E27FC236}">
                <a16:creationId xmlns:a16="http://schemas.microsoft.com/office/drawing/2014/main" id="{E789AEE3-84FF-C242-6382-2AF1F1D5880F}"/>
              </a:ext>
            </a:extLst>
          </p:cNvPr>
          <p:cNvSpPr/>
          <p:nvPr/>
        </p:nvSpPr>
        <p:spPr>
          <a:xfrm>
            <a:off x="7221666" y="1957238"/>
            <a:ext cx="2922095" cy="61622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a:solidFill>
                  <a:schemeClr val="bg2"/>
                </a:solidFill>
              </a:rPr>
              <a:t>PROBLÉM</a:t>
            </a:r>
            <a:br>
              <a:rPr lang="sk-SK" sz="1200" b="1" dirty="0">
                <a:solidFill>
                  <a:schemeClr val="bg2"/>
                </a:solidFill>
              </a:rPr>
            </a:br>
            <a:endParaRPr lang="sk-SK" sz="1200" dirty="0">
              <a:solidFill>
                <a:schemeClr val="bg2"/>
              </a:solidFill>
            </a:endParaRPr>
          </a:p>
        </p:txBody>
      </p:sp>
      <p:sp>
        <p:nvSpPr>
          <p:cNvPr id="7" name="Obdélník: se zakulacenými rohy 13">
            <a:extLst>
              <a:ext uri="{FF2B5EF4-FFF2-40B4-BE49-F238E27FC236}">
                <a16:creationId xmlns:a16="http://schemas.microsoft.com/office/drawing/2014/main" id="{AB6CCC37-15C2-E80C-5484-C319A0ABA40C}"/>
              </a:ext>
            </a:extLst>
          </p:cNvPr>
          <p:cNvSpPr/>
          <p:nvPr/>
        </p:nvSpPr>
        <p:spPr>
          <a:xfrm>
            <a:off x="7221666" y="3408744"/>
            <a:ext cx="2922095" cy="61622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2"/>
                </a:solidFill>
              </a:rPr>
              <a:t>PLÁN</a:t>
            </a:r>
            <a:endParaRPr lang="sk-SK" sz="1200" dirty="0">
              <a:solidFill>
                <a:schemeClr val="bg2"/>
              </a:solidFill>
            </a:endParaRPr>
          </a:p>
        </p:txBody>
      </p:sp>
      <p:sp>
        <p:nvSpPr>
          <p:cNvPr id="8" name="Obdélník: se zakulacenými rohy 14">
            <a:extLst>
              <a:ext uri="{FF2B5EF4-FFF2-40B4-BE49-F238E27FC236}">
                <a16:creationId xmlns:a16="http://schemas.microsoft.com/office/drawing/2014/main" id="{E84C210B-538B-4F11-513D-91CC769F0642}"/>
              </a:ext>
            </a:extLst>
          </p:cNvPr>
          <p:cNvSpPr/>
          <p:nvPr/>
        </p:nvSpPr>
        <p:spPr>
          <a:xfrm>
            <a:off x="7221667" y="4144157"/>
            <a:ext cx="2922095" cy="616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2"/>
                </a:solidFill>
              </a:rPr>
              <a:t>PROSTRIEDKY</a:t>
            </a:r>
            <a:endParaRPr lang="sk-SK" sz="1200" dirty="0">
              <a:solidFill>
                <a:schemeClr val="bg2"/>
              </a:solidFill>
            </a:endParaRPr>
          </a:p>
        </p:txBody>
      </p:sp>
      <p:sp>
        <p:nvSpPr>
          <p:cNvPr id="9" name="TextBox 8">
            <a:extLst>
              <a:ext uri="{FF2B5EF4-FFF2-40B4-BE49-F238E27FC236}">
                <a16:creationId xmlns:a16="http://schemas.microsoft.com/office/drawing/2014/main" id="{EDD83604-C406-32F4-0396-A213908706D7}"/>
              </a:ext>
            </a:extLst>
          </p:cNvPr>
          <p:cNvSpPr txBox="1"/>
          <p:nvPr/>
        </p:nvSpPr>
        <p:spPr>
          <a:xfrm>
            <a:off x="8362753" y="1434018"/>
            <a:ext cx="639919" cy="523220"/>
          </a:xfrm>
          <a:prstGeom prst="rect">
            <a:avLst/>
          </a:prstGeom>
          <a:noFill/>
        </p:spPr>
        <p:txBody>
          <a:bodyPr wrap="none" rtlCol="0">
            <a:spAutoFit/>
          </a:bodyPr>
          <a:lstStyle/>
          <a:p>
            <a:r>
              <a:rPr lang="en-US" sz="2800" b="1" dirty="0"/>
              <a:t>5 P</a:t>
            </a:r>
          </a:p>
        </p:txBody>
      </p:sp>
      <p:sp>
        <p:nvSpPr>
          <p:cNvPr id="10" name="Obdélník: se zakulacenými rohy 14">
            <a:extLst>
              <a:ext uri="{FF2B5EF4-FFF2-40B4-BE49-F238E27FC236}">
                <a16:creationId xmlns:a16="http://schemas.microsoft.com/office/drawing/2014/main" id="{D45C2330-7625-7E7C-8433-0C5F48246150}"/>
              </a:ext>
            </a:extLst>
          </p:cNvPr>
          <p:cNvSpPr/>
          <p:nvPr/>
        </p:nvSpPr>
        <p:spPr>
          <a:xfrm>
            <a:off x="7221666" y="4961331"/>
            <a:ext cx="2922095" cy="6162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2"/>
                </a:solidFill>
              </a:rPr>
              <a:t>POZITÍVA</a:t>
            </a:r>
            <a:endParaRPr lang="sk-SK" sz="1200" dirty="0">
              <a:solidFill>
                <a:schemeClr val="bg2"/>
              </a:solidFill>
            </a:endParaRPr>
          </a:p>
        </p:txBody>
      </p:sp>
    </p:spTree>
    <p:extLst>
      <p:ext uri="{BB962C8B-B14F-4D97-AF65-F5344CB8AC3E}">
        <p14:creationId xmlns:p14="http://schemas.microsoft.com/office/powerpoint/2010/main" val="33918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prvých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3488114" cy="3539430"/>
          </a:xfrm>
          <a:prstGeom prst="rect">
            <a:avLst/>
          </a:prstGeom>
          <a:noFill/>
        </p:spPr>
        <p:txBody>
          <a:bodyPr wrap="square" rtlCol="0">
            <a:spAutoFit/>
          </a:bodyPr>
          <a:lstStyle/>
          <a:p>
            <a:pPr marL="285750" indent="-285750">
              <a:buClr>
                <a:schemeClr val="bg1"/>
              </a:buClr>
              <a:buFont typeface="Epilogue" pitchFamily="2" charset="-18"/>
              <a:buChar char="→"/>
            </a:pPr>
            <a:r>
              <a:rPr lang="sk-SK" sz="2800" dirty="0" err="1"/>
              <a:t>Framing</a:t>
            </a:r>
            <a:endParaRPr lang="en-US" sz="2800" dirty="0"/>
          </a:p>
          <a:p>
            <a:pPr marL="742950" lvl="1" indent="-285750">
              <a:buClr>
                <a:schemeClr val="bg1"/>
              </a:buClr>
              <a:buFont typeface="Epilogue" pitchFamily="2" charset="-18"/>
              <a:buChar char="→"/>
            </a:pPr>
            <a:r>
              <a:rPr lang="sk-SK" sz="2800" dirty="0"/>
              <a:t>Definície</a:t>
            </a:r>
          </a:p>
          <a:p>
            <a:pPr marL="742950" lvl="1" indent="-285750">
              <a:buClr>
                <a:schemeClr val="bg1"/>
              </a:buClr>
              <a:buFont typeface="Epilogue" pitchFamily="2" charset="-18"/>
              <a:buChar char="→"/>
            </a:pPr>
            <a:r>
              <a:rPr lang="en-US" sz="2800" dirty="0"/>
              <a:t>Status Quo</a:t>
            </a:r>
          </a:p>
          <a:p>
            <a:pPr marL="742950" lvl="1" indent="-285750">
              <a:buClr>
                <a:schemeClr val="bg1"/>
              </a:buClr>
              <a:buFont typeface="Epilogue" pitchFamily="2" charset="-18"/>
              <a:buChar char="→"/>
            </a:pPr>
            <a:r>
              <a:rPr lang="en-US" sz="2800" dirty="0" err="1"/>
              <a:t>Aktéri</a:t>
            </a:r>
            <a:endParaRPr lang="en-US" sz="2800" dirty="0"/>
          </a:p>
          <a:p>
            <a:pPr marL="742950" lvl="1" indent="-285750">
              <a:buClr>
                <a:schemeClr val="bg1"/>
              </a:buClr>
              <a:buFont typeface="Epilogue" pitchFamily="2" charset="-18"/>
              <a:buChar char="→"/>
            </a:pPr>
            <a:r>
              <a:rPr lang="en-US" sz="2800" dirty="0" err="1"/>
              <a:t>Kritérium</a:t>
            </a:r>
            <a:endParaRPr lang="en-US" sz="2800" dirty="0"/>
          </a:p>
          <a:p>
            <a:pPr marL="742950" lvl="1" indent="-285750">
              <a:buClr>
                <a:schemeClr val="bg1"/>
              </a:buClr>
              <a:buFont typeface="Epilogue" pitchFamily="2" charset="-18"/>
              <a:buChar char="→"/>
            </a:pPr>
            <a:r>
              <a:rPr lang="sk-SK" sz="2800" dirty="0"/>
              <a:t>Model </a:t>
            </a:r>
          </a:p>
          <a:p>
            <a:pPr marL="285750" indent="-285750">
              <a:buClr>
                <a:schemeClr val="bg1"/>
              </a:buClr>
              <a:buFont typeface="Epilogue" pitchFamily="2" charset="-18"/>
              <a:buChar char="→"/>
            </a:pPr>
            <a:r>
              <a:rPr lang="sk-SK" sz="2800" dirty="0"/>
              <a:t>Argument</a:t>
            </a:r>
            <a:r>
              <a:rPr lang="en-US" sz="2800" dirty="0" err="1"/>
              <a:t>ačná</a:t>
            </a:r>
            <a:r>
              <a:rPr lang="en-US" sz="2800" dirty="0"/>
              <a:t> </a:t>
            </a:r>
            <a:r>
              <a:rPr lang="en-US" sz="2800" dirty="0" err="1"/>
              <a:t>línia</a:t>
            </a:r>
            <a:endParaRPr lang="sk-SK" sz="2800" dirty="0"/>
          </a:p>
          <a:p>
            <a:pPr marL="285750" indent="-285750">
              <a:buClr>
                <a:schemeClr val="bg1"/>
              </a:buClr>
              <a:buFont typeface="Epilogue" pitchFamily="2" charset="-18"/>
              <a:buChar char="→"/>
            </a:pPr>
            <a:r>
              <a:rPr lang="sk-SK" sz="2800" dirty="0" err="1"/>
              <a:t>Predrefuty</a:t>
            </a:r>
            <a:endParaRPr lang="sk-SK" sz="2800" dirty="0"/>
          </a:p>
        </p:txBody>
      </p:sp>
    </p:spTree>
    <p:extLst>
      <p:ext uri="{BB962C8B-B14F-4D97-AF65-F5344CB8AC3E}">
        <p14:creationId xmlns:p14="http://schemas.microsoft.com/office/powerpoint/2010/main" val="11698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prvých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886865"/>
            <a:ext cx="10055968" cy="1384995"/>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Priniesť</a:t>
            </a:r>
            <a:r>
              <a:rPr lang="en-US" sz="2800" dirty="0"/>
              <a:t> </a:t>
            </a:r>
            <a:r>
              <a:rPr lang="en-US" sz="2800" dirty="0" err="1"/>
              <a:t>všetky</a:t>
            </a:r>
            <a:r>
              <a:rPr lang="en-US" sz="2800" dirty="0"/>
              <a:t> </a:t>
            </a:r>
            <a:r>
              <a:rPr lang="en-US" sz="2800" dirty="0" err="1"/>
              <a:t>argumenty</a:t>
            </a:r>
            <a:endParaRPr lang="en-US" sz="2800" dirty="0"/>
          </a:p>
          <a:p>
            <a:pPr marL="285750" indent="-285750">
              <a:buClr>
                <a:schemeClr val="bg1"/>
              </a:buClr>
              <a:buFont typeface="Epilogue" pitchFamily="2" charset="-18"/>
              <a:buChar char="→"/>
            </a:pPr>
            <a:r>
              <a:rPr lang="en-US" sz="2800" dirty="0" err="1"/>
              <a:t>Prioritizácia</a:t>
            </a:r>
            <a:endParaRPr lang="en-US" sz="2800" dirty="0"/>
          </a:p>
          <a:p>
            <a:pPr marL="285750" indent="-285750">
              <a:buClr>
                <a:schemeClr val="bg1"/>
              </a:buClr>
              <a:buFont typeface="Epilogue" pitchFamily="2" charset="-18"/>
              <a:buChar char="→"/>
            </a:pPr>
            <a:r>
              <a:rPr lang="en-US" sz="2800" dirty="0" err="1"/>
              <a:t>Štruktúra</a:t>
            </a:r>
            <a:endParaRPr lang="sk-SK" sz="2800" dirty="0"/>
          </a:p>
        </p:txBody>
      </p:sp>
      <p:sp>
        <p:nvSpPr>
          <p:cNvPr id="4" name="TextBox 3">
            <a:extLst>
              <a:ext uri="{FF2B5EF4-FFF2-40B4-BE49-F238E27FC236}">
                <a16:creationId xmlns:a16="http://schemas.microsoft.com/office/drawing/2014/main" id="{CCBF583C-6C0E-1BD3-B66D-E9963F3F457B}"/>
              </a:ext>
            </a:extLst>
          </p:cNvPr>
          <p:cNvSpPr txBox="1"/>
          <p:nvPr/>
        </p:nvSpPr>
        <p:spPr>
          <a:xfrm>
            <a:off x="771525" y="2219325"/>
            <a:ext cx="5924550" cy="523220"/>
          </a:xfrm>
          <a:prstGeom prst="rect">
            <a:avLst/>
          </a:prstGeom>
          <a:noFill/>
        </p:spPr>
        <p:txBody>
          <a:bodyPr wrap="square" rtlCol="0">
            <a:spAutoFit/>
          </a:bodyPr>
          <a:lstStyle/>
          <a:p>
            <a:r>
              <a:rPr lang="en-US" sz="2800" dirty="0"/>
              <a:t>Na </a:t>
            </a:r>
            <a:r>
              <a:rPr lang="en-US" sz="2800" dirty="0" err="1"/>
              <a:t>čo</a:t>
            </a:r>
            <a:r>
              <a:rPr lang="en-US" sz="2800" dirty="0"/>
              <a:t> </a:t>
            </a:r>
            <a:r>
              <a:rPr lang="en-US" sz="2800" dirty="0" err="1"/>
              <a:t>si</a:t>
            </a:r>
            <a:r>
              <a:rPr lang="en-US" sz="2800" dirty="0"/>
              <a:t> </a:t>
            </a:r>
            <a:r>
              <a:rPr lang="en-US" sz="2800" dirty="0" err="1"/>
              <a:t>dať</a:t>
            </a:r>
            <a:r>
              <a:rPr lang="en-US" sz="2800" dirty="0"/>
              <a:t> </a:t>
            </a:r>
            <a:r>
              <a:rPr lang="en-US" sz="2800" dirty="0" err="1"/>
              <a:t>pozor</a:t>
            </a:r>
            <a:r>
              <a:rPr lang="en-US" sz="2800" dirty="0"/>
              <a:t>?</a:t>
            </a:r>
            <a:endParaRPr lang="sk-SK" sz="2800" dirty="0"/>
          </a:p>
        </p:txBody>
      </p:sp>
      <p:sp>
        <p:nvSpPr>
          <p:cNvPr id="7" name="TextBox 6">
            <a:extLst>
              <a:ext uri="{FF2B5EF4-FFF2-40B4-BE49-F238E27FC236}">
                <a16:creationId xmlns:a16="http://schemas.microsoft.com/office/drawing/2014/main" id="{608B8A9C-3B0F-3067-6B19-013B2650126F}"/>
              </a:ext>
            </a:extLst>
          </p:cNvPr>
          <p:cNvSpPr txBox="1"/>
          <p:nvPr/>
        </p:nvSpPr>
        <p:spPr>
          <a:xfrm>
            <a:off x="860425" y="4416180"/>
            <a:ext cx="5924550" cy="523220"/>
          </a:xfrm>
          <a:prstGeom prst="rect">
            <a:avLst/>
          </a:prstGeom>
          <a:noFill/>
        </p:spPr>
        <p:txBody>
          <a:bodyPr wrap="square" rtlCol="0">
            <a:spAutoFit/>
          </a:bodyPr>
          <a:lstStyle/>
          <a:p>
            <a:r>
              <a:rPr lang="en-US" sz="2800" dirty="0" err="1"/>
              <a:t>Tipy</a:t>
            </a:r>
            <a:endParaRPr lang="sk-SK" sz="2800" dirty="0"/>
          </a:p>
        </p:txBody>
      </p:sp>
      <p:sp>
        <p:nvSpPr>
          <p:cNvPr id="14" name="TextovéPole 19">
            <a:extLst>
              <a:ext uri="{FF2B5EF4-FFF2-40B4-BE49-F238E27FC236}">
                <a16:creationId xmlns:a16="http://schemas.microsoft.com/office/drawing/2014/main" id="{DDFC99AF-9254-E959-70CA-9654DEC3FD1C}"/>
              </a:ext>
            </a:extLst>
          </p:cNvPr>
          <p:cNvSpPr txBox="1"/>
          <p:nvPr/>
        </p:nvSpPr>
        <p:spPr>
          <a:xfrm>
            <a:off x="650132" y="4939400"/>
            <a:ext cx="10055968" cy="523220"/>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Predstavenie</a:t>
            </a:r>
            <a:r>
              <a:rPr lang="en-US" sz="2800" dirty="0"/>
              <a:t> </a:t>
            </a:r>
            <a:r>
              <a:rPr lang="en-US" sz="2800" dirty="0" err="1"/>
              <a:t>bodov</a:t>
            </a:r>
            <a:endParaRPr lang="en-US" sz="2800" dirty="0"/>
          </a:p>
        </p:txBody>
      </p:sp>
    </p:spTree>
    <p:extLst>
      <p:ext uri="{BB962C8B-B14F-4D97-AF65-F5344CB8AC3E}">
        <p14:creationId xmlns:p14="http://schemas.microsoft.com/office/powerpoint/2010/main" val="2734655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6465-D0C3-A588-5687-426AAED622D5}"/>
              </a:ext>
            </a:extLst>
          </p:cNvPr>
          <p:cNvSpPr>
            <a:spLocks noGrp="1"/>
          </p:cNvSpPr>
          <p:nvPr>
            <p:ph type="title"/>
          </p:nvPr>
        </p:nvSpPr>
        <p:spPr>
          <a:xfrm>
            <a:off x="533400" y="4784725"/>
            <a:ext cx="2933700" cy="1325563"/>
          </a:xfrm>
        </p:spPr>
        <p:txBody>
          <a:bodyPr/>
          <a:lstStyle/>
          <a:p>
            <a:r>
              <a:rPr lang="en-US" dirty="0" err="1">
                <a:solidFill>
                  <a:schemeClr val="bg2"/>
                </a:solidFill>
              </a:rPr>
              <a:t>Druhé</a:t>
            </a:r>
            <a:r>
              <a:rPr lang="en-US" dirty="0">
                <a:solidFill>
                  <a:schemeClr val="bg2"/>
                </a:solidFill>
              </a:rPr>
              <a:t> </a:t>
            </a:r>
            <a:r>
              <a:rPr lang="en-US" dirty="0" err="1">
                <a:solidFill>
                  <a:schemeClr val="bg2"/>
                </a:solidFill>
              </a:rPr>
              <a:t>reči</a:t>
            </a:r>
            <a:endParaRPr lang="en-US" dirty="0">
              <a:solidFill>
                <a:schemeClr val="bg2"/>
              </a:solidFill>
            </a:endParaRPr>
          </a:p>
        </p:txBody>
      </p:sp>
      <p:pic>
        <p:nvPicPr>
          <p:cNvPr id="4" name="Obrázek 4" descr="Obsah obrázku text&#10;&#10;Popis byl vytvořen automaticky">
            <a:extLst>
              <a:ext uri="{FF2B5EF4-FFF2-40B4-BE49-F238E27FC236}">
                <a16:creationId xmlns:a16="http://schemas.microsoft.com/office/drawing/2014/main" id="{EF5089EF-F3F1-25AF-DF5F-4DDCBF318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pic>
        <p:nvPicPr>
          <p:cNvPr id="5" name="Obrázek 10">
            <a:extLst>
              <a:ext uri="{FF2B5EF4-FFF2-40B4-BE49-F238E27FC236}">
                <a16:creationId xmlns:a16="http://schemas.microsoft.com/office/drawing/2014/main" id="{4DAE6BF7-E68B-A165-0CB9-3A9687B15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5134800"/>
            <a:ext cx="1453321" cy="625412"/>
          </a:xfrm>
          <a:prstGeom prst="rect">
            <a:avLst/>
          </a:prstGeom>
        </p:spPr>
      </p:pic>
    </p:spTree>
    <p:extLst>
      <p:ext uri="{BB962C8B-B14F-4D97-AF65-F5344CB8AC3E}">
        <p14:creationId xmlns:p14="http://schemas.microsoft.com/office/powerpoint/2010/main" val="41516854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Úloha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mn-lt"/>
              </a:rPr>
              <a:t>Aké</a:t>
            </a:r>
            <a:r>
              <a:rPr lang="en-US" sz="2400" dirty="0">
                <a:latin typeface="+mn-lt"/>
              </a:rPr>
              <a:t> </a:t>
            </a:r>
            <a:r>
              <a:rPr lang="en-US" sz="2400" dirty="0" err="1">
                <a:latin typeface="+mn-lt"/>
              </a:rPr>
              <a:t>môžu</a:t>
            </a:r>
            <a:r>
              <a:rPr lang="en-US" sz="2400" dirty="0">
                <a:latin typeface="+mn-lt"/>
              </a:rPr>
              <a:t> </a:t>
            </a:r>
            <a:r>
              <a:rPr lang="en-US" sz="2400" dirty="0" err="1">
                <a:latin typeface="+mn-lt"/>
              </a:rPr>
              <a:t>byť</a:t>
            </a:r>
            <a:r>
              <a:rPr lang="en-US" sz="2400" dirty="0">
                <a:latin typeface="+mn-lt"/>
              </a:rPr>
              <a:t> </a:t>
            </a:r>
            <a:r>
              <a:rPr lang="en-US" sz="2400" dirty="0" err="1">
                <a:latin typeface="+mn-lt"/>
              </a:rPr>
              <a:t>úlohy</a:t>
            </a:r>
            <a:r>
              <a:rPr lang="en-US" sz="2400" dirty="0">
                <a:latin typeface="+mn-lt"/>
              </a:rPr>
              <a:t> </a:t>
            </a:r>
            <a:r>
              <a:rPr lang="en-US" sz="2400" dirty="0" err="1">
                <a:latin typeface="+mn-lt"/>
              </a:rPr>
              <a:t>druhých</a:t>
            </a:r>
            <a:r>
              <a:rPr lang="en-US" sz="2400" dirty="0">
                <a:latin typeface="+mn-lt"/>
              </a:rPr>
              <a:t> </a:t>
            </a:r>
            <a:r>
              <a:rPr lang="en-US" sz="2400" dirty="0" err="1">
                <a:latin typeface="+mn-lt"/>
              </a:rPr>
              <a:t>rečí</a:t>
            </a:r>
            <a:r>
              <a:rPr lang="en-US" sz="2400" dirty="0">
                <a:latin typeface="+mn-lt"/>
              </a:rPr>
              <a:t>?</a:t>
            </a:r>
            <a:endParaRPr lang="sk-SK" sz="2400" dirty="0">
              <a:latin typeface="+mn-lt"/>
            </a:endParaRPr>
          </a:p>
        </p:txBody>
      </p:sp>
    </p:spTree>
    <p:extLst>
      <p:ext uri="{BB962C8B-B14F-4D97-AF65-F5344CB8AC3E}">
        <p14:creationId xmlns:p14="http://schemas.microsoft.com/office/powerpoint/2010/main" val="23111683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a:t>
            </a:r>
            <a:r>
              <a:rPr lang="en-US" sz="4000" dirty="0" err="1">
                <a:solidFill>
                  <a:schemeClr val="bg1"/>
                </a:solidFill>
              </a:rPr>
              <a:t>druh</a:t>
            </a:r>
            <a:r>
              <a:rPr lang="sk-SK" sz="4000" dirty="0" err="1">
                <a:solidFill>
                  <a:schemeClr val="bg1"/>
                </a:solidFill>
              </a:rPr>
              <a:t>ých</a:t>
            </a:r>
            <a:r>
              <a:rPr lang="sk-SK" sz="4000" dirty="0">
                <a:solidFill>
                  <a:schemeClr val="bg1"/>
                </a:solidFill>
              </a:rPr>
              <a:t>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4861668" cy="1384995"/>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a:t>Refutácia</a:t>
            </a:r>
          </a:p>
          <a:p>
            <a:pPr marL="285750" indent="-285750">
              <a:buClr>
                <a:schemeClr val="bg1"/>
              </a:buClr>
              <a:buFont typeface="Epilogue" pitchFamily="2" charset="-18"/>
              <a:buChar char="→"/>
            </a:pPr>
            <a:r>
              <a:rPr lang="en-US" sz="2800" dirty="0" err="1"/>
              <a:t>Nové</a:t>
            </a:r>
            <a:r>
              <a:rPr lang="en-US" sz="2800" dirty="0"/>
              <a:t> </a:t>
            </a:r>
            <a:r>
              <a:rPr lang="en-US" sz="2800" dirty="0" err="1"/>
              <a:t>príklady</a:t>
            </a:r>
            <a:r>
              <a:rPr lang="en-US" sz="2800" dirty="0"/>
              <a:t>/</a:t>
            </a:r>
            <a:r>
              <a:rPr lang="en-US" sz="2800" dirty="0" err="1"/>
              <a:t>uhol</a:t>
            </a:r>
            <a:r>
              <a:rPr lang="en-US" sz="2800" dirty="0"/>
              <a:t> </a:t>
            </a:r>
            <a:r>
              <a:rPr lang="en-US" sz="2800" dirty="0" err="1"/>
              <a:t>pohľadu</a:t>
            </a:r>
            <a:endParaRPr lang="sk-SK" sz="2800" dirty="0"/>
          </a:p>
          <a:p>
            <a:pPr marL="285750" indent="-285750">
              <a:buClr>
                <a:schemeClr val="bg1"/>
              </a:buClr>
              <a:buFont typeface="Epilogue" pitchFamily="2" charset="-18"/>
              <a:buChar char="→"/>
            </a:pPr>
            <a:r>
              <a:rPr lang="en-US" sz="2800" dirty="0" err="1"/>
              <a:t>Rekonštrukcia</a:t>
            </a:r>
            <a:r>
              <a:rPr lang="en-US" sz="2800" dirty="0"/>
              <a:t> </a:t>
            </a:r>
            <a:r>
              <a:rPr lang="en-US" sz="2800" dirty="0" err="1"/>
              <a:t>línie</a:t>
            </a:r>
            <a:endParaRPr lang="sk-SK" sz="2800" dirty="0"/>
          </a:p>
        </p:txBody>
      </p:sp>
    </p:spTree>
    <p:extLst>
      <p:ext uri="{BB962C8B-B14F-4D97-AF65-F5344CB8AC3E}">
        <p14:creationId xmlns:p14="http://schemas.microsoft.com/office/powerpoint/2010/main" val="46088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a:t>
            </a:r>
            <a:r>
              <a:rPr lang="en-US" sz="4000" dirty="0" err="1">
                <a:solidFill>
                  <a:schemeClr val="bg1"/>
                </a:solidFill>
              </a:rPr>
              <a:t>druhých</a:t>
            </a:r>
            <a:r>
              <a:rPr lang="sk-SK" sz="4000" dirty="0">
                <a:solidFill>
                  <a:schemeClr val="bg1"/>
                </a:solidFill>
              </a:rPr>
              <a:t>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886865"/>
            <a:ext cx="10055968" cy="1384995"/>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Neprinášať</a:t>
            </a:r>
            <a:r>
              <a:rPr lang="en-US" sz="2800" dirty="0"/>
              <a:t> </a:t>
            </a:r>
            <a:r>
              <a:rPr lang="en-US" sz="2800" dirty="0" err="1"/>
              <a:t>nové</a:t>
            </a:r>
            <a:r>
              <a:rPr lang="en-US" sz="2800" dirty="0"/>
              <a:t> </a:t>
            </a:r>
            <a:r>
              <a:rPr lang="en-US" sz="2800" dirty="0" err="1"/>
              <a:t>argumenty</a:t>
            </a:r>
            <a:endParaRPr lang="en-US" sz="2800" dirty="0"/>
          </a:p>
          <a:p>
            <a:pPr marL="285750" indent="-285750">
              <a:buClr>
                <a:schemeClr val="bg1"/>
              </a:buClr>
              <a:buFont typeface="Epilogue" pitchFamily="2" charset="-18"/>
              <a:buChar char="→"/>
            </a:pPr>
            <a:r>
              <a:rPr lang="en-US" sz="2800" dirty="0" err="1"/>
              <a:t>Najmä</a:t>
            </a:r>
            <a:r>
              <a:rPr lang="en-US" sz="2800" dirty="0"/>
              <a:t> </a:t>
            </a:r>
            <a:r>
              <a:rPr lang="en-US" sz="2800" dirty="0" err="1"/>
              <a:t>refutovať</a:t>
            </a:r>
            <a:endParaRPr lang="en-US" sz="2800" dirty="0"/>
          </a:p>
          <a:p>
            <a:pPr marL="285750" indent="-285750">
              <a:buClr>
                <a:schemeClr val="bg1"/>
              </a:buClr>
              <a:buFont typeface="Epilogue" pitchFamily="2" charset="-18"/>
              <a:buChar char="→"/>
            </a:pPr>
            <a:r>
              <a:rPr lang="en-US" sz="2800" dirty="0" err="1"/>
              <a:t>Reakcie</a:t>
            </a:r>
            <a:r>
              <a:rPr lang="en-US" sz="2800" dirty="0"/>
              <a:t> </a:t>
            </a:r>
            <a:r>
              <a:rPr lang="en-US" sz="2800" dirty="0" err="1"/>
              <a:t>na</a:t>
            </a:r>
            <a:r>
              <a:rPr lang="en-US" sz="2800" dirty="0"/>
              <a:t> </a:t>
            </a:r>
            <a:r>
              <a:rPr lang="en-US" sz="2800" dirty="0" err="1"/>
              <a:t>základe</a:t>
            </a:r>
            <a:r>
              <a:rPr lang="en-US" sz="2800" dirty="0"/>
              <a:t> priority</a:t>
            </a:r>
          </a:p>
        </p:txBody>
      </p:sp>
      <p:sp>
        <p:nvSpPr>
          <p:cNvPr id="4" name="TextBox 3">
            <a:extLst>
              <a:ext uri="{FF2B5EF4-FFF2-40B4-BE49-F238E27FC236}">
                <a16:creationId xmlns:a16="http://schemas.microsoft.com/office/drawing/2014/main" id="{CCBF583C-6C0E-1BD3-B66D-E9963F3F457B}"/>
              </a:ext>
            </a:extLst>
          </p:cNvPr>
          <p:cNvSpPr txBox="1"/>
          <p:nvPr/>
        </p:nvSpPr>
        <p:spPr>
          <a:xfrm>
            <a:off x="771525" y="2219325"/>
            <a:ext cx="5924550" cy="523220"/>
          </a:xfrm>
          <a:prstGeom prst="rect">
            <a:avLst/>
          </a:prstGeom>
          <a:noFill/>
        </p:spPr>
        <p:txBody>
          <a:bodyPr wrap="square" rtlCol="0">
            <a:spAutoFit/>
          </a:bodyPr>
          <a:lstStyle/>
          <a:p>
            <a:r>
              <a:rPr lang="en-US" sz="2800" dirty="0"/>
              <a:t>Na </a:t>
            </a:r>
            <a:r>
              <a:rPr lang="en-US" sz="2800" dirty="0" err="1"/>
              <a:t>čo</a:t>
            </a:r>
            <a:r>
              <a:rPr lang="en-US" sz="2800" dirty="0"/>
              <a:t> </a:t>
            </a:r>
            <a:r>
              <a:rPr lang="en-US" sz="2800" dirty="0" err="1"/>
              <a:t>si</a:t>
            </a:r>
            <a:r>
              <a:rPr lang="en-US" sz="2800" dirty="0"/>
              <a:t> </a:t>
            </a:r>
            <a:r>
              <a:rPr lang="en-US" sz="2800" dirty="0" err="1"/>
              <a:t>dať</a:t>
            </a:r>
            <a:r>
              <a:rPr lang="en-US" sz="2800" dirty="0"/>
              <a:t> </a:t>
            </a:r>
            <a:r>
              <a:rPr lang="en-US" sz="2800" dirty="0" err="1"/>
              <a:t>pozor</a:t>
            </a:r>
            <a:r>
              <a:rPr lang="en-US" sz="2800" dirty="0"/>
              <a:t>?</a:t>
            </a:r>
            <a:endParaRPr lang="sk-SK" sz="2800" dirty="0"/>
          </a:p>
        </p:txBody>
      </p:sp>
      <p:sp>
        <p:nvSpPr>
          <p:cNvPr id="7" name="TextBox 6">
            <a:extLst>
              <a:ext uri="{FF2B5EF4-FFF2-40B4-BE49-F238E27FC236}">
                <a16:creationId xmlns:a16="http://schemas.microsoft.com/office/drawing/2014/main" id="{608B8A9C-3B0F-3067-6B19-013B2650126F}"/>
              </a:ext>
            </a:extLst>
          </p:cNvPr>
          <p:cNvSpPr txBox="1"/>
          <p:nvPr/>
        </p:nvSpPr>
        <p:spPr>
          <a:xfrm>
            <a:off x="860425" y="4416180"/>
            <a:ext cx="5924550" cy="523220"/>
          </a:xfrm>
          <a:prstGeom prst="rect">
            <a:avLst/>
          </a:prstGeom>
          <a:noFill/>
        </p:spPr>
        <p:txBody>
          <a:bodyPr wrap="square" rtlCol="0">
            <a:spAutoFit/>
          </a:bodyPr>
          <a:lstStyle/>
          <a:p>
            <a:r>
              <a:rPr lang="en-US" sz="2800" dirty="0" err="1"/>
              <a:t>Tipy</a:t>
            </a:r>
            <a:endParaRPr lang="sk-SK" sz="2800" dirty="0"/>
          </a:p>
        </p:txBody>
      </p:sp>
      <p:sp>
        <p:nvSpPr>
          <p:cNvPr id="14" name="TextovéPole 19">
            <a:extLst>
              <a:ext uri="{FF2B5EF4-FFF2-40B4-BE49-F238E27FC236}">
                <a16:creationId xmlns:a16="http://schemas.microsoft.com/office/drawing/2014/main" id="{DDFC99AF-9254-E959-70CA-9654DEC3FD1C}"/>
              </a:ext>
            </a:extLst>
          </p:cNvPr>
          <p:cNvSpPr txBox="1"/>
          <p:nvPr/>
        </p:nvSpPr>
        <p:spPr>
          <a:xfrm>
            <a:off x="650132" y="4939400"/>
            <a:ext cx="10055968" cy="954107"/>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Naväzovanie</a:t>
            </a:r>
            <a:r>
              <a:rPr lang="en-US" sz="2800" dirty="0"/>
              <a:t> </a:t>
            </a:r>
            <a:r>
              <a:rPr lang="en-US" sz="2800" dirty="0" err="1"/>
              <a:t>refutov</a:t>
            </a:r>
            <a:r>
              <a:rPr lang="en-US" sz="2800" dirty="0"/>
              <a:t> </a:t>
            </a:r>
            <a:r>
              <a:rPr lang="en-US" sz="2800" dirty="0" err="1"/>
              <a:t>na</a:t>
            </a:r>
            <a:r>
              <a:rPr lang="en-US" sz="2800" dirty="0"/>
              <a:t> </a:t>
            </a:r>
            <a:r>
              <a:rPr lang="en-US" sz="2800" dirty="0" err="1"/>
              <a:t>argumenty</a:t>
            </a:r>
            <a:endParaRPr lang="en-US" sz="2800" dirty="0"/>
          </a:p>
          <a:p>
            <a:pPr marL="285750" indent="-285750">
              <a:buClr>
                <a:schemeClr val="bg1"/>
              </a:buClr>
              <a:buFont typeface="Epilogue" pitchFamily="2" charset="-18"/>
              <a:buChar char="→"/>
            </a:pPr>
            <a:r>
              <a:rPr lang="en-US" sz="2800" dirty="0" err="1"/>
              <a:t>Využitie</a:t>
            </a:r>
            <a:r>
              <a:rPr lang="en-US" sz="2800" dirty="0"/>
              <a:t> </a:t>
            </a:r>
            <a:r>
              <a:rPr lang="en-US" sz="2800" dirty="0" err="1"/>
              <a:t>prípravného</a:t>
            </a:r>
            <a:r>
              <a:rPr lang="en-US" sz="2800" dirty="0"/>
              <a:t> </a:t>
            </a:r>
            <a:r>
              <a:rPr lang="en-US" sz="2800" dirty="0" err="1"/>
              <a:t>času</a:t>
            </a:r>
            <a:endParaRPr lang="en-US" sz="2800" dirty="0"/>
          </a:p>
        </p:txBody>
      </p:sp>
    </p:spTree>
    <p:extLst>
      <p:ext uri="{BB962C8B-B14F-4D97-AF65-F5344CB8AC3E}">
        <p14:creationId xmlns:p14="http://schemas.microsoft.com/office/powerpoint/2010/main" val="34384525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6465-D0C3-A588-5687-426AAED622D5}"/>
              </a:ext>
            </a:extLst>
          </p:cNvPr>
          <p:cNvSpPr>
            <a:spLocks noGrp="1"/>
          </p:cNvSpPr>
          <p:nvPr>
            <p:ph type="title"/>
          </p:nvPr>
        </p:nvSpPr>
        <p:spPr>
          <a:xfrm>
            <a:off x="533400" y="4784725"/>
            <a:ext cx="2933700" cy="1325563"/>
          </a:xfrm>
        </p:spPr>
        <p:txBody>
          <a:bodyPr/>
          <a:lstStyle/>
          <a:p>
            <a:r>
              <a:rPr lang="en-US" dirty="0" err="1">
                <a:solidFill>
                  <a:schemeClr val="bg2"/>
                </a:solidFill>
              </a:rPr>
              <a:t>Tretie</a:t>
            </a:r>
            <a:r>
              <a:rPr lang="en-US" dirty="0">
                <a:solidFill>
                  <a:schemeClr val="bg2"/>
                </a:solidFill>
              </a:rPr>
              <a:t> </a:t>
            </a:r>
            <a:r>
              <a:rPr lang="en-US" dirty="0" err="1">
                <a:solidFill>
                  <a:schemeClr val="bg2"/>
                </a:solidFill>
              </a:rPr>
              <a:t>reči</a:t>
            </a:r>
            <a:endParaRPr lang="en-US" dirty="0">
              <a:solidFill>
                <a:schemeClr val="bg2"/>
              </a:solidFill>
            </a:endParaRPr>
          </a:p>
        </p:txBody>
      </p:sp>
      <p:pic>
        <p:nvPicPr>
          <p:cNvPr id="4" name="Obrázek 4" descr="Obsah obrázku text&#10;&#10;Popis byl vytvořen automaticky">
            <a:extLst>
              <a:ext uri="{FF2B5EF4-FFF2-40B4-BE49-F238E27FC236}">
                <a16:creationId xmlns:a16="http://schemas.microsoft.com/office/drawing/2014/main" id="{EF5089EF-F3F1-25AF-DF5F-4DDCBF318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pic>
        <p:nvPicPr>
          <p:cNvPr id="5" name="Obrázek 10">
            <a:extLst>
              <a:ext uri="{FF2B5EF4-FFF2-40B4-BE49-F238E27FC236}">
                <a16:creationId xmlns:a16="http://schemas.microsoft.com/office/drawing/2014/main" id="{4DAE6BF7-E68B-A165-0CB9-3A9687B15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5134800"/>
            <a:ext cx="1453321" cy="625412"/>
          </a:xfrm>
          <a:prstGeom prst="rect">
            <a:avLst/>
          </a:prstGeom>
        </p:spPr>
      </p:pic>
    </p:spTree>
    <p:extLst>
      <p:ext uri="{BB962C8B-B14F-4D97-AF65-F5344CB8AC3E}">
        <p14:creationId xmlns:p14="http://schemas.microsoft.com/office/powerpoint/2010/main" val="382528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1" y="4745525"/>
            <a:ext cx="8071868" cy="1814809"/>
          </a:xfrm>
        </p:spPr>
        <p:txBody>
          <a:bodyPr>
            <a:normAutofit/>
          </a:bodyPr>
          <a:lstStyle/>
          <a:p>
            <a:r>
              <a:rPr lang="sk-SK" sz="6000" dirty="0">
                <a:solidFill>
                  <a:schemeClr val="bg1"/>
                </a:solidFill>
              </a:rPr>
              <a:t>Vysvetľovanie = dokedy?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pic>
        <p:nvPicPr>
          <p:cNvPr id="4" name="Obrázek 3">
            <a:extLst>
              <a:ext uri="{FF2B5EF4-FFF2-40B4-BE49-F238E27FC236}">
                <a16:creationId xmlns:a16="http://schemas.microsoft.com/office/drawing/2014/main" id="{D0B1D546-AEFB-48BB-884B-C521BA6E1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252" y="5668239"/>
            <a:ext cx="892095" cy="892095"/>
          </a:xfrm>
          <a:prstGeom prst="rect">
            <a:avLst/>
          </a:prstGeom>
        </p:spPr>
      </p:pic>
      <p:pic>
        <p:nvPicPr>
          <p:cNvPr id="10" name="Obrázek 9">
            <a:extLst>
              <a:ext uri="{FF2B5EF4-FFF2-40B4-BE49-F238E27FC236}">
                <a16:creationId xmlns:a16="http://schemas.microsoft.com/office/drawing/2014/main" id="{B3ADB0AE-EAE9-4C07-9F52-8B812CD9F39C}"/>
              </a:ext>
            </a:extLst>
          </p:cNvPr>
          <p:cNvPicPr>
            <a:picLocks noChangeAspect="1"/>
          </p:cNvPicPr>
          <p:nvPr/>
        </p:nvPicPr>
        <p:blipFill rotWithShape="1">
          <a:blip r:embed="rId4">
            <a:extLst>
              <a:ext uri="{28A0092B-C50C-407E-A947-70E740481C1C}">
                <a14:useLocalDpi xmlns:a14="http://schemas.microsoft.com/office/drawing/2010/main" val="0"/>
              </a:ext>
            </a:extLst>
          </a:blip>
          <a:srcRect l="8708" t="36124" r="63137" b="39305"/>
          <a:stretch/>
        </p:blipFill>
        <p:spPr>
          <a:xfrm>
            <a:off x="4628863" y="1277897"/>
            <a:ext cx="2560639" cy="1117316"/>
          </a:xfrm>
          <a:prstGeom prst="rect">
            <a:avLst/>
          </a:prstGeom>
        </p:spPr>
      </p:pic>
      <p:pic>
        <p:nvPicPr>
          <p:cNvPr id="11" name="Picture 14" descr="A picture containing text, silhouette&#10;&#10;Description automatically generated">
            <a:extLst>
              <a:ext uri="{FF2B5EF4-FFF2-40B4-BE49-F238E27FC236}">
                <a16:creationId xmlns:a16="http://schemas.microsoft.com/office/drawing/2014/main" id="{F7FC23F1-38C7-4AC5-953A-2F6D5479A717}"/>
              </a:ext>
            </a:extLst>
          </p:cNvPr>
          <p:cNvPicPr>
            <a:picLocks noChangeAspect="1"/>
          </p:cNvPicPr>
          <p:nvPr/>
        </p:nvPicPr>
        <p:blipFill rotWithShape="1">
          <a:blip r:embed="rId5">
            <a:biLevel thresh="50000"/>
            <a:extLst>
              <a:ext uri="{28A0092B-C50C-407E-A947-70E740481C1C}">
                <a14:useLocalDpi xmlns:a14="http://schemas.microsoft.com/office/drawing/2010/main" val="0"/>
              </a:ext>
            </a:extLst>
          </a:blip>
          <a:srcRect r="77552"/>
          <a:stretch/>
        </p:blipFill>
        <p:spPr>
          <a:xfrm>
            <a:off x="2528580" y="-134674"/>
            <a:ext cx="2100283" cy="5262793"/>
          </a:xfrm>
          <a:prstGeom prst="rect">
            <a:avLst/>
          </a:prstGeom>
        </p:spPr>
      </p:pic>
      <p:pic>
        <p:nvPicPr>
          <p:cNvPr id="13" name="Picture 9" descr="A picture containing text, silhouette&#10;&#10;Description automatically generated">
            <a:extLst>
              <a:ext uri="{FF2B5EF4-FFF2-40B4-BE49-F238E27FC236}">
                <a16:creationId xmlns:a16="http://schemas.microsoft.com/office/drawing/2014/main" id="{B8A5DFAE-CFAB-4A94-B6BD-3089F2CC5747}"/>
              </a:ext>
            </a:extLst>
          </p:cNvPr>
          <p:cNvPicPr>
            <a:picLocks noChangeAspect="1"/>
          </p:cNvPicPr>
          <p:nvPr/>
        </p:nvPicPr>
        <p:blipFill rotWithShape="1">
          <a:blip r:embed="rId5">
            <a:biLevel thresh="50000"/>
            <a:extLst>
              <a:ext uri="{28A0092B-C50C-407E-A947-70E740481C1C}">
                <a14:useLocalDpi xmlns:a14="http://schemas.microsoft.com/office/drawing/2010/main" val="0"/>
              </a:ext>
            </a:extLst>
          </a:blip>
          <a:srcRect l="76625"/>
          <a:stretch/>
        </p:blipFill>
        <p:spPr>
          <a:xfrm>
            <a:off x="7258646" y="-230353"/>
            <a:ext cx="2187005" cy="5262793"/>
          </a:xfrm>
          <a:prstGeom prst="rect">
            <a:avLst/>
          </a:prstGeom>
        </p:spPr>
      </p:pic>
      <p:sp>
        <p:nvSpPr>
          <p:cNvPr id="7" name="Vývojový diagram: ukončení 6">
            <a:extLst>
              <a:ext uri="{FF2B5EF4-FFF2-40B4-BE49-F238E27FC236}">
                <a16:creationId xmlns:a16="http://schemas.microsoft.com/office/drawing/2014/main" id="{AFBCB8F2-E65D-4185-BD2C-2066874C7458}"/>
              </a:ext>
            </a:extLst>
          </p:cNvPr>
          <p:cNvSpPr/>
          <p:nvPr/>
        </p:nvSpPr>
        <p:spPr>
          <a:xfrm>
            <a:off x="5005942" y="2485068"/>
            <a:ext cx="1571134" cy="51847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kolegovia</a:t>
            </a:r>
          </a:p>
        </p:txBody>
      </p:sp>
      <p:sp>
        <p:nvSpPr>
          <p:cNvPr id="14" name="Vývojový diagram: ukončení 13">
            <a:extLst>
              <a:ext uri="{FF2B5EF4-FFF2-40B4-BE49-F238E27FC236}">
                <a16:creationId xmlns:a16="http://schemas.microsoft.com/office/drawing/2014/main" id="{E3E7E715-9812-49F6-A035-68FCDD7168C3}"/>
              </a:ext>
            </a:extLst>
          </p:cNvPr>
          <p:cNvSpPr/>
          <p:nvPr/>
        </p:nvSpPr>
        <p:spPr>
          <a:xfrm>
            <a:off x="5005942" y="3076600"/>
            <a:ext cx="1571134" cy="51847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spolužiaci</a:t>
            </a:r>
          </a:p>
        </p:txBody>
      </p:sp>
      <p:sp>
        <p:nvSpPr>
          <p:cNvPr id="15" name="Vývojový diagram: ukončení 14">
            <a:extLst>
              <a:ext uri="{FF2B5EF4-FFF2-40B4-BE49-F238E27FC236}">
                <a16:creationId xmlns:a16="http://schemas.microsoft.com/office/drawing/2014/main" id="{0FC25F5E-2D7B-4EE3-9549-AC28015AEA18}"/>
              </a:ext>
            </a:extLst>
          </p:cNvPr>
          <p:cNvSpPr/>
          <p:nvPr/>
        </p:nvSpPr>
        <p:spPr>
          <a:xfrm>
            <a:off x="5005942" y="3668132"/>
            <a:ext cx="1571134" cy="51847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bg2"/>
                </a:solidFill>
              </a:rPr>
              <a:t>rodina</a:t>
            </a:r>
          </a:p>
        </p:txBody>
      </p:sp>
    </p:spTree>
    <p:extLst>
      <p:ext uri="{BB962C8B-B14F-4D97-AF65-F5344CB8AC3E}">
        <p14:creationId xmlns:p14="http://schemas.microsoft.com/office/powerpoint/2010/main" val="26859656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280280" y="1220623"/>
            <a:ext cx="10515600" cy="759006"/>
          </a:xfrm>
        </p:spPr>
        <p:txBody>
          <a:bodyPr>
            <a:normAutofit/>
          </a:bodyPr>
          <a:lstStyle/>
          <a:p>
            <a:r>
              <a:rPr lang="sk-SK" sz="4000" dirty="0">
                <a:solidFill>
                  <a:schemeClr val="bg1"/>
                </a:solidFill>
              </a:rPr>
              <a:t>Úloha</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7" name="Nadpis 1">
            <a:extLst>
              <a:ext uri="{FF2B5EF4-FFF2-40B4-BE49-F238E27FC236}">
                <a16:creationId xmlns:a16="http://schemas.microsoft.com/office/drawing/2014/main" id="{9FC0D8AD-7D57-4744-B776-C0E57EC5951D}"/>
              </a:ext>
            </a:extLst>
          </p:cNvPr>
          <p:cNvSpPr txBox="1">
            <a:spLocks/>
          </p:cNvSpPr>
          <p:nvPr/>
        </p:nvSpPr>
        <p:spPr>
          <a:xfrm>
            <a:off x="280280" y="2117741"/>
            <a:ext cx="10515600" cy="75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mn-lt"/>
              </a:rPr>
              <a:t>Aké</a:t>
            </a:r>
            <a:r>
              <a:rPr lang="en-US" sz="2400" dirty="0">
                <a:latin typeface="+mn-lt"/>
              </a:rPr>
              <a:t> </a:t>
            </a:r>
            <a:r>
              <a:rPr lang="en-US" sz="2400" dirty="0" err="1">
                <a:latin typeface="+mn-lt"/>
              </a:rPr>
              <a:t>môžu</a:t>
            </a:r>
            <a:r>
              <a:rPr lang="en-US" sz="2400" dirty="0">
                <a:latin typeface="+mn-lt"/>
              </a:rPr>
              <a:t> </a:t>
            </a:r>
            <a:r>
              <a:rPr lang="en-US" sz="2400" dirty="0" err="1">
                <a:latin typeface="+mn-lt"/>
              </a:rPr>
              <a:t>byť</a:t>
            </a:r>
            <a:r>
              <a:rPr lang="en-US" sz="2400" dirty="0">
                <a:latin typeface="+mn-lt"/>
              </a:rPr>
              <a:t> </a:t>
            </a:r>
            <a:r>
              <a:rPr lang="en-US" sz="2400" dirty="0" err="1">
                <a:latin typeface="+mn-lt"/>
              </a:rPr>
              <a:t>úlohy</a:t>
            </a:r>
            <a:r>
              <a:rPr lang="en-US" sz="2400" dirty="0">
                <a:latin typeface="+mn-lt"/>
              </a:rPr>
              <a:t> </a:t>
            </a:r>
            <a:r>
              <a:rPr lang="en-US" sz="2400" dirty="0" err="1">
                <a:latin typeface="+mn-lt"/>
              </a:rPr>
              <a:t>tretích</a:t>
            </a:r>
            <a:r>
              <a:rPr lang="en-US" sz="2400" dirty="0">
                <a:latin typeface="+mn-lt"/>
              </a:rPr>
              <a:t> </a:t>
            </a:r>
            <a:r>
              <a:rPr lang="en-US" sz="2400" dirty="0" err="1">
                <a:latin typeface="+mn-lt"/>
              </a:rPr>
              <a:t>rečí</a:t>
            </a:r>
            <a:r>
              <a:rPr lang="en-US" sz="2400" dirty="0">
                <a:latin typeface="+mn-lt"/>
              </a:rPr>
              <a:t>?</a:t>
            </a:r>
            <a:endParaRPr lang="sk-SK" sz="2400" dirty="0">
              <a:latin typeface="+mn-lt"/>
            </a:endParaRPr>
          </a:p>
        </p:txBody>
      </p:sp>
    </p:spTree>
    <p:extLst>
      <p:ext uri="{BB962C8B-B14F-4D97-AF65-F5344CB8AC3E}">
        <p14:creationId xmlns:p14="http://schemas.microsoft.com/office/powerpoint/2010/main" val="2548333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a:t>
            </a:r>
            <a:r>
              <a:rPr lang="en-US" sz="4000" dirty="0" err="1">
                <a:solidFill>
                  <a:schemeClr val="bg1"/>
                </a:solidFill>
              </a:rPr>
              <a:t>tretích</a:t>
            </a:r>
            <a:r>
              <a:rPr lang="sk-SK" sz="4000" dirty="0">
                <a:solidFill>
                  <a:schemeClr val="bg1"/>
                </a:solidFill>
              </a:rPr>
              <a:t>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2677656"/>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a:t>Refutácia</a:t>
            </a:r>
          </a:p>
          <a:p>
            <a:pPr marL="285750" indent="-285750">
              <a:buClr>
                <a:schemeClr val="bg1"/>
              </a:buClr>
              <a:buFont typeface="Epilogue" pitchFamily="2" charset="-18"/>
              <a:buChar char="→"/>
            </a:pPr>
            <a:r>
              <a:rPr lang="en-US" sz="2800" dirty="0" err="1"/>
              <a:t>Prehĺbenie</a:t>
            </a:r>
            <a:r>
              <a:rPr lang="en-US" sz="2800" dirty="0"/>
              <a:t> </a:t>
            </a:r>
            <a:r>
              <a:rPr lang="en-US" sz="2800" dirty="0" err="1"/>
              <a:t>analýzy</a:t>
            </a:r>
            <a:r>
              <a:rPr lang="en-US" sz="2800" dirty="0"/>
              <a:t>/</a:t>
            </a:r>
            <a:r>
              <a:rPr lang="en-US" sz="2800" dirty="0" err="1"/>
              <a:t>dopadov</a:t>
            </a:r>
            <a:endParaRPr lang="en-US" sz="2800" dirty="0"/>
          </a:p>
          <a:p>
            <a:pPr marL="285750" indent="-285750">
              <a:buClr>
                <a:schemeClr val="bg1"/>
              </a:buClr>
              <a:buFont typeface="Epilogue" pitchFamily="2" charset="-18"/>
              <a:buChar char="→"/>
            </a:pPr>
            <a:r>
              <a:rPr lang="en-US" sz="2800" dirty="0" err="1"/>
              <a:t>Komparácia</a:t>
            </a:r>
            <a:endParaRPr lang="en-US" sz="2800" dirty="0"/>
          </a:p>
          <a:p>
            <a:pPr marL="285750" indent="-285750">
              <a:buClr>
                <a:schemeClr val="bg1"/>
              </a:buClr>
              <a:buFont typeface="Epilogue" pitchFamily="2" charset="-18"/>
              <a:buChar char="→"/>
            </a:pPr>
            <a:r>
              <a:rPr lang="en-US" sz="2800" dirty="0" err="1"/>
              <a:t>Udržanie</a:t>
            </a:r>
            <a:r>
              <a:rPr lang="en-US" sz="2800" dirty="0"/>
              <a:t> </a:t>
            </a:r>
            <a:r>
              <a:rPr lang="en-US" sz="2800" dirty="0" err="1"/>
              <a:t>línie</a:t>
            </a:r>
            <a:endParaRPr lang="en-US" sz="2800" dirty="0"/>
          </a:p>
          <a:p>
            <a:pPr marL="285750" indent="-285750">
              <a:buClr>
                <a:schemeClr val="bg1"/>
              </a:buClr>
              <a:buFont typeface="Epilogue" pitchFamily="2" charset="-18"/>
              <a:buChar char="→"/>
            </a:pPr>
            <a:r>
              <a:rPr lang="en-US" sz="2800" dirty="0" err="1"/>
              <a:t>Explicitné</a:t>
            </a:r>
            <a:r>
              <a:rPr lang="en-US" sz="2800" dirty="0"/>
              <a:t> </a:t>
            </a:r>
            <a:r>
              <a:rPr lang="en-US" sz="2800" dirty="0" err="1"/>
              <a:t>pomenovnie</a:t>
            </a:r>
            <a:r>
              <a:rPr lang="en-US" sz="2800" dirty="0"/>
              <a:t> </a:t>
            </a:r>
            <a:r>
              <a:rPr lang="en-US" sz="2800" dirty="0" err="1"/>
              <a:t>chýbajúcich</a:t>
            </a:r>
            <a:r>
              <a:rPr lang="en-US" sz="2800" dirty="0"/>
              <a:t> </a:t>
            </a:r>
            <a:r>
              <a:rPr lang="en-US" sz="2800" dirty="0" err="1"/>
              <a:t>reakcií</a:t>
            </a:r>
            <a:r>
              <a:rPr lang="en-US" sz="2800" dirty="0"/>
              <a:t> a pod.</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33723443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a:t>
            </a:r>
            <a:r>
              <a:rPr lang="en-US" sz="4000" dirty="0" err="1">
                <a:solidFill>
                  <a:schemeClr val="bg1"/>
                </a:solidFill>
              </a:rPr>
              <a:t>tretích</a:t>
            </a:r>
            <a:r>
              <a:rPr lang="sk-SK" sz="4000" dirty="0">
                <a:solidFill>
                  <a:schemeClr val="bg1"/>
                </a:solidFill>
              </a:rPr>
              <a:t>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886865"/>
            <a:ext cx="10055968" cy="1815882"/>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Neprinášať</a:t>
            </a:r>
            <a:r>
              <a:rPr lang="en-US" sz="2800" dirty="0"/>
              <a:t> </a:t>
            </a:r>
            <a:r>
              <a:rPr lang="en-US" sz="2800" dirty="0" err="1"/>
              <a:t>nové</a:t>
            </a:r>
            <a:r>
              <a:rPr lang="en-US" sz="2800" dirty="0"/>
              <a:t> </a:t>
            </a:r>
            <a:r>
              <a:rPr lang="en-US" sz="2800" dirty="0" err="1"/>
              <a:t>argumenty</a:t>
            </a:r>
            <a:endParaRPr lang="en-US" sz="2800" dirty="0"/>
          </a:p>
          <a:p>
            <a:pPr marL="285750" indent="-285750">
              <a:buClr>
                <a:schemeClr val="bg1"/>
              </a:buClr>
              <a:buFont typeface="Epilogue" pitchFamily="2" charset="-18"/>
              <a:buChar char="→"/>
            </a:pPr>
            <a:r>
              <a:rPr lang="en-US" sz="2800" dirty="0" err="1"/>
              <a:t>Správny</a:t>
            </a:r>
            <a:r>
              <a:rPr lang="en-US" sz="2800" dirty="0"/>
              <a:t> </a:t>
            </a:r>
            <a:r>
              <a:rPr lang="en-US" sz="2800" dirty="0" err="1"/>
              <a:t>časový</a:t>
            </a:r>
            <a:r>
              <a:rPr lang="en-US" sz="2800" dirty="0"/>
              <a:t> </a:t>
            </a:r>
            <a:r>
              <a:rPr lang="en-US" sz="2800" dirty="0" err="1"/>
              <a:t>manažment</a:t>
            </a:r>
            <a:endParaRPr lang="en-US" sz="2800" dirty="0"/>
          </a:p>
          <a:p>
            <a:pPr marL="285750" indent="-285750">
              <a:buClr>
                <a:schemeClr val="bg1"/>
              </a:buClr>
              <a:buFont typeface="Epilogue" pitchFamily="2" charset="-18"/>
              <a:buChar char="→"/>
            </a:pPr>
            <a:r>
              <a:rPr lang="en-US" sz="2800" dirty="0" err="1"/>
              <a:t>Konzistentosť</a:t>
            </a:r>
            <a:endParaRPr lang="en-US" sz="2800" dirty="0"/>
          </a:p>
          <a:p>
            <a:pPr>
              <a:buClr>
                <a:schemeClr val="bg1"/>
              </a:buClr>
            </a:pPr>
            <a:endParaRPr lang="en-US" sz="2800" dirty="0"/>
          </a:p>
        </p:txBody>
      </p:sp>
      <p:sp>
        <p:nvSpPr>
          <p:cNvPr id="4" name="TextBox 3">
            <a:extLst>
              <a:ext uri="{FF2B5EF4-FFF2-40B4-BE49-F238E27FC236}">
                <a16:creationId xmlns:a16="http://schemas.microsoft.com/office/drawing/2014/main" id="{CCBF583C-6C0E-1BD3-B66D-E9963F3F457B}"/>
              </a:ext>
            </a:extLst>
          </p:cNvPr>
          <p:cNvSpPr txBox="1"/>
          <p:nvPr/>
        </p:nvSpPr>
        <p:spPr>
          <a:xfrm>
            <a:off x="771525" y="2219325"/>
            <a:ext cx="5924550" cy="523220"/>
          </a:xfrm>
          <a:prstGeom prst="rect">
            <a:avLst/>
          </a:prstGeom>
          <a:noFill/>
        </p:spPr>
        <p:txBody>
          <a:bodyPr wrap="square" rtlCol="0">
            <a:spAutoFit/>
          </a:bodyPr>
          <a:lstStyle/>
          <a:p>
            <a:r>
              <a:rPr lang="en-US" sz="2800" dirty="0"/>
              <a:t>Na </a:t>
            </a:r>
            <a:r>
              <a:rPr lang="en-US" sz="2800" dirty="0" err="1"/>
              <a:t>čo</a:t>
            </a:r>
            <a:r>
              <a:rPr lang="en-US" sz="2800" dirty="0"/>
              <a:t> </a:t>
            </a:r>
            <a:r>
              <a:rPr lang="en-US" sz="2800" dirty="0" err="1"/>
              <a:t>si</a:t>
            </a:r>
            <a:r>
              <a:rPr lang="en-US" sz="2800" dirty="0"/>
              <a:t> </a:t>
            </a:r>
            <a:r>
              <a:rPr lang="en-US" sz="2800" dirty="0" err="1"/>
              <a:t>dať</a:t>
            </a:r>
            <a:r>
              <a:rPr lang="en-US" sz="2800" dirty="0"/>
              <a:t> </a:t>
            </a:r>
            <a:r>
              <a:rPr lang="en-US" sz="2800" dirty="0" err="1"/>
              <a:t>pozor</a:t>
            </a:r>
            <a:r>
              <a:rPr lang="en-US" sz="2800" dirty="0"/>
              <a:t>?</a:t>
            </a:r>
            <a:endParaRPr lang="sk-SK" sz="2800" dirty="0"/>
          </a:p>
        </p:txBody>
      </p:sp>
      <p:sp>
        <p:nvSpPr>
          <p:cNvPr id="7" name="TextBox 6">
            <a:extLst>
              <a:ext uri="{FF2B5EF4-FFF2-40B4-BE49-F238E27FC236}">
                <a16:creationId xmlns:a16="http://schemas.microsoft.com/office/drawing/2014/main" id="{608B8A9C-3B0F-3067-6B19-013B2650126F}"/>
              </a:ext>
            </a:extLst>
          </p:cNvPr>
          <p:cNvSpPr txBox="1"/>
          <p:nvPr/>
        </p:nvSpPr>
        <p:spPr>
          <a:xfrm>
            <a:off x="860425" y="4416180"/>
            <a:ext cx="5924550" cy="523220"/>
          </a:xfrm>
          <a:prstGeom prst="rect">
            <a:avLst/>
          </a:prstGeom>
          <a:noFill/>
        </p:spPr>
        <p:txBody>
          <a:bodyPr wrap="square" rtlCol="0">
            <a:spAutoFit/>
          </a:bodyPr>
          <a:lstStyle/>
          <a:p>
            <a:r>
              <a:rPr lang="en-US" sz="2800" dirty="0" err="1"/>
              <a:t>Tipy</a:t>
            </a:r>
            <a:endParaRPr lang="sk-SK" sz="2800" dirty="0"/>
          </a:p>
        </p:txBody>
      </p:sp>
      <p:sp>
        <p:nvSpPr>
          <p:cNvPr id="14" name="TextovéPole 19">
            <a:extLst>
              <a:ext uri="{FF2B5EF4-FFF2-40B4-BE49-F238E27FC236}">
                <a16:creationId xmlns:a16="http://schemas.microsoft.com/office/drawing/2014/main" id="{DDFC99AF-9254-E959-70CA-9654DEC3FD1C}"/>
              </a:ext>
            </a:extLst>
          </p:cNvPr>
          <p:cNvSpPr txBox="1"/>
          <p:nvPr/>
        </p:nvSpPr>
        <p:spPr>
          <a:xfrm>
            <a:off x="650132" y="4939400"/>
            <a:ext cx="10055968" cy="954107"/>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Posúvanie</a:t>
            </a:r>
            <a:r>
              <a:rPr lang="en-US" sz="2800" dirty="0"/>
              <a:t> </a:t>
            </a:r>
            <a:r>
              <a:rPr lang="en-US" sz="2800" dirty="0" err="1"/>
              <a:t>refutácie</a:t>
            </a:r>
            <a:endParaRPr lang="en-US" sz="2800" dirty="0"/>
          </a:p>
          <a:p>
            <a:pPr marL="285750" indent="-285750">
              <a:buClr>
                <a:schemeClr val="bg1"/>
              </a:buClr>
              <a:buFont typeface="Epilogue" pitchFamily="2" charset="-18"/>
              <a:buChar char="→"/>
            </a:pPr>
            <a:r>
              <a:rPr lang="en-US" sz="2800" dirty="0" err="1"/>
              <a:t>Pohľad</a:t>
            </a:r>
            <a:r>
              <a:rPr lang="en-US" sz="2800" dirty="0"/>
              <a:t> </a:t>
            </a:r>
            <a:r>
              <a:rPr lang="en-US" sz="2800" dirty="0" err="1"/>
              <a:t>rozhodcu</a:t>
            </a:r>
            <a:endParaRPr lang="en-US" sz="2800" dirty="0"/>
          </a:p>
        </p:txBody>
      </p:sp>
    </p:spTree>
    <p:extLst>
      <p:ext uri="{BB962C8B-B14F-4D97-AF65-F5344CB8AC3E}">
        <p14:creationId xmlns:p14="http://schemas.microsoft.com/office/powerpoint/2010/main" val="36146007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6465-D0C3-A588-5687-426AAED622D5}"/>
              </a:ext>
            </a:extLst>
          </p:cNvPr>
          <p:cNvSpPr>
            <a:spLocks noGrp="1"/>
          </p:cNvSpPr>
          <p:nvPr>
            <p:ph type="title"/>
          </p:nvPr>
        </p:nvSpPr>
        <p:spPr>
          <a:xfrm>
            <a:off x="533400" y="4784725"/>
            <a:ext cx="2933700" cy="1325563"/>
          </a:xfrm>
        </p:spPr>
        <p:txBody>
          <a:bodyPr/>
          <a:lstStyle/>
          <a:p>
            <a:r>
              <a:rPr lang="en-US" dirty="0" err="1">
                <a:solidFill>
                  <a:schemeClr val="bg2"/>
                </a:solidFill>
              </a:rPr>
              <a:t>Záverečné</a:t>
            </a:r>
            <a:r>
              <a:rPr lang="en-US" dirty="0">
                <a:solidFill>
                  <a:schemeClr val="bg2"/>
                </a:solidFill>
              </a:rPr>
              <a:t> </a:t>
            </a:r>
            <a:r>
              <a:rPr lang="en-US" dirty="0" err="1">
                <a:solidFill>
                  <a:schemeClr val="bg2"/>
                </a:solidFill>
              </a:rPr>
              <a:t>reči</a:t>
            </a:r>
            <a:endParaRPr lang="en-US" dirty="0">
              <a:solidFill>
                <a:schemeClr val="bg2"/>
              </a:solidFill>
            </a:endParaRPr>
          </a:p>
        </p:txBody>
      </p:sp>
      <p:pic>
        <p:nvPicPr>
          <p:cNvPr id="4" name="Obrázek 4" descr="Obsah obrázku text&#10;&#10;Popis byl vytvořen automaticky">
            <a:extLst>
              <a:ext uri="{FF2B5EF4-FFF2-40B4-BE49-F238E27FC236}">
                <a16:creationId xmlns:a16="http://schemas.microsoft.com/office/drawing/2014/main" id="{EF5089EF-F3F1-25AF-DF5F-4DDCBF318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pic>
        <p:nvPicPr>
          <p:cNvPr id="5" name="Obrázek 10">
            <a:extLst>
              <a:ext uri="{FF2B5EF4-FFF2-40B4-BE49-F238E27FC236}">
                <a16:creationId xmlns:a16="http://schemas.microsoft.com/office/drawing/2014/main" id="{4DAE6BF7-E68B-A165-0CB9-3A9687B15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779" y="5592000"/>
            <a:ext cx="1453321" cy="625412"/>
          </a:xfrm>
          <a:prstGeom prst="rect">
            <a:avLst/>
          </a:prstGeom>
        </p:spPr>
      </p:pic>
    </p:spTree>
    <p:extLst>
      <p:ext uri="{BB962C8B-B14F-4D97-AF65-F5344CB8AC3E}">
        <p14:creationId xmlns:p14="http://schemas.microsoft.com/office/powerpoint/2010/main" val="33592884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a:t>
            </a:r>
            <a:r>
              <a:rPr lang="en-US" sz="4000" dirty="0" err="1">
                <a:solidFill>
                  <a:schemeClr val="bg1"/>
                </a:solidFill>
              </a:rPr>
              <a:t>záverečných</a:t>
            </a:r>
            <a:r>
              <a:rPr lang="sk-SK" sz="4000" dirty="0">
                <a:solidFill>
                  <a:schemeClr val="bg1"/>
                </a:solidFill>
              </a:rPr>
              <a:t> rečí</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2246769"/>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Zhrnutie</a:t>
            </a:r>
            <a:r>
              <a:rPr lang="en-US" sz="2800" dirty="0"/>
              <a:t> </a:t>
            </a:r>
            <a:r>
              <a:rPr lang="en-US" sz="2800" dirty="0" err="1"/>
              <a:t>debaty</a:t>
            </a:r>
            <a:endParaRPr lang="en-US" sz="2800" dirty="0"/>
          </a:p>
          <a:p>
            <a:pPr marL="285750" indent="-285750">
              <a:buClr>
                <a:schemeClr val="bg1"/>
              </a:buClr>
              <a:buFont typeface="Epilogue" pitchFamily="2" charset="-18"/>
              <a:buChar char="→"/>
            </a:pPr>
            <a:r>
              <a:rPr lang="en-US" sz="2800" dirty="0" err="1"/>
              <a:t>Porovnanie</a:t>
            </a:r>
            <a:r>
              <a:rPr lang="en-US" sz="2800" dirty="0"/>
              <a:t> </a:t>
            </a:r>
            <a:r>
              <a:rPr lang="en-US" sz="2800" dirty="0" err="1"/>
              <a:t>spory</a:t>
            </a:r>
            <a:endParaRPr lang="en-US" sz="2800" dirty="0"/>
          </a:p>
          <a:p>
            <a:pPr marL="285750"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endParaRPr lang="en-US" sz="2800" dirty="0"/>
          </a:p>
          <a:p>
            <a:pPr marL="285750" indent="-285750">
              <a:buClr>
                <a:schemeClr val="bg1"/>
              </a:buClr>
              <a:buFont typeface="Epilogue" pitchFamily="2" charset="-18"/>
              <a:buChar char="→"/>
            </a:pPr>
            <a:endParaRPr lang="en-US" sz="2800" dirty="0"/>
          </a:p>
        </p:txBody>
      </p:sp>
      <p:sp>
        <p:nvSpPr>
          <p:cNvPr id="4" name="TextovéPole 19">
            <a:extLst>
              <a:ext uri="{FF2B5EF4-FFF2-40B4-BE49-F238E27FC236}">
                <a16:creationId xmlns:a16="http://schemas.microsoft.com/office/drawing/2014/main" id="{34CE767E-9CC5-5788-F90B-BE44901B1ECF}"/>
              </a:ext>
            </a:extLst>
          </p:cNvPr>
          <p:cNvSpPr txBox="1"/>
          <p:nvPr/>
        </p:nvSpPr>
        <p:spPr>
          <a:xfrm>
            <a:off x="650132" y="4852905"/>
            <a:ext cx="10055968" cy="1384995"/>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Nerefutovať</a:t>
            </a:r>
            <a:endParaRPr lang="en-US" sz="2800" dirty="0"/>
          </a:p>
          <a:p>
            <a:pPr marL="285750" indent="-285750">
              <a:buClr>
                <a:schemeClr val="bg1"/>
              </a:buClr>
              <a:buFont typeface="Epilogue" pitchFamily="2" charset="-18"/>
              <a:buChar char="→"/>
            </a:pPr>
            <a:r>
              <a:rPr lang="en-US" sz="2800" dirty="0" err="1"/>
              <a:t>Nekonštruktívna</a:t>
            </a:r>
            <a:r>
              <a:rPr lang="en-US" sz="2800" dirty="0"/>
              <a:t> </a:t>
            </a:r>
            <a:r>
              <a:rPr lang="en-US" sz="2800" dirty="0" err="1"/>
              <a:t>reč</a:t>
            </a:r>
            <a:endParaRPr lang="en-US" sz="2800" dirty="0"/>
          </a:p>
          <a:p>
            <a:pPr>
              <a:buClr>
                <a:schemeClr val="bg1"/>
              </a:buClr>
            </a:pPr>
            <a:endParaRPr lang="en-US" sz="2800" dirty="0"/>
          </a:p>
        </p:txBody>
      </p:sp>
      <p:sp>
        <p:nvSpPr>
          <p:cNvPr id="7" name="TextBox 6">
            <a:extLst>
              <a:ext uri="{FF2B5EF4-FFF2-40B4-BE49-F238E27FC236}">
                <a16:creationId xmlns:a16="http://schemas.microsoft.com/office/drawing/2014/main" id="{48D14B6A-C8C9-D846-8821-9DAC9A6DAF33}"/>
              </a:ext>
            </a:extLst>
          </p:cNvPr>
          <p:cNvSpPr txBox="1"/>
          <p:nvPr/>
        </p:nvSpPr>
        <p:spPr>
          <a:xfrm>
            <a:off x="650132" y="4179425"/>
            <a:ext cx="5924550" cy="523220"/>
          </a:xfrm>
          <a:prstGeom prst="rect">
            <a:avLst/>
          </a:prstGeom>
          <a:noFill/>
        </p:spPr>
        <p:txBody>
          <a:bodyPr wrap="square" rtlCol="0">
            <a:spAutoFit/>
          </a:bodyPr>
          <a:lstStyle/>
          <a:p>
            <a:r>
              <a:rPr lang="en-US" sz="2800" dirty="0"/>
              <a:t>Na </a:t>
            </a:r>
            <a:r>
              <a:rPr lang="en-US" sz="2800" dirty="0" err="1"/>
              <a:t>čo</a:t>
            </a:r>
            <a:r>
              <a:rPr lang="en-US" sz="2800" dirty="0"/>
              <a:t> </a:t>
            </a:r>
            <a:r>
              <a:rPr lang="en-US" sz="2800" dirty="0" err="1"/>
              <a:t>si</a:t>
            </a:r>
            <a:r>
              <a:rPr lang="en-US" sz="2800" dirty="0"/>
              <a:t> </a:t>
            </a:r>
            <a:r>
              <a:rPr lang="en-US" sz="2800" dirty="0" err="1"/>
              <a:t>dať</a:t>
            </a:r>
            <a:r>
              <a:rPr lang="en-US" sz="2800" dirty="0"/>
              <a:t> </a:t>
            </a:r>
            <a:r>
              <a:rPr lang="en-US" sz="2800" dirty="0" err="1"/>
              <a:t>pozor</a:t>
            </a:r>
            <a:r>
              <a:rPr lang="en-US" sz="2800" dirty="0"/>
              <a:t>?</a:t>
            </a:r>
            <a:endParaRPr lang="sk-SK" sz="2800" dirty="0"/>
          </a:p>
        </p:txBody>
      </p:sp>
    </p:spTree>
    <p:extLst>
      <p:ext uri="{BB962C8B-B14F-4D97-AF65-F5344CB8AC3E}">
        <p14:creationId xmlns:p14="http://schemas.microsoft.com/office/powerpoint/2010/main" val="29340934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6465-D0C3-A588-5687-426AAED622D5}"/>
              </a:ext>
            </a:extLst>
          </p:cNvPr>
          <p:cNvSpPr>
            <a:spLocks noGrp="1"/>
          </p:cNvSpPr>
          <p:nvPr>
            <p:ph type="title"/>
          </p:nvPr>
        </p:nvSpPr>
        <p:spPr>
          <a:xfrm>
            <a:off x="533400" y="4784725"/>
            <a:ext cx="2933700" cy="1325563"/>
          </a:xfrm>
        </p:spPr>
        <p:txBody>
          <a:bodyPr/>
          <a:lstStyle/>
          <a:p>
            <a:r>
              <a:rPr lang="en-US" dirty="0" err="1">
                <a:solidFill>
                  <a:schemeClr val="bg2"/>
                </a:solidFill>
              </a:rPr>
              <a:t>Krížové</a:t>
            </a:r>
            <a:r>
              <a:rPr lang="en-US" dirty="0">
                <a:solidFill>
                  <a:schemeClr val="bg2"/>
                </a:solidFill>
              </a:rPr>
              <a:t> </a:t>
            </a:r>
            <a:r>
              <a:rPr lang="en-US" dirty="0" err="1">
                <a:solidFill>
                  <a:schemeClr val="bg2"/>
                </a:solidFill>
              </a:rPr>
              <a:t>výsluchy</a:t>
            </a:r>
            <a:endParaRPr lang="en-US" dirty="0">
              <a:solidFill>
                <a:schemeClr val="bg2"/>
              </a:solidFill>
            </a:endParaRPr>
          </a:p>
        </p:txBody>
      </p:sp>
      <p:pic>
        <p:nvPicPr>
          <p:cNvPr id="4" name="Obrázek 4" descr="Obsah obrázku text&#10;&#10;Popis byl vytvořen automaticky">
            <a:extLst>
              <a:ext uri="{FF2B5EF4-FFF2-40B4-BE49-F238E27FC236}">
                <a16:creationId xmlns:a16="http://schemas.microsoft.com/office/drawing/2014/main" id="{EF5089EF-F3F1-25AF-DF5F-4DDCBF318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pic>
        <p:nvPicPr>
          <p:cNvPr id="5" name="Obrázek 10">
            <a:extLst>
              <a:ext uri="{FF2B5EF4-FFF2-40B4-BE49-F238E27FC236}">
                <a16:creationId xmlns:a16="http://schemas.microsoft.com/office/drawing/2014/main" id="{4DAE6BF7-E68B-A165-0CB9-3A9687B15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379" y="5388006"/>
            <a:ext cx="1453321" cy="625412"/>
          </a:xfrm>
          <a:prstGeom prst="rect">
            <a:avLst/>
          </a:prstGeom>
        </p:spPr>
      </p:pic>
    </p:spTree>
    <p:extLst>
      <p:ext uri="{BB962C8B-B14F-4D97-AF65-F5344CB8AC3E}">
        <p14:creationId xmlns:p14="http://schemas.microsoft.com/office/powerpoint/2010/main" val="12729607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Úlohy </a:t>
            </a:r>
            <a:r>
              <a:rPr lang="en-US" sz="4000" dirty="0" err="1">
                <a:solidFill>
                  <a:schemeClr val="bg1"/>
                </a:solidFill>
              </a:rPr>
              <a:t>krížových</a:t>
            </a:r>
            <a:r>
              <a:rPr lang="en-US" sz="4000" dirty="0">
                <a:solidFill>
                  <a:schemeClr val="bg1"/>
                </a:solidFill>
              </a:rPr>
              <a:t> </a:t>
            </a:r>
            <a:r>
              <a:rPr lang="en-US" sz="4000" dirty="0" err="1">
                <a:solidFill>
                  <a:schemeClr val="bg1"/>
                </a:solidFill>
              </a:rPr>
              <a:t>výsluchov</a:t>
            </a:r>
            <a:endParaRPr lang="sk-SK" sz="4000" dirty="0">
              <a:solidFill>
                <a:schemeClr val="bg1"/>
              </a:solidFill>
            </a:endParaRP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1815882"/>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Objasnenie</a:t>
            </a:r>
            <a:endParaRPr lang="en-US" sz="2800" dirty="0"/>
          </a:p>
          <a:p>
            <a:pPr marL="285750" indent="-285750">
              <a:buClr>
                <a:schemeClr val="bg1"/>
              </a:buClr>
              <a:buFont typeface="Epilogue" pitchFamily="2" charset="-18"/>
              <a:buChar char="→"/>
            </a:pPr>
            <a:r>
              <a:rPr lang="en-US" sz="2800" dirty="0" err="1"/>
              <a:t>Spochybnenie</a:t>
            </a:r>
            <a:r>
              <a:rPr lang="en-US" sz="2800" dirty="0"/>
              <a:t> </a:t>
            </a:r>
            <a:r>
              <a:rPr lang="en-US" sz="2800" dirty="0" err="1"/>
              <a:t>nezrovnalostí</a:t>
            </a:r>
            <a:endParaRPr lang="en-US" sz="2800" dirty="0"/>
          </a:p>
          <a:p>
            <a:pPr>
              <a:buClr>
                <a:schemeClr val="bg1"/>
              </a:buClr>
            </a:pPr>
            <a:endParaRPr lang="en-US" sz="2800" dirty="0"/>
          </a:p>
          <a:p>
            <a:pPr marL="285750" indent="-285750">
              <a:buClr>
                <a:schemeClr val="bg1"/>
              </a:buClr>
              <a:buFont typeface="Epilogue" pitchFamily="2" charset="-18"/>
              <a:buChar char="→"/>
            </a:pPr>
            <a:endParaRPr lang="en-US" sz="2800" dirty="0"/>
          </a:p>
        </p:txBody>
      </p:sp>
      <p:sp>
        <p:nvSpPr>
          <p:cNvPr id="4" name="TextovéPole 19">
            <a:extLst>
              <a:ext uri="{FF2B5EF4-FFF2-40B4-BE49-F238E27FC236}">
                <a16:creationId xmlns:a16="http://schemas.microsoft.com/office/drawing/2014/main" id="{34CE767E-9CC5-5788-F90B-BE44901B1ECF}"/>
              </a:ext>
            </a:extLst>
          </p:cNvPr>
          <p:cNvSpPr txBox="1"/>
          <p:nvPr/>
        </p:nvSpPr>
        <p:spPr>
          <a:xfrm>
            <a:off x="650132" y="4852905"/>
            <a:ext cx="10055968" cy="1815882"/>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Pýtať</a:t>
            </a:r>
            <a:r>
              <a:rPr lang="en-US" sz="2800" dirty="0"/>
              <a:t> </a:t>
            </a:r>
            <a:r>
              <a:rPr lang="en-US" sz="2800" dirty="0" err="1"/>
              <a:t>sa</a:t>
            </a:r>
            <a:r>
              <a:rPr lang="en-US" sz="2800" dirty="0"/>
              <a:t>, </a:t>
            </a:r>
            <a:r>
              <a:rPr lang="en-US" sz="2800" dirty="0" err="1"/>
              <a:t>nevysvetľovať</a:t>
            </a:r>
            <a:endParaRPr lang="en-US" sz="2800" dirty="0"/>
          </a:p>
          <a:p>
            <a:pPr marL="285750" indent="-285750">
              <a:buClr>
                <a:schemeClr val="bg1"/>
              </a:buClr>
              <a:buFont typeface="Epilogue" pitchFamily="2" charset="-18"/>
              <a:buChar char="→"/>
            </a:pPr>
            <a:r>
              <a:rPr lang="en-US" sz="2800" dirty="0" err="1"/>
              <a:t>Pomenovanie</a:t>
            </a:r>
            <a:r>
              <a:rPr lang="en-US" sz="2800" dirty="0"/>
              <a:t> </a:t>
            </a:r>
            <a:r>
              <a:rPr lang="en-US" sz="2800" dirty="0" err="1"/>
              <a:t>nefér</a:t>
            </a:r>
            <a:r>
              <a:rPr lang="en-US" sz="2800" dirty="0"/>
              <a:t> </a:t>
            </a:r>
            <a:r>
              <a:rPr lang="en-US" sz="2800" dirty="0" err="1"/>
              <a:t>otázok</a:t>
            </a:r>
            <a:endParaRPr lang="en-US" sz="2800" dirty="0"/>
          </a:p>
          <a:p>
            <a:pPr marL="285750" indent="-285750">
              <a:buClr>
                <a:schemeClr val="bg1"/>
              </a:buClr>
              <a:buFont typeface="Epilogue" pitchFamily="2" charset="-18"/>
              <a:buChar char="→"/>
            </a:pPr>
            <a:endParaRPr lang="en-US" sz="2800" dirty="0"/>
          </a:p>
          <a:p>
            <a:pPr>
              <a:buClr>
                <a:schemeClr val="bg1"/>
              </a:buClr>
            </a:pPr>
            <a:endParaRPr lang="en-US" sz="2800" dirty="0"/>
          </a:p>
        </p:txBody>
      </p:sp>
      <p:sp>
        <p:nvSpPr>
          <p:cNvPr id="7" name="TextBox 6">
            <a:extLst>
              <a:ext uri="{FF2B5EF4-FFF2-40B4-BE49-F238E27FC236}">
                <a16:creationId xmlns:a16="http://schemas.microsoft.com/office/drawing/2014/main" id="{48D14B6A-C8C9-D846-8821-9DAC9A6DAF33}"/>
              </a:ext>
            </a:extLst>
          </p:cNvPr>
          <p:cNvSpPr txBox="1"/>
          <p:nvPr/>
        </p:nvSpPr>
        <p:spPr>
          <a:xfrm>
            <a:off x="650132" y="4179425"/>
            <a:ext cx="5924550" cy="523220"/>
          </a:xfrm>
          <a:prstGeom prst="rect">
            <a:avLst/>
          </a:prstGeom>
          <a:noFill/>
        </p:spPr>
        <p:txBody>
          <a:bodyPr wrap="square" rtlCol="0">
            <a:spAutoFit/>
          </a:bodyPr>
          <a:lstStyle/>
          <a:p>
            <a:r>
              <a:rPr lang="en-US" sz="2800" dirty="0"/>
              <a:t>Na </a:t>
            </a:r>
            <a:r>
              <a:rPr lang="en-US" sz="2800" dirty="0" err="1"/>
              <a:t>čo</a:t>
            </a:r>
            <a:r>
              <a:rPr lang="en-US" sz="2800" dirty="0"/>
              <a:t> </a:t>
            </a:r>
            <a:r>
              <a:rPr lang="en-US" sz="2800" dirty="0" err="1"/>
              <a:t>si</a:t>
            </a:r>
            <a:r>
              <a:rPr lang="en-US" sz="2800" dirty="0"/>
              <a:t> </a:t>
            </a:r>
            <a:r>
              <a:rPr lang="en-US" sz="2800" dirty="0" err="1"/>
              <a:t>dať</a:t>
            </a:r>
            <a:r>
              <a:rPr lang="en-US" sz="2800" dirty="0"/>
              <a:t> </a:t>
            </a:r>
            <a:r>
              <a:rPr lang="en-US" sz="2800" dirty="0" err="1"/>
              <a:t>pozor</a:t>
            </a:r>
            <a:r>
              <a:rPr lang="en-US" sz="2800" dirty="0"/>
              <a:t>?</a:t>
            </a:r>
            <a:endParaRPr lang="sk-SK" sz="2800" dirty="0"/>
          </a:p>
        </p:txBody>
      </p:sp>
    </p:spTree>
    <p:extLst>
      <p:ext uri="{BB962C8B-B14F-4D97-AF65-F5344CB8AC3E}">
        <p14:creationId xmlns:p14="http://schemas.microsoft.com/office/powerpoint/2010/main" val="31304176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6465-D0C3-A588-5687-426AAED622D5}"/>
              </a:ext>
            </a:extLst>
          </p:cNvPr>
          <p:cNvSpPr>
            <a:spLocks noGrp="1"/>
          </p:cNvSpPr>
          <p:nvPr>
            <p:ph type="title"/>
          </p:nvPr>
        </p:nvSpPr>
        <p:spPr>
          <a:xfrm>
            <a:off x="533400" y="4784725"/>
            <a:ext cx="2933700" cy="1325563"/>
          </a:xfrm>
        </p:spPr>
        <p:txBody>
          <a:bodyPr/>
          <a:lstStyle/>
          <a:p>
            <a:r>
              <a:rPr lang="en-US" dirty="0" err="1">
                <a:solidFill>
                  <a:schemeClr val="bg2"/>
                </a:solidFill>
              </a:rPr>
              <a:t>Príprava</a:t>
            </a:r>
            <a:r>
              <a:rPr lang="en-US" dirty="0">
                <a:solidFill>
                  <a:schemeClr val="bg2"/>
                </a:solidFill>
              </a:rPr>
              <a:t> </a:t>
            </a:r>
            <a:r>
              <a:rPr lang="en-US" dirty="0" err="1">
                <a:solidFill>
                  <a:schemeClr val="bg2"/>
                </a:solidFill>
              </a:rPr>
              <a:t>na</a:t>
            </a:r>
            <a:r>
              <a:rPr lang="en-US" dirty="0">
                <a:solidFill>
                  <a:schemeClr val="bg2"/>
                </a:solidFill>
              </a:rPr>
              <a:t> </a:t>
            </a:r>
            <a:r>
              <a:rPr lang="en-US" dirty="0" err="1">
                <a:solidFill>
                  <a:schemeClr val="bg2"/>
                </a:solidFill>
              </a:rPr>
              <a:t>debatu</a:t>
            </a:r>
            <a:endParaRPr lang="en-US" dirty="0">
              <a:solidFill>
                <a:schemeClr val="bg2"/>
              </a:solidFill>
            </a:endParaRPr>
          </a:p>
        </p:txBody>
      </p:sp>
      <p:pic>
        <p:nvPicPr>
          <p:cNvPr id="4" name="Obrázek 4" descr="Obsah obrázku text&#10;&#10;Popis byl vytvořen automaticky">
            <a:extLst>
              <a:ext uri="{FF2B5EF4-FFF2-40B4-BE49-F238E27FC236}">
                <a16:creationId xmlns:a16="http://schemas.microsoft.com/office/drawing/2014/main" id="{EF5089EF-F3F1-25AF-DF5F-4DDCBF318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67" y="308385"/>
            <a:ext cx="1524870" cy="634295"/>
          </a:xfrm>
          <a:prstGeom prst="rect">
            <a:avLst/>
          </a:prstGeom>
        </p:spPr>
      </p:pic>
      <p:pic>
        <p:nvPicPr>
          <p:cNvPr id="5" name="Obrázek 10">
            <a:extLst>
              <a:ext uri="{FF2B5EF4-FFF2-40B4-BE49-F238E27FC236}">
                <a16:creationId xmlns:a16="http://schemas.microsoft.com/office/drawing/2014/main" id="{4DAE6BF7-E68B-A165-0CB9-3A9687B15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5435909"/>
            <a:ext cx="1453321" cy="625412"/>
          </a:xfrm>
          <a:prstGeom prst="rect">
            <a:avLst/>
          </a:prstGeom>
        </p:spPr>
      </p:pic>
    </p:spTree>
    <p:extLst>
      <p:ext uri="{BB962C8B-B14F-4D97-AF65-F5344CB8AC3E}">
        <p14:creationId xmlns:p14="http://schemas.microsoft.com/office/powerpoint/2010/main" val="1106783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Typy téz</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305615"/>
            <a:ext cx="8760568" cy="1815882"/>
          </a:xfrm>
          <a:prstGeom prst="rect">
            <a:avLst/>
          </a:prstGeom>
          <a:noFill/>
        </p:spPr>
        <p:txBody>
          <a:bodyPr wrap="square" rtlCol="0">
            <a:spAutoFit/>
          </a:bodyPr>
          <a:lstStyle/>
          <a:p>
            <a:pPr marL="285750" indent="-285750">
              <a:buClr>
                <a:schemeClr val="bg1"/>
              </a:buClr>
              <a:buFont typeface="Epilogue" pitchFamily="2" charset="-18"/>
              <a:buChar char="→"/>
            </a:pPr>
            <a:r>
              <a:rPr lang="en-US" sz="2800" dirty="0" err="1"/>
              <a:t>Improvizovaná</a:t>
            </a:r>
            <a:r>
              <a:rPr lang="en-US" sz="2800" dirty="0"/>
              <a:t> (45 </a:t>
            </a:r>
            <a:r>
              <a:rPr lang="en-US" sz="2800" dirty="0" err="1"/>
              <a:t>minút</a:t>
            </a:r>
            <a:r>
              <a:rPr lang="en-US" sz="2800" dirty="0"/>
              <a:t> </a:t>
            </a:r>
            <a:r>
              <a:rPr lang="en-US" sz="2800" dirty="0" err="1"/>
              <a:t>na</a:t>
            </a:r>
            <a:r>
              <a:rPr lang="en-US" sz="2800" dirty="0"/>
              <a:t> </a:t>
            </a:r>
            <a:r>
              <a:rPr lang="en-US" sz="2800" dirty="0" err="1"/>
              <a:t>prípravu</a:t>
            </a:r>
            <a:r>
              <a:rPr lang="en-US" sz="2800" dirty="0"/>
              <a:t>)</a:t>
            </a:r>
          </a:p>
          <a:p>
            <a:pPr marL="285750" indent="-285750">
              <a:buClr>
                <a:schemeClr val="bg1"/>
              </a:buClr>
              <a:buFont typeface="Epilogue" pitchFamily="2" charset="-18"/>
              <a:buChar char="→"/>
            </a:pPr>
            <a:r>
              <a:rPr lang="en-US" sz="2800" dirty="0" err="1"/>
              <a:t>Pripravovaná</a:t>
            </a:r>
            <a:r>
              <a:rPr lang="en-US" sz="2800" dirty="0"/>
              <a:t> (3+ </a:t>
            </a:r>
            <a:r>
              <a:rPr lang="en-US" sz="2800" dirty="0" err="1"/>
              <a:t>týždňov</a:t>
            </a:r>
            <a:r>
              <a:rPr lang="en-US" sz="2800" dirty="0"/>
              <a:t> </a:t>
            </a:r>
            <a:r>
              <a:rPr lang="en-US" sz="2800" dirty="0" err="1"/>
              <a:t>na</a:t>
            </a:r>
            <a:r>
              <a:rPr lang="en-US" sz="2800" dirty="0"/>
              <a:t> </a:t>
            </a:r>
            <a:r>
              <a:rPr lang="en-US" sz="2800" dirty="0" err="1"/>
              <a:t>prípravu</a:t>
            </a:r>
            <a:r>
              <a:rPr lang="en-US" sz="2800" dirty="0"/>
              <a:t>)</a:t>
            </a:r>
          </a:p>
          <a:p>
            <a:pPr>
              <a:buClr>
                <a:schemeClr val="bg1"/>
              </a:buClr>
            </a:pPr>
            <a:endParaRPr lang="en-US" sz="2800" dirty="0"/>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91504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33EE1-858A-4909-86BE-71E42BA6EC2E}"/>
              </a:ext>
            </a:extLst>
          </p:cNvPr>
          <p:cNvSpPr>
            <a:spLocks noGrp="1"/>
          </p:cNvSpPr>
          <p:nvPr>
            <p:ph type="title"/>
          </p:nvPr>
        </p:nvSpPr>
        <p:spPr>
          <a:xfrm>
            <a:off x="650132" y="1246088"/>
            <a:ext cx="11248702" cy="759006"/>
          </a:xfrm>
        </p:spPr>
        <p:txBody>
          <a:bodyPr>
            <a:normAutofit/>
          </a:bodyPr>
          <a:lstStyle/>
          <a:p>
            <a:r>
              <a:rPr lang="sk-SK" sz="4000" dirty="0">
                <a:solidFill>
                  <a:schemeClr val="bg1"/>
                </a:solidFill>
              </a:rPr>
              <a:t>Príprava na improvizované tézy</a:t>
            </a:r>
          </a:p>
        </p:txBody>
      </p:sp>
      <p:sp>
        <p:nvSpPr>
          <p:cNvPr id="5" name="TextovéPole 4">
            <a:extLst>
              <a:ext uri="{FF2B5EF4-FFF2-40B4-BE49-F238E27FC236}">
                <a16:creationId xmlns:a16="http://schemas.microsoft.com/office/drawing/2014/main" id="{4AD95D83-1B21-401E-97B5-C8B31FCDE2F2}"/>
              </a:ext>
            </a:extLst>
          </p:cNvPr>
          <p:cNvSpPr txBox="1"/>
          <p:nvPr/>
        </p:nvSpPr>
        <p:spPr>
          <a:xfrm>
            <a:off x="10850252" y="308385"/>
            <a:ext cx="1048582" cy="369332"/>
          </a:xfrm>
          <a:prstGeom prst="rect">
            <a:avLst/>
          </a:prstGeom>
          <a:noFill/>
        </p:spPr>
        <p:txBody>
          <a:bodyPr wrap="square" rtlCol="0">
            <a:spAutoFit/>
          </a:bodyPr>
          <a:lstStyle/>
          <a:p>
            <a:pPr algn="r"/>
            <a:r>
              <a:rPr lang="sk-SK" dirty="0">
                <a:solidFill>
                  <a:schemeClr val="tx2"/>
                </a:solidFill>
                <a:latin typeface="+mj-lt"/>
              </a:rPr>
              <a:t>sda.sk</a:t>
            </a:r>
          </a:p>
        </p:txBody>
      </p:sp>
      <p:pic>
        <p:nvPicPr>
          <p:cNvPr id="6" name="Obrázek 5">
            <a:extLst>
              <a:ext uri="{FF2B5EF4-FFF2-40B4-BE49-F238E27FC236}">
                <a16:creationId xmlns:a16="http://schemas.microsoft.com/office/drawing/2014/main" id="{CF4CE9FC-BEF8-459A-B223-014AF97C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81" y="297666"/>
            <a:ext cx="1550640" cy="645014"/>
          </a:xfrm>
          <a:prstGeom prst="rect">
            <a:avLst/>
          </a:prstGeom>
        </p:spPr>
      </p:pic>
      <p:sp>
        <p:nvSpPr>
          <p:cNvPr id="20" name="TextovéPole 19">
            <a:extLst>
              <a:ext uri="{FF2B5EF4-FFF2-40B4-BE49-F238E27FC236}">
                <a16:creationId xmlns:a16="http://schemas.microsoft.com/office/drawing/2014/main" id="{2B8A73B7-CBCA-45B8-B18D-CCE5B8B121F4}"/>
              </a:ext>
            </a:extLst>
          </p:cNvPr>
          <p:cNvSpPr txBox="1"/>
          <p:nvPr/>
        </p:nvSpPr>
        <p:spPr>
          <a:xfrm>
            <a:off x="650132" y="2288413"/>
            <a:ext cx="8760568" cy="4401205"/>
          </a:xfrm>
          <a:prstGeom prst="rect">
            <a:avLst/>
          </a:prstGeom>
          <a:noFill/>
        </p:spPr>
        <p:txBody>
          <a:bodyPr wrap="square" rtlCol="0">
            <a:spAutoFit/>
          </a:bodyPr>
          <a:lstStyle/>
          <a:p>
            <a:pPr marL="514350" indent="-514350">
              <a:buClr>
                <a:schemeClr val="bg1"/>
              </a:buClr>
              <a:buAutoNum type="arabicPeriod"/>
            </a:pPr>
            <a:r>
              <a:rPr lang="en-US" sz="2800" b="1" dirty="0" err="1"/>
              <a:t>Najdôležitejšie</a:t>
            </a:r>
            <a:r>
              <a:rPr lang="en-US" sz="2800" b="1" dirty="0"/>
              <a:t> </a:t>
            </a:r>
            <a:r>
              <a:rPr lang="en-US" sz="2800" b="1" dirty="0" err="1"/>
              <a:t>pravidlo</a:t>
            </a:r>
            <a:endParaRPr lang="en-US" sz="2800" b="1" dirty="0"/>
          </a:p>
          <a:p>
            <a:pPr>
              <a:buClr>
                <a:schemeClr val="bg1"/>
              </a:buClr>
            </a:pPr>
            <a:r>
              <a:rPr lang="en-US" sz="2800" dirty="0"/>
              <a:t>       </a:t>
            </a:r>
            <a:r>
              <a:rPr lang="en-US" sz="2800" dirty="0" err="1"/>
              <a:t>Zapíšte</a:t>
            </a:r>
            <a:r>
              <a:rPr lang="en-US" sz="2800" dirty="0"/>
              <a:t> </a:t>
            </a:r>
            <a:r>
              <a:rPr lang="en-US" sz="2800" dirty="0" err="1"/>
              <a:t>si</a:t>
            </a:r>
            <a:r>
              <a:rPr lang="en-US" sz="2800" dirty="0"/>
              <a:t> CELÚ </a:t>
            </a:r>
            <a:r>
              <a:rPr lang="en-US" sz="2800" dirty="0" err="1"/>
              <a:t>tézu</a:t>
            </a:r>
            <a:r>
              <a:rPr lang="en-US" sz="2800" dirty="0"/>
              <a:t> </a:t>
            </a:r>
          </a:p>
          <a:p>
            <a:pPr>
              <a:buClr>
                <a:schemeClr val="bg1"/>
              </a:buClr>
            </a:pPr>
            <a:endParaRPr lang="en-US" sz="2800" dirty="0"/>
          </a:p>
          <a:p>
            <a:pPr>
              <a:buClr>
                <a:schemeClr val="bg1"/>
              </a:buClr>
            </a:pPr>
            <a:r>
              <a:rPr lang="en-US" sz="2800" dirty="0">
                <a:solidFill>
                  <a:schemeClr val="bg1"/>
                </a:solidFill>
              </a:rPr>
              <a:t>2. </a:t>
            </a:r>
            <a:r>
              <a:rPr lang="en-US" sz="2800" b="1" dirty="0" err="1"/>
              <a:t>Sledujte</a:t>
            </a:r>
            <a:r>
              <a:rPr lang="en-US" sz="2800" b="1" dirty="0"/>
              <a:t> </a:t>
            </a:r>
            <a:r>
              <a:rPr lang="en-US" sz="2800" b="1" dirty="0" err="1"/>
              <a:t>si</a:t>
            </a:r>
            <a:r>
              <a:rPr lang="en-US" sz="2800" b="1" dirty="0"/>
              <a:t> </a:t>
            </a:r>
            <a:r>
              <a:rPr lang="en-US" sz="2800" b="1" dirty="0" err="1"/>
              <a:t>čas</a:t>
            </a:r>
            <a:endParaRPr lang="en-US" sz="2800" b="1" dirty="0"/>
          </a:p>
          <a:p>
            <a:pPr>
              <a:buClr>
                <a:schemeClr val="bg1"/>
              </a:buClr>
            </a:pPr>
            <a:r>
              <a:rPr lang="en-US" sz="2800" b="1" dirty="0"/>
              <a:t>    </a:t>
            </a:r>
            <a:r>
              <a:rPr lang="en-US" sz="2800" dirty="0" err="1"/>
              <a:t>Buďte</a:t>
            </a:r>
            <a:r>
              <a:rPr lang="en-US" sz="2800" dirty="0"/>
              <a:t> v </a:t>
            </a:r>
            <a:r>
              <a:rPr lang="en-US" sz="2800" dirty="0" err="1"/>
              <a:t>mietnosti</a:t>
            </a:r>
            <a:r>
              <a:rPr lang="en-US" sz="2800" dirty="0"/>
              <a:t> </a:t>
            </a:r>
            <a:r>
              <a:rPr lang="en-US" sz="2800" dirty="0" err="1"/>
              <a:t>načas</a:t>
            </a:r>
            <a:endParaRPr lang="en-US" sz="2800" dirty="0"/>
          </a:p>
          <a:p>
            <a:pPr>
              <a:buClr>
                <a:schemeClr val="bg1"/>
              </a:buClr>
            </a:pPr>
            <a:endParaRPr lang="en-US" sz="2800" b="1" dirty="0"/>
          </a:p>
          <a:p>
            <a:pPr>
              <a:buClr>
                <a:schemeClr val="bg1"/>
              </a:buClr>
            </a:pPr>
            <a:r>
              <a:rPr lang="en-US" sz="2800" b="1" dirty="0">
                <a:solidFill>
                  <a:schemeClr val="bg1"/>
                </a:solidFill>
              </a:rPr>
              <a:t>3. </a:t>
            </a:r>
            <a:r>
              <a:rPr lang="en-US" sz="2800" b="1" dirty="0" err="1"/>
              <a:t>Nepanikárte</a:t>
            </a:r>
            <a:endParaRPr lang="en-US" sz="2800" b="1" dirty="0"/>
          </a:p>
          <a:p>
            <a:pPr>
              <a:buClr>
                <a:schemeClr val="bg1"/>
              </a:buClr>
            </a:pPr>
            <a:r>
              <a:rPr lang="en-US" sz="2800" b="1" dirty="0"/>
              <a:t>     </a:t>
            </a:r>
            <a:r>
              <a:rPr lang="en-US" sz="2800" dirty="0" err="1"/>
              <a:t>Radšej</a:t>
            </a:r>
            <a:r>
              <a:rPr lang="en-US" sz="2800" dirty="0"/>
              <a:t> </a:t>
            </a:r>
            <a:r>
              <a:rPr lang="en-US" sz="2800" dirty="0" err="1"/>
              <a:t>menej</a:t>
            </a:r>
            <a:r>
              <a:rPr lang="en-US" sz="2800" dirty="0"/>
              <a:t> </a:t>
            </a:r>
            <a:r>
              <a:rPr lang="en-US" sz="2800" dirty="0" err="1"/>
              <a:t>poriadne</a:t>
            </a:r>
            <a:r>
              <a:rPr lang="en-US" sz="2800" dirty="0"/>
              <a:t> </a:t>
            </a:r>
            <a:r>
              <a:rPr lang="en-US" sz="2800" dirty="0" err="1"/>
              <a:t>rozpracovaných</a:t>
            </a:r>
            <a:r>
              <a:rPr lang="en-US" sz="2800" dirty="0"/>
              <a:t> </a:t>
            </a:r>
            <a:r>
              <a:rPr lang="en-US" sz="2800" dirty="0" err="1"/>
              <a:t>nápadov</a:t>
            </a:r>
            <a:r>
              <a:rPr lang="en-US" sz="2800" dirty="0"/>
              <a:t> </a:t>
            </a:r>
            <a:r>
              <a:rPr lang="en-US" sz="2800" dirty="0" err="1"/>
              <a:t>ako</a:t>
            </a:r>
            <a:r>
              <a:rPr lang="en-US" sz="2800" dirty="0"/>
              <a:t> </a:t>
            </a:r>
            <a:r>
              <a:rPr lang="en-US" sz="2800" dirty="0" err="1"/>
              <a:t>kopa</a:t>
            </a:r>
            <a:r>
              <a:rPr lang="en-US" sz="2800" dirty="0"/>
              <a:t> </a:t>
            </a:r>
            <a:r>
              <a:rPr lang="en-US" sz="2800" dirty="0" err="1"/>
              <a:t>tvrdení</a:t>
            </a:r>
            <a:r>
              <a:rPr lang="en-US" sz="2800" dirty="0"/>
              <a:t> </a:t>
            </a:r>
          </a:p>
          <a:p>
            <a:pPr marL="285750" indent="-285750">
              <a:buClr>
                <a:schemeClr val="bg1"/>
              </a:buClr>
              <a:buFont typeface="Epilogue" pitchFamily="2" charset="-18"/>
              <a:buChar char="→"/>
            </a:pPr>
            <a:endParaRPr lang="en-US" sz="2800" dirty="0"/>
          </a:p>
        </p:txBody>
      </p:sp>
    </p:spTree>
    <p:extLst>
      <p:ext uri="{BB962C8B-B14F-4D97-AF65-F5344CB8AC3E}">
        <p14:creationId xmlns:p14="http://schemas.microsoft.com/office/powerpoint/2010/main" val="59685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SDA">
      <a:dk1>
        <a:sysClr val="windowText" lastClr="000000"/>
      </a:dk1>
      <a:lt1>
        <a:srgbClr val="21D46E"/>
      </a:lt1>
      <a:dk2>
        <a:srgbClr val="000000"/>
      </a:dk2>
      <a:lt2>
        <a:srgbClr val="FFFFFF"/>
      </a:lt2>
      <a:accent1>
        <a:srgbClr val="21D46E"/>
      </a:accent1>
      <a:accent2>
        <a:srgbClr val="FFD900"/>
      </a:accent2>
      <a:accent3>
        <a:srgbClr val="FFAFD3"/>
      </a:accent3>
      <a:accent4>
        <a:srgbClr val="00E0FF"/>
      </a:accent4>
      <a:accent5>
        <a:srgbClr val="1480C2"/>
      </a:accent5>
      <a:accent6>
        <a:srgbClr val="8CC53F"/>
      </a:accent6>
      <a:hlink>
        <a:srgbClr val="21D46E"/>
      </a:hlink>
      <a:folHlink>
        <a:srgbClr val="FFAFD3"/>
      </a:folHlink>
    </a:clrScheme>
    <a:fontScheme name="SDA">
      <a:majorFont>
        <a:latin typeface="Epilogue Bold"/>
        <a:ea typeface=""/>
        <a:cs typeface=""/>
      </a:majorFont>
      <a:minorFont>
        <a:latin typeface="Epilog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0487DF3E0D5764F8F39FAF32C8A499D" ma:contentTypeVersion="13" ma:contentTypeDescription="Vytvoří nový dokument" ma:contentTypeScope="" ma:versionID="fff5b7a89f113eb6f9183797a9b07566">
  <xsd:schema xmlns:xsd="http://www.w3.org/2001/XMLSchema" xmlns:xs="http://www.w3.org/2001/XMLSchema" xmlns:p="http://schemas.microsoft.com/office/2006/metadata/properties" xmlns:ns2="a5d1e37f-8a90-4cd4-8e27-0deca1f6434e" xmlns:ns3="cc664bf2-5bdd-4b8b-969f-209314a70220" targetNamespace="http://schemas.microsoft.com/office/2006/metadata/properties" ma:root="true" ma:fieldsID="ee26cafda797542660574faa50285db7" ns2:_="" ns3:_="">
    <xsd:import namespace="a5d1e37f-8a90-4cd4-8e27-0deca1f6434e"/>
    <xsd:import namespace="cc664bf2-5bdd-4b8b-969f-209314a702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1e37f-8a90-4cd4-8e27-0deca1f64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664bf2-5bdd-4b8b-969f-209314a70220"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DF0514-A7D0-414B-9E51-BFB7228EA370}">
  <ds:schemaRefs>
    <ds:schemaRef ds:uri="http://schemas.microsoft.com/sharepoint/v3/contenttype/forms"/>
  </ds:schemaRefs>
</ds:datastoreItem>
</file>

<file path=customXml/itemProps2.xml><?xml version="1.0" encoding="utf-8"?>
<ds:datastoreItem xmlns:ds="http://schemas.openxmlformats.org/officeDocument/2006/customXml" ds:itemID="{BBAF7804-EF77-43CB-95EC-F0E1BBD5A5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1e37f-8a90-4cd4-8e27-0deca1f6434e"/>
    <ds:schemaRef ds:uri="cc664bf2-5bdd-4b8b-969f-209314a70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24CB7E-D937-4D92-B0B9-5A303BD329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15452</TotalTime>
  <Words>9397</Words>
  <Application>Microsoft Macintosh PowerPoint</Application>
  <PresentationFormat>Widescreen</PresentationFormat>
  <Paragraphs>1428</Paragraphs>
  <Slides>194</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194</vt:i4>
      </vt:variant>
    </vt:vector>
  </HeadingPairs>
  <TitlesOfParts>
    <vt:vector size="202" baseType="lpstr">
      <vt:lpstr>Arial</vt:lpstr>
      <vt:lpstr>Calibri</vt:lpstr>
      <vt:lpstr>Epilogue</vt:lpstr>
      <vt:lpstr>Epilogue Bold</vt:lpstr>
      <vt:lpstr>Exo-DemiBold</vt:lpstr>
      <vt:lpstr>Source Sans Pro</vt:lpstr>
      <vt:lpstr>Symbol</vt:lpstr>
      <vt:lpstr>Motiv Office</vt:lpstr>
      <vt:lpstr>Argumentácia  a refutácia</vt:lpstr>
      <vt:lpstr>Úloha</vt:lpstr>
      <vt:lpstr>Príklad argumentu</vt:lpstr>
      <vt:lpstr>Príklad argumentu</vt:lpstr>
      <vt:lpstr>Príklad argumentu</vt:lpstr>
      <vt:lpstr>Príklad argumentu</vt:lpstr>
      <vt:lpstr>Stavba argumentu</vt:lpstr>
      <vt:lpstr>Vysvetľovanie = kľúčové</vt:lpstr>
      <vt:lpstr>Vysvetľovanie = dokedy?</vt:lpstr>
      <vt:lpstr>Vysvetľovanie = dokedy?</vt:lpstr>
      <vt:lpstr>Vysvetľovanie = dokedy?</vt:lpstr>
      <vt:lpstr>Vysvetlenie</vt:lpstr>
      <vt:lpstr>PowerPoint Presentation</vt:lpstr>
      <vt:lpstr>PowerPoint Presentation</vt:lpstr>
      <vt:lpstr>Prečo je vysvetľovanie dôležité</vt:lpstr>
      <vt:lpstr>Poďme si to vyskúšať</vt:lpstr>
      <vt:lpstr>Poďme si to vyskúšať</vt:lpstr>
      <vt:lpstr>Dôkazy</vt:lpstr>
      <vt:lpstr>Jednorodičia a nezaopatrené deti</vt:lpstr>
      <vt:lpstr>Jednorodičia a nezaopatrené deti</vt:lpstr>
      <vt:lpstr>Potrebnosť očkovania detí</vt:lpstr>
      <vt:lpstr>Potrebnosť očkovania detí</vt:lpstr>
      <vt:lpstr>Zhrnutie</vt:lpstr>
      <vt:lpstr>PowerPoint Presentation</vt:lpstr>
      <vt:lpstr>Refutácia</vt:lpstr>
      <vt:lpstr>Prečo? Ako?</vt:lpstr>
      <vt:lpstr>Prečo? Ako?</vt:lpstr>
      <vt:lpstr>Príklad č.1</vt:lpstr>
      <vt:lpstr>Príklad č.1</vt:lpstr>
      <vt:lpstr>Príklad č.1</vt:lpstr>
      <vt:lpstr>Príklad č.1</vt:lpstr>
      <vt:lpstr>Príklad č.1</vt:lpstr>
      <vt:lpstr>Príklad č.1</vt:lpstr>
      <vt:lpstr>Príklad č.1</vt:lpstr>
      <vt:lpstr>Typy refutácie</vt:lpstr>
      <vt:lpstr>Typy refutácie</vt:lpstr>
      <vt:lpstr>Typy refutácie</vt:lpstr>
      <vt:lpstr>Typy refutácie</vt:lpstr>
      <vt:lpstr>Typy refutácie</vt:lpstr>
      <vt:lpstr>Typy refutácie</vt:lpstr>
      <vt:lpstr>Typy refutácie</vt:lpstr>
      <vt:lpstr>Typy refutácie</vt:lpstr>
      <vt:lpstr>Typy refutácie</vt:lpstr>
      <vt:lpstr>Typy refutácie</vt:lpstr>
      <vt:lpstr>Typy refutácie</vt:lpstr>
      <vt:lpstr>Typy refutácie</vt:lpstr>
      <vt:lpstr>PowerPoint Presentation</vt:lpstr>
      <vt:lpstr>PowerPoint Presentation</vt:lpstr>
      <vt:lpstr>PowerPoint Presentation</vt:lpstr>
      <vt:lpstr>PowerPoint Presentation</vt:lpstr>
      <vt:lpstr>PowerPoint Presentation</vt:lpstr>
      <vt:lpstr>PowerPoint Presentation</vt:lpstr>
      <vt:lpstr>Príklad č.2</vt:lpstr>
      <vt:lpstr>Príklad č.2</vt:lpstr>
      <vt:lpstr>Príklad č.2</vt:lpstr>
      <vt:lpstr>Príklad č.2</vt:lpstr>
      <vt:lpstr>Príklad č.2</vt:lpstr>
      <vt:lpstr>Refutácia</vt:lpstr>
      <vt:lpstr>Refutácia</vt:lpstr>
      <vt:lpstr>Refutácia</vt:lpstr>
      <vt:lpstr>Refutácia</vt:lpstr>
      <vt:lpstr>Refutácia</vt:lpstr>
      <vt:lpstr>Refutácia</vt:lpstr>
      <vt:lpstr>Refutácia</vt:lpstr>
      <vt:lpstr>Refutácia</vt:lpstr>
      <vt:lpstr>Argumentačné chyby </vt:lpstr>
      <vt:lpstr>Argumentačné chyby</vt:lpstr>
      <vt:lpstr>Argumentačné chyby</vt:lpstr>
      <vt:lpstr>Argumentačné chyby</vt:lpstr>
      <vt:lpstr>Argumentačné chyby</vt:lpstr>
      <vt:lpstr>Debata</vt:lpstr>
      <vt:lpstr>Úlohy rečí  v debate</vt:lpstr>
      <vt:lpstr>Úloha</vt:lpstr>
      <vt:lpstr>Debatný  format</vt:lpstr>
      <vt:lpstr>Prvé reči</vt:lpstr>
      <vt:lpstr>Úloha</vt:lpstr>
      <vt:lpstr>Úlohy prvých rečí</vt:lpstr>
      <vt:lpstr>Úlohy prvých rečí</vt:lpstr>
      <vt:lpstr>Úlohy prvých rečí</vt:lpstr>
      <vt:lpstr>Úlohy prvých rečí</vt:lpstr>
      <vt:lpstr>Úlohy prvých rečí</vt:lpstr>
      <vt:lpstr>Úlohy prvých rečí</vt:lpstr>
      <vt:lpstr>Úlohy prvých rečí</vt:lpstr>
      <vt:lpstr>Úlohy prvých rečí</vt:lpstr>
      <vt:lpstr>Druhé reči</vt:lpstr>
      <vt:lpstr>Úloha</vt:lpstr>
      <vt:lpstr>Úlohy druhých rečí</vt:lpstr>
      <vt:lpstr>Úlohy druhých rečí</vt:lpstr>
      <vt:lpstr>Tretie reči</vt:lpstr>
      <vt:lpstr>Úloha</vt:lpstr>
      <vt:lpstr>Úlohy tretích rečí</vt:lpstr>
      <vt:lpstr>Úlohy tretích rečí</vt:lpstr>
      <vt:lpstr>Záverečné reči</vt:lpstr>
      <vt:lpstr>Úlohy záverečných rečí</vt:lpstr>
      <vt:lpstr>Krížové výsluchy</vt:lpstr>
      <vt:lpstr>Úlohy krížových výsluchov</vt:lpstr>
      <vt:lpstr>Príprava na debatu</vt:lpstr>
      <vt:lpstr>Typy téz</vt:lpstr>
      <vt:lpstr>Príprava na improvizované tézy</vt:lpstr>
      <vt:lpstr>Ako má vyzerať kejsovanie?</vt:lpstr>
      <vt:lpstr>Vyskúšame si to </vt:lpstr>
      <vt:lpstr>Zásady individuálneho brainstormingu</vt:lpstr>
      <vt:lpstr>Zásady tímového brainstormingu</vt:lpstr>
      <vt:lpstr>Výber a budovanie argumentov </vt:lpstr>
      <vt:lpstr>Poradie a organizácia argumentačnej línie </vt:lpstr>
      <vt:lpstr>Rozmýšlajte nad druhou stranou</vt:lpstr>
      <vt:lpstr>Typy a triky </vt:lpstr>
      <vt:lpstr>Argumentačné chyby </vt:lpstr>
      <vt:lpstr>Logické chyby súvisiace s kauzalitou:</vt:lpstr>
      <vt:lpstr>Irelevantná argumentácia:</vt:lpstr>
      <vt:lpstr>Logické chyby súvisiace s príčinou a dôsledkom</vt:lpstr>
      <vt:lpstr>Korelácia neznamená kauzalitu</vt:lpstr>
      <vt:lpstr>Argumentačné chyby</vt:lpstr>
      <vt:lpstr>PowerPoint Presentation</vt:lpstr>
      <vt:lpstr>PowerPoint Presentation</vt:lpstr>
      <vt:lpstr>Súslednosť javov neznamená kauzalitu</vt:lpstr>
      <vt:lpstr>Nejasný smer kauzality</vt:lpstr>
      <vt:lpstr>Skrytá príčina</vt:lpstr>
      <vt:lpstr>Irelevatná argumentácia </vt:lpstr>
      <vt:lpstr>Klzký svah – šikmá plošina</vt:lpstr>
      <vt:lpstr>Argument väčšiny</vt:lpstr>
      <vt:lpstr>Falošná autorita</vt:lpstr>
      <vt:lpstr>Zhrnutie</vt:lpstr>
      <vt:lpstr>Unáhlený záver a nepríspustné zovšeobecnenie </vt:lpstr>
      <vt:lpstr>Hra na emócie</vt:lpstr>
      <vt:lpstr>Vyvracanie príkladov</vt:lpstr>
      <vt:lpstr>Slamený panák</vt:lpstr>
      <vt:lpstr>Ad hominem</vt:lpstr>
      <vt:lpstr>Čierna a biela – Falošná dilema</vt:lpstr>
      <vt:lpstr>Cvičenie </vt:lpstr>
      <vt:lpstr>Cvičenie </vt:lpstr>
      <vt:lpstr>Cvičenie </vt:lpstr>
      <vt:lpstr>Cvičenie </vt:lpstr>
      <vt:lpstr>Rámcovanie debaty  (framing) </vt:lpstr>
      <vt:lpstr>Diskusia</vt:lpstr>
      <vt:lpstr>Dôležitosť framingu</vt:lpstr>
      <vt:lpstr>Stratégie</vt:lpstr>
      <vt:lpstr>Diskusia</vt:lpstr>
      <vt:lpstr>Príprava na debatu</vt:lpstr>
      <vt:lpstr>Analýza tézy</vt:lpstr>
      <vt:lpstr>1) Všeobecná analýza</vt:lpstr>
      <vt:lpstr>2) Analýza typov téz</vt:lpstr>
      <vt:lpstr>3) Analýza aktérov</vt:lpstr>
      <vt:lpstr>Charakterizácia statusu quo </vt:lpstr>
      <vt:lpstr>Určenie bremena dôkazu </vt:lpstr>
      <vt:lpstr>Bremeno dôkazu</vt:lpstr>
      <vt:lpstr>Nastavenie bremena dôkazu</vt:lpstr>
      <vt:lpstr>Nastavenie bremena dôkazu</vt:lpstr>
      <vt:lpstr>Pozor na...</vt:lpstr>
      <vt:lpstr>Principiálna stratégia </vt:lpstr>
      <vt:lpstr>Hard vs soft case</vt:lpstr>
      <vt:lpstr>Vyskúšame si to </vt:lpstr>
      <vt:lpstr>Tip</vt:lpstr>
      <vt:lpstr>Ako to teda vyzerá v praxi? Čo je 5P?</vt:lpstr>
      <vt:lpstr>5P</vt:lpstr>
      <vt:lpstr>Strategické rozhodnutia počas debaty</vt:lpstr>
      <vt:lpstr>Počas debaty</vt:lpstr>
      <vt:lpstr>Morálne rámce </vt:lpstr>
      <vt:lpstr>Morálne rámce</vt:lpstr>
      <vt:lpstr>Morálny rámec</vt:lpstr>
      <vt:lpstr>Zarámcujme si tézu</vt:lpstr>
      <vt:lpstr>Krížové výsluchy </vt:lpstr>
      <vt:lpstr>Diskusia</vt:lpstr>
      <vt:lpstr>Krížové výsluchy</vt:lpstr>
      <vt:lpstr>Úlohy krížových výsluchov</vt:lpstr>
      <vt:lpstr>Rady pre pýtajúcich sa </vt:lpstr>
      <vt:lpstr>Rady pre odpovedajúcich</vt:lpstr>
      <vt:lpstr>Ako sa pripraviť na cross?</vt:lpstr>
      <vt:lpstr>Najčastejšie chyby v krížových výsluchoch</vt:lpstr>
      <vt:lpstr>Vyskúšame si to </vt:lpstr>
      <vt:lpstr>Vyskúšame si to </vt:lpstr>
      <vt:lpstr>Prezentácia </vt:lpstr>
      <vt:lpstr>Diskusia</vt:lpstr>
      <vt:lpstr>Čo tvorí prezentáciu?</vt:lpstr>
      <vt:lpstr>Neverbálna prezentácia- gestikulácia</vt:lpstr>
      <vt:lpstr>Neverbálna prezentácia- očný kontakt</vt:lpstr>
      <vt:lpstr>Neverbálna prezentácia- mimika</vt:lpstr>
      <vt:lpstr>Verbálna prezentácia- hlasitosť, tón</vt:lpstr>
      <vt:lpstr>Verbálna prezentácia- výber slov</vt:lpstr>
      <vt:lpstr>Verbálna prezentácia- rýchlosť</vt:lpstr>
      <vt:lpstr>Cvičenia na prezentáciu, ktoré si môžete skúšať doma</vt:lpstr>
      <vt:lpstr>PowerPoint Presentation</vt:lpstr>
      <vt:lpstr>Vyskúšame si to </vt:lpstr>
      <vt:lpstr>Komparatívna analýza </vt:lpstr>
      <vt:lpstr>Diskusia </vt:lpstr>
      <vt:lpstr>Čo môžeme porovnávať? </vt:lpstr>
      <vt:lpstr>Porovnávanie plánu</vt:lpstr>
      <vt:lpstr>Porovnávanie argumentov</vt:lpstr>
      <vt:lpstr>Porovnávanie dopadov</vt:lpstr>
      <vt:lpstr>Porovnávanie aktérov</vt:lpstr>
      <vt:lpstr>Porovnávanie hodnôt</vt:lpstr>
      <vt:lpstr>Otázky ktoré môžu pomôcť s komparatívnou analýzou </vt:lpstr>
      <vt:lpstr>Pozor </vt:lpstr>
      <vt:lpstr>Pozor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Úvodné učiteľské školenie</dc:title>
  <dc:creator>Tobiáš Ondruš</dc:creator>
  <cp:lastModifiedBy>Emma Lujza Barilova</cp:lastModifiedBy>
  <cp:revision>18</cp:revision>
  <dcterms:created xsi:type="dcterms:W3CDTF">2021-09-23T18:24:49Z</dcterms:created>
  <dcterms:modified xsi:type="dcterms:W3CDTF">2023-10-17T12:57:26Z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0x010100C0487DF3E0D5764F8F39FAF32C8A499D</vt:lpwstr>
  </property>
</Properties>
</file>